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724" r:id="rId2"/>
    <p:sldMasterId id="2147483728" r:id="rId3"/>
    <p:sldMasterId id="2147483684" r:id="rId4"/>
    <p:sldMasterId id="2147483704" r:id="rId5"/>
  </p:sldMasterIdLst>
  <p:notesMasterIdLst>
    <p:notesMasterId r:id="rId61"/>
  </p:notesMasterIdLst>
  <p:handoutMasterIdLst>
    <p:handoutMasterId r:id="rId62"/>
  </p:handoutMasterIdLst>
  <p:sldIdLst>
    <p:sldId id="394" r:id="rId6"/>
    <p:sldId id="913" r:id="rId7"/>
    <p:sldId id="892" r:id="rId8"/>
    <p:sldId id="890" r:id="rId9"/>
    <p:sldId id="899" r:id="rId10"/>
    <p:sldId id="891" r:id="rId11"/>
    <p:sldId id="900" r:id="rId12"/>
    <p:sldId id="864" r:id="rId13"/>
    <p:sldId id="881" r:id="rId14"/>
    <p:sldId id="886" r:id="rId15"/>
    <p:sldId id="887" r:id="rId16"/>
    <p:sldId id="882" r:id="rId17"/>
    <p:sldId id="883" r:id="rId18"/>
    <p:sldId id="885" r:id="rId19"/>
    <p:sldId id="884" r:id="rId20"/>
    <p:sldId id="894" r:id="rId21"/>
    <p:sldId id="896" r:id="rId22"/>
    <p:sldId id="897" r:id="rId23"/>
    <p:sldId id="901" r:id="rId24"/>
    <p:sldId id="861" r:id="rId25"/>
    <p:sldId id="857" r:id="rId26"/>
    <p:sldId id="903" r:id="rId27"/>
    <p:sldId id="904" r:id="rId28"/>
    <p:sldId id="905" r:id="rId29"/>
    <p:sldId id="906" r:id="rId30"/>
    <p:sldId id="409" r:id="rId31"/>
    <p:sldId id="410" r:id="rId32"/>
    <p:sldId id="873" r:id="rId33"/>
    <p:sldId id="875" r:id="rId34"/>
    <p:sldId id="876" r:id="rId35"/>
    <p:sldId id="877" r:id="rId36"/>
    <p:sldId id="878" r:id="rId37"/>
    <p:sldId id="594" r:id="rId38"/>
    <p:sldId id="879" r:id="rId39"/>
    <p:sldId id="914" r:id="rId40"/>
    <p:sldId id="915" r:id="rId41"/>
    <p:sldId id="916" r:id="rId42"/>
    <p:sldId id="917" r:id="rId43"/>
    <p:sldId id="918" r:id="rId44"/>
    <p:sldId id="919" r:id="rId45"/>
    <p:sldId id="920" r:id="rId46"/>
    <p:sldId id="921" r:id="rId47"/>
    <p:sldId id="922" r:id="rId48"/>
    <p:sldId id="893" r:id="rId49"/>
    <p:sldId id="902" r:id="rId50"/>
    <p:sldId id="912" r:id="rId51"/>
    <p:sldId id="828" r:id="rId52"/>
    <p:sldId id="911" r:id="rId53"/>
    <p:sldId id="847" r:id="rId54"/>
    <p:sldId id="888" r:id="rId55"/>
    <p:sldId id="889" r:id="rId56"/>
    <p:sldId id="848" r:id="rId57"/>
    <p:sldId id="849" r:id="rId58"/>
    <p:sldId id="907" r:id="rId59"/>
    <p:sldId id="908" r:id="rId60"/>
  </p:sldIdLst>
  <p:sldSz cx="13004800" cy="9753600"/>
  <p:notesSz cx="6858000" cy="9144000"/>
  <p:defaultTextStyle>
    <a:defPPr>
      <a:defRPr lang="en-US"/>
    </a:defPPr>
    <a:lvl1pPr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872">
          <p15:clr>
            <a:srgbClr val="A4A3A4"/>
          </p15:clr>
        </p15:guide>
        <p15:guide id="2" pos="414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FFCC00"/>
    <a:srgbClr val="008F00"/>
    <a:srgbClr val="FFFF66"/>
    <a:srgbClr val="660066"/>
    <a:srgbClr val="FAD40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8" autoAdjust="0"/>
    <p:restoredTop sz="90768"/>
  </p:normalViewPr>
  <p:slideViewPr>
    <p:cSldViewPr showGuides="1">
      <p:cViewPr varScale="1">
        <p:scale>
          <a:sx n="80" d="100"/>
          <a:sy n="80" d="100"/>
        </p:scale>
        <p:origin x="640" y="200"/>
      </p:cViewPr>
      <p:guideLst>
        <p:guide orient="horz" pos="1872"/>
        <p:guide pos="4144"/>
      </p:guideLst>
    </p:cSldViewPr>
  </p:slideViewPr>
  <p:outlineViewPr>
    <p:cViewPr>
      <p:scale>
        <a:sx n="33" d="100"/>
        <a:sy n="33" d="100"/>
      </p:scale>
      <p:origin x="0" y="-31344"/>
    </p:cViewPr>
  </p:outlineViewPr>
  <p:notesTextViewPr>
    <p:cViewPr>
      <p:scale>
        <a:sx n="3" d="2"/>
        <a:sy n="3" d="2"/>
      </p:scale>
      <p:origin x="0" y="0"/>
    </p:cViewPr>
  </p:notesTextViewPr>
  <p:sorterViewPr>
    <p:cViewPr varScale="1">
      <p:scale>
        <a:sx n="52" d="100"/>
        <a:sy n="52" d="100"/>
      </p:scale>
      <p:origin x="0" y="-10720"/>
    </p:cViewPr>
  </p:sorterViewPr>
  <p:notesViewPr>
    <p:cSldViewPr>
      <p:cViewPr varScale="1">
        <p:scale>
          <a:sx n="89" d="100"/>
          <a:sy n="89" d="100"/>
        </p:scale>
        <p:origin x="3840"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909C7F-0019-A746-BC35-60078EE268AB}" type="datetimeFigureOut">
              <a:rPr lang="en-US" smtClean="0"/>
              <a:t>3/9/23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C792CD-2E85-ED44-AF36-A9280AD41DD4}" type="slidenum">
              <a:rPr lang="en-US" smtClean="0"/>
              <a:t>‹#›</a:t>
            </a:fld>
            <a:endParaRPr lang="en-US"/>
          </a:p>
        </p:txBody>
      </p:sp>
    </p:spTree>
    <p:extLst>
      <p:ext uri="{BB962C8B-B14F-4D97-AF65-F5344CB8AC3E}">
        <p14:creationId xmlns:p14="http://schemas.microsoft.com/office/powerpoint/2010/main" val="2676469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4D811-AE98-3547-8C95-9A72C60AA8A9}" type="datetimeFigureOut">
              <a:rPr lang="en-US" smtClean="0"/>
              <a:t>3/9/23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63263-B3F5-3543-9330-AF2F475BC8D9}" type="slidenum">
              <a:rPr lang="en-US" smtClean="0"/>
              <a:t>‹#›</a:t>
            </a:fld>
            <a:endParaRPr lang="en-US"/>
          </a:p>
        </p:txBody>
      </p:sp>
    </p:spTree>
    <p:extLst>
      <p:ext uri="{BB962C8B-B14F-4D97-AF65-F5344CB8AC3E}">
        <p14:creationId xmlns:p14="http://schemas.microsoft.com/office/powerpoint/2010/main" val="5817855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alphaModFix amt="13844"/>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pic>
        <p:nvPicPr>
          <p:cNvPr id="6" name="Picture 5">
            <a:extLst>
              <a:ext uri="{FF2B5EF4-FFF2-40B4-BE49-F238E27FC236}">
                <a16:creationId xmlns:a16="http://schemas.microsoft.com/office/drawing/2014/main" id="{D6FCAF6D-93FB-892F-655E-8ED0EB37B9BE}"/>
              </a:ext>
            </a:extLst>
          </p:cNvPr>
          <p:cNvPicPr>
            <a:picLocks noChangeAspect="1"/>
          </p:cNvPicPr>
          <p:nvPr userDrawn="1"/>
        </p:nvPicPr>
        <p:blipFill>
          <a:blip r:embed="rId3"/>
          <a:stretch>
            <a:fillRect/>
          </a:stretch>
        </p:blipFill>
        <p:spPr>
          <a:xfrm>
            <a:off x="8788400" y="8655050"/>
            <a:ext cx="1137784" cy="1098550"/>
          </a:xfrm>
          <a:prstGeom prst="rect">
            <a:avLst/>
          </a:prstGeom>
        </p:spPr>
      </p:pic>
    </p:spTree>
    <p:extLst>
      <p:ext uri="{BB962C8B-B14F-4D97-AF65-F5344CB8AC3E}">
        <p14:creationId xmlns:p14="http://schemas.microsoft.com/office/powerpoint/2010/main" val="9531624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3004800" cy="97536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81095" y="3340383"/>
            <a:ext cx="12001501" cy="115997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311546" hangingPunct="0">
              <a:defRPr>
                <a:solidFill>
                  <a:schemeClr val="accent6"/>
                </a:solidFill>
              </a:defRPr>
            </a:lvl1pPr>
          </a:lstStyle>
          <a:p>
            <a:r>
              <a:rPr lang="en-GB" kern="0" dirty="0">
                <a:solidFill>
                  <a:srgbClr val="FFFFFF"/>
                </a:solidFill>
                <a:sym typeface="Helvetica Light"/>
              </a:rPr>
              <a:t>www.metoffice.gov.uk																									                      © Crown Copyright, Met Office</a:t>
            </a:r>
          </a:p>
        </p:txBody>
      </p:sp>
      <p:sp>
        <p:nvSpPr>
          <p:cNvPr id="7" name="TextBox 6"/>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accent6"/>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318295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11260"/>
            <a:ext cx="13004800" cy="97536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81093" y="4049766"/>
            <a:ext cx="12000000" cy="115997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311546" hangingPunct="0">
              <a:defRPr>
                <a:solidFill>
                  <a:schemeClr val="accent6"/>
                </a:solidFill>
              </a:defRPr>
            </a:lvl1pPr>
          </a:lstStyle>
          <a:p>
            <a:r>
              <a:rPr lang="en-GB" kern="0" dirty="0">
                <a:solidFill>
                  <a:srgbClr val="FFFFFF"/>
                </a:solidFill>
                <a:sym typeface="Helvetica Light"/>
              </a:rPr>
              <a:t>www.metoffice.gov.uk																									                      © Crown Copyright, Met Office</a:t>
            </a:r>
          </a:p>
        </p:txBody>
      </p:sp>
      <p:sp>
        <p:nvSpPr>
          <p:cNvPr id="4" name="TextBox 3"/>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accent6"/>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2644290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0000"/>
                    </a14:imgEffect>
                    <a14:imgEffect>
                      <a14:brightnessContrast bright="-43000"/>
                    </a14:imgEffect>
                  </a14:imgLayer>
                </a14:imgProps>
              </a:ext>
            </a:extLst>
          </a:blip>
          <a:stretch>
            <a:fillRect/>
          </a:stretch>
        </p:blipFill>
        <p:spPr>
          <a:xfrm>
            <a:off x="0" y="11260"/>
            <a:ext cx="13004800" cy="9753600"/>
          </a:xfrm>
          <a:prstGeom prst="rect">
            <a:avLst/>
          </a:prstGeom>
        </p:spPr>
      </p:pic>
      <p:pic>
        <p:nvPicPr>
          <p:cNvPr id="6" name="MO_MASTER_for_dark_backg_RBG.png"/>
          <p:cNvPicPr>
            <a:picLocks noChangeAspect="1"/>
          </p:cNvPicPr>
          <p:nvPr userDrawn="1"/>
        </p:nvPicPr>
        <p:blipFill>
          <a:blip r:embed="rId4" cstate="print"/>
          <a:stretch>
            <a:fillRect/>
          </a:stretch>
        </p:blipFill>
        <p:spPr>
          <a:xfrm>
            <a:off x="95726" y="76800"/>
            <a:ext cx="2565376" cy="1072640"/>
          </a:xfrm>
          <a:prstGeom prst="rect">
            <a:avLst/>
          </a:prstGeom>
          <a:ln w="12700">
            <a:miter lim="400000"/>
          </a:ln>
        </p:spPr>
      </p:pic>
    </p:spTree>
    <p:extLst>
      <p:ext uri="{BB962C8B-B14F-4D97-AF65-F5344CB8AC3E}">
        <p14:creationId xmlns:p14="http://schemas.microsoft.com/office/powerpoint/2010/main" val="439290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 full image">
    <p:bg>
      <p:bgPr>
        <a:solidFill>
          <a:schemeClr val="bg2"/>
        </a:solidFill>
        <a:effectLst/>
      </p:bgPr>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3000"/>
                    </a14:imgEffect>
                    <a14:imgEffect>
                      <a14:brightnessContrast bright="50000" contrast="-72000"/>
                    </a14:imgEffect>
                  </a14:imgLayer>
                </a14:imgProps>
              </a:ext>
            </a:extLst>
          </a:blip>
          <a:stretch>
            <a:fillRect/>
          </a:stretch>
        </p:blipFill>
        <p:spPr>
          <a:xfrm>
            <a:off x="0" y="0"/>
            <a:ext cx="13004800" cy="9753600"/>
          </a:xfrm>
          <a:prstGeom prst="rect">
            <a:avLst/>
          </a:prstGeom>
          <a:ln w="12700">
            <a:miter lim="400000"/>
          </a:ln>
        </p:spPr>
      </p:pic>
      <p:pic>
        <p:nvPicPr>
          <p:cNvPr id="6" name="MO_MASTER_for_dark_backg_RBG.png"/>
          <p:cNvPicPr>
            <a:picLocks noChangeAspect="1"/>
          </p:cNvPicPr>
          <p:nvPr userDrawn="1"/>
        </p:nvPicPr>
        <p:blipFill>
          <a:blip r:embed="rId4" cstate="print"/>
          <a:stretch>
            <a:fillRect/>
          </a:stretch>
        </p:blipFill>
        <p:spPr>
          <a:xfrm>
            <a:off x="95726" y="76800"/>
            <a:ext cx="2565376" cy="1072640"/>
          </a:xfrm>
          <a:prstGeom prst="rect">
            <a:avLst/>
          </a:prstGeom>
          <a:ln w="12700">
            <a:miter lim="400000"/>
          </a:ln>
        </p:spPr>
      </p:pic>
    </p:spTree>
    <p:extLst>
      <p:ext uri="{BB962C8B-B14F-4D97-AF65-F5344CB8AC3E}">
        <p14:creationId xmlns:p14="http://schemas.microsoft.com/office/powerpoint/2010/main" val="4252956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6" name="TextBox 5"/>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tx1"/>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38823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68580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8973542"/>
            <a:ext cx="13004800" cy="780062"/>
          </a:xfrm>
          <a:prstGeom prst="rect">
            <a:avLst/>
          </a:prstGeom>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7" name="Shape 48"/>
          <p:cNvSpPr/>
          <p:nvPr userDrawn="1"/>
        </p:nvSpPr>
        <p:spPr>
          <a:xfrm>
            <a:off x="-2" y="-11395"/>
            <a:ext cx="13004803" cy="1303973"/>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8" name="Title 2"/>
          <p:cNvSpPr>
            <a:spLocks noGrp="1"/>
          </p:cNvSpPr>
          <p:nvPr>
            <p:ph type="title" hasCustomPrompt="1"/>
          </p:nvPr>
        </p:nvSpPr>
        <p:spPr>
          <a:xfrm>
            <a:off x="281093" y="1971736"/>
            <a:ext cx="12000000" cy="682046"/>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7543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617849" y="192727"/>
            <a:ext cx="9884551" cy="594458"/>
          </a:xfrm>
        </p:spPr>
        <p:txBody>
          <a:bodyPr/>
          <a:lstStyle>
            <a:lvl1pPr algn="r">
              <a:defRPr sz="3413" b="1">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p:nvPr>
        </p:nvSpPr>
        <p:spPr>
          <a:xfrm>
            <a:off x="405347" y="1947905"/>
            <a:ext cx="11932325" cy="6539082"/>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2pPr>
              <a:defRPr sz="2275"/>
            </a:lvl2pPr>
            <a:lvl4pPr marL="960" indent="0">
              <a:buNone/>
              <a:defRPr/>
            </a:lvl4pPr>
            <a:lvl6pPr>
              <a:defRPr sz="2275"/>
            </a:lvl6pPr>
            <a:lvl7pPr>
              <a:defRPr sz="1707"/>
            </a:lvl7pPr>
            <a:lvl8pPr>
              <a:defRPr sz="1565"/>
            </a:lvl8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spTree>
    <p:extLst>
      <p:ext uri="{BB962C8B-B14F-4D97-AF65-F5344CB8AC3E}">
        <p14:creationId xmlns:p14="http://schemas.microsoft.com/office/powerpoint/2010/main" val="8511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006035" y="436803"/>
            <a:ext cx="6476511" cy="594458"/>
          </a:xfrm>
        </p:spPr>
        <p:txBody>
          <a:bodyPr/>
          <a:lstStyle>
            <a:lvl1pPr algn="r">
              <a:defRPr sz="3413" b="1">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p:nvPr>
        </p:nvSpPr>
        <p:spPr>
          <a:xfrm>
            <a:off x="405347" y="2091356"/>
            <a:ext cx="11932325" cy="6395631"/>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4pPr marL="960" indent="0">
              <a:buNone/>
              <a:defRPr/>
            </a:lvl4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pic>
        <p:nvPicPr>
          <p:cNvPr id="26" name="Picture 25"/>
          <p:cNvPicPr>
            <a:picLocks noChangeAspect="1"/>
          </p:cNvPicPr>
          <p:nvPr userDrawn="1"/>
        </p:nvPicPr>
        <p:blipFill>
          <a:blip r:embed="rId2" cstate="print"/>
          <a:stretch>
            <a:fillRect/>
          </a:stretch>
        </p:blipFill>
        <p:spPr>
          <a:xfrm>
            <a:off x="151082" y="201166"/>
            <a:ext cx="5636551" cy="1328811"/>
          </a:xfrm>
          <a:prstGeom prst="rect">
            <a:avLst/>
          </a:prstGeom>
        </p:spPr>
      </p:pic>
    </p:spTree>
    <p:extLst>
      <p:ext uri="{BB962C8B-B14F-4D97-AF65-F5344CB8AC3E}">
        <p14:creationId xmlns:p14="http://schemas.microsoft.com/office/powerpoint/2010/main" val="15195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2400" y="125216"/>
            <a:ext cx="12000000" cy="682046"/>
          </a:xfrm>
        </p:spPr>
        <p:txBody>
          <a:bodyPr/>
          <a:lstStyle>
            <a:lvl1pPr>
              <a:defRPr sz="3982">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hasCustomPrompt="1"/>
          </p:nvPr>
        </p:nvSpPr>
        <p:spPr>
          <a:xfrm>
            <a:off x="281096" y="1970426"/>
            <a:ext cx="5760720" cy="6516564"/>
          </a:xfrm>
          <a:prstGeom prst="rect">
            <a:avLst/>
          </a:prstGeom>
        </p:spPr>
        <p:txBody>
          <a:bodyPr numCol="1" spcCol="0">
            <a:noAutofit/>
          </a:bodyPr>
          <a:lstStyle>
            <a:lvl1pPr>
              <a:defRPr sz="2560">
                <a:latin typeface="Calibri" panose="020F0502020204030204" pitchFamily="34" charset="0"/>
              </a:defRPr>
            </a:lvl1pPr>
          </a:lstStyle>
          <a:p>
            <a:pPr lvl="0"/>
            <a:r>
              <a:rPr lang="en-GB" dirty="0"/>
              <a:t>  </a:t>
            </a:r>
            <a:endParaRPr lang="en-US" dirty="0"/>
          </a:p>
        </p:txBody>
      </p:sp>
      <p:sp>
        <p:nvSpPr>
          <p:cNvPr id="6" name="Text Placeholder 4"/>
          <p:cNvSpPr>
            <a:spLocks noGrp="1"/>
          </p:cNvSpPr>
          <p:nvPr>
            <p:ph type="body" sz="quarter" idx="13" hasCustomPrompt="1"/>
          </p:nvPr>
        </p:nvSpPr>
        <p:spPr>
          <a:xfrm>
            <a:off x="6521875" y="1970426"/>
            <a:ext cx="5760720" cy="6516564"/>
          </a:xfrm>
          <a:prstGeom prst="rect">
            <a:avLst/>
          </a:prstGeom>
        </p:spPr>
        <p:txBody>
          <a:bodyPr numCol="1" spcCol="0">
            <a:noAutofit/>
          </a:bodyPr>
          <a:lstStyle>
            <a:lvl1pPr>
              <a:defRPr sz="2560">
                <a:latin typeface="Calibri" panose="020F0502020204030204" pitchFamily="34" charset="0"/>
              </a:defRPr>
            </a:lvl1pPr>
          </a:lstStyle>
          <a:p>
            <a:pPr lvl="0"/>
            <a:r>
              <a:rPr lang="en-GB" dirty="0"/>
              <a:t> </a:t>
            </a:r>
            <a:endParaRPr lang="en-US" dirty="0"/>
          </a:p>
        </p:txBody>
      </p:sp>
    </p:spTree>
    <p:extLst>
      <p:ext uri="{BB962C8B-B14F-4D97-AF65-F5344CB8AC3E}">
        <p14:creationId xmlns:p14="http://schemas.microsoft.com/office/powerpoint/2010/main" val="420785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14580588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hasCustomPrompt="1"/>
          </p:nvPr>
        </p:nvSpPr>
        <p:spPr>
          <a:xfrm>
            <a:off x="289540" y="2118763"/>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4455987" y="2118763"/>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8623279" y="2101828"/>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92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6" name="Picture Placeholder 4"/>
          <p:cNvSpPr>
            <a:spLocks noGrp="1"/>
          </p:cNvSpPr>
          <p:nvPr>
            <p:ph type="pic" sz="quarter" idx="16" hasCustomPrompt="1"/>
          </p:nvPr>
        </p:nvSpPr>
        <p:spPr>
          <a:xfrm>
            <a:off x="0" y="1420145"/>
            <a:ext cx="13004800" cy="7553395"/>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5728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3340387"/>
            <a:ext cx="13004803" cy="643539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393667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491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311546"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200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31154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640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31154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4065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3340383"/>
            <a:ext cx="13004803" cy="5908053"/>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8100" tIns="38100" rIns="38100" bIns="38100" anchor="t" anchorCtr="0"/>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52401" y="3833707"/>
            <a:ext cx="11342794" cy="512119"/>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319233" y="5938849"/>
            <a:ext cx="498590" cy="733678"/>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80894" y="6969972"/>
            <a:ext cx="575269" cy="733678"/>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80894" y="4963191"/>
            <a:ext cx="575269" cy="651120"/>
          </a:xfrm>
          <a:prstGeom prst="rect">
            <a:avLst/>
          </a:prstGeom>
          <a:ln w="12700">
            <a:miter lim="400000"/>
          </a:ln>
        </p:spPr>
      </p:pic>
      <p:sp>
        <p:nvSpPr>
          <p:cNvPr id="2" name="Footer Placeholder 1"/>
          <p:cNvSpPr>
            <a:spLocks noGrp="1"/>
          </p:cNvSpPr>
          <p:nvPr>
            <p:ph type="ftr" sz="quarter" idx="17"/>
          </p:nvPr>
        </p:nvSpPr>
        <p:spPr/>
        <p:txBody>
          <a:bodyPr/>
          <a:lstStyle>
            <a:lvl1pPr algn="l" defTabSz="31154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750356" y="4876785"/>
            <a:ext cx="11147007" cy="500843"/>
          </a:xfrm>
          <a:prstGeom prst="rect">
            <a:avLst/>
          </a:prstGeom>
        </p:spPr>
        <p:txBody>
          <a:bodyPr lIns="270000" anchor="t">
            <a:spAutoFit/>
          </a:bodyPr>
          <a:lstStyle>
            <a:lvl1pPr marL="0" indent="0" defTabSz="487638">
              <a:lnSpc>
                <a:spcPct val="150000"/>
              </a:lnSpc>
              <a:spcBef>
                <a:spcPts val="427"/>
              </a:spcBef>
              <a:buSzTx/>
              <a:buNone/>
              <a:defRPr sz="2133"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760308" y="5892430"/>
            <a:ext cx="11137054" cy="500843"/>
          </a:xfrm>
          <a:prstGeom prst="rect">
            <a:avLst/>
          </a:prstGeom>
        </p:spPr>
        <p:txBody>
          <a:bodyPr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750354" y="6946348"/>
            <a:ext cx="1891985" cy="993221"/>
          </a:xfrm>
          <a:prstGeom prst="rect">
            <a:avLst/>
          </a:prstGeom>
        </p:spPr>
        <p:txBody>
          <a:bodyPr wrap="square" lIns="270000" anchor="t">
            <a:spAutoFit/>
          </a:bodyPr>
          <a:lstStyle>
            <a:lvl1pPr marL="0" indent="0" defTabSz="487638">
              <a:lnSpc>
                <a:spcPct val="150000"/>
              </a:lnSpc>
              <a:spcBef>
                <a:spcPts val="427"/>
              </a:spcBef>
              <a:buSzTx/>
              <a:buNone/>
              <a:defRPr sz="2133"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2464874" y="6946348"/>
            <a:ext cx="2406020" cy="500843"/>
          </a:xfrm>
          <a:prstGeom prst="rect">
            <a:avLst/>
          </a:prstGeom>
        </p:spPr>
        <p:txBody>
          <a:bodyPr wrap="square"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5103059" y="6946348"/>
            <a:ext cx="2823010" cy="993221"/>
          </a:xfrm>
          <a:prstGeom prst="rect">
            <a:avLst/>
          </a:prstGeom>
        </p:spPr>
        <p:txBody>
          <a:bodyPr wrap="square" lIns="270000" anchor="t">
            <a:spAutoFit/>
          </a:bodyPr>
          <a:lstStyle>
            <a:lvl1pPr marL="0" indent="0" defTabSz="487638">
              <a:lnSpc>
                <a:spcPct val="150000"/>
              </a:lnSpc>
              <a:spcBef>
                <a:spcPts val="427"/>
              </a:spcBef>
              <a:buSzTx/>
              <a:buNone/>
              <a:defRPr sz="2133"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7722130" y="6946348"/>
            <a:ext cx="2406020" cy="993221"/>
          </a:xfrm>
          <a:prstGeom prst="rect">
            <a:avLst/>
          </a:prstGeom>
        </p:spPr>
        <p:txBody>
          <a:bodyPr wrap="square"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4390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405347" y="2091356"/>
            <a:ext cx="11932325" cy="6395631"/>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4pPr marL="960" indent="0">
              <a:buNone/>
              <a:defRPr/>
            </a:lvl4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spTree>
    <p:extLst>
      <p:ext uri="{BB962C8B-B14F-4D97-AF65-F5344CB8AC3E}">
        <p14:creationId xmlns:p14="http://schemas.microsoft.com/office/powerpoint/2010/main" val="256803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5360" y="3029939"/>
            <a:ext cx="11054080" cy="2090702"/>
          </a:xfrm>
        </p:spPr>
        <p:txBody>
          <a:bodyPr/>
          <a:lstStyle>
            <a:lvl1pPr>
              <a:defRPr>
                <a:solidFill>
                  <a:schemeClr val="tx2"/>
                </a:solidFill>
              </a:defRPr>
            </a:lvl1pPr>
          </a:lstStyle>
          <a:p>
            <a:r>
              <a:rPr lang="ja-JP" altLang="en-US"/>
              <a:t>マスター タイトルの書式設定</a:t>
            </a:r>
            <a:endParaRPr lang="ja-JP" altLang="en-US" dirty="0"/>
          </a:p>
        </p:txBody>
      </p:sp>
      <p:sp>
        <p:nvSpPr>
          <p:cNvPr id="3" name="サブタイトル 2"/>
          <p:cNvSpPr>
            <a:spLocks noGrp="1"/>
          </p:cNvSpPr>
          <p:nvPr>
            <p:ph type="subTitle" idx="1"/>
          </p:nvPr>
        </p:nvSpPr>
        <p:spPr>
          <a:xfrm>
            <a:off x="1950720" y="6105736"/>
            <a:ext cx="9103360" cy="1843405"/>
          </a:xfrm>
        </p:spPr>
        <p:txBody>
          <a:bodyPr anchor="ctr"/>
          <a:lstStyle>
            <a:lvl1pPr marL="0" indent="0" algn="ctr">
              <a:buNone/>
              <a:defRPr sz="3982">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ja-JP" altLang="en-US"/>
              <a:t>マスター サブタイトルの書式設定</a:t>
            </a:r>
          </a:p>
        </p:txBody>
      </p:sp>
      <p:sp>
        <p:nvSpPr>
          <p:cNvPr id="5" name="フッター プレースホルダ 4"/>
          <p:cNvSpPr>
            <a:spLocks noGrp="1"/>
          </p:cNvSpPr>
          <p:nvPr>
            <p:ph type="ftr" sz="quarter" idx="10"/>
          </p:nvPr>
        </p:nvSpPr>
        <p:spPr>
          <a:xfrm>
            <a:off x="5375875" y="9280489"/>
            <a:ext cx="6451917" cy="409646"/>
          </a:xfrm>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a:xfrm>
            <a:off x="11930203" y="9280489"/>
            <a:ext cx="921702" cy="409646"/>
          </a:xfrm>
        </p:spPr>
        <p:txBody>
          <a:bodyPr/>
          <a:lstStyle>
            <a:lvl1pPr>
              <a:defRPr/>
            </a:lvl1pPr>
          </a:lstStyle>
          <a:p>
            <a:fld id="{D2D8002D-B5B0-4BAC-B1F6-782DDCCE6D9C}" type="slidenum">
              <a:rPr kumimoji="1" lang="ja-JP" altLang="en-US" smtClean="0"/>
              <a:t>‹#›</a:t>
            </a:fld>
            <a:endParaRPr kumimoji="1" lang="ja-JP" altLang="en-US"/>
          </a:p>
        </p:txBody>
      </p:sp>
      <p:pic>
        <p:nvPicPr>
          <p:cNvPr id="1026" name="Picture 2" descr="C:\Documents and Settings\JMA3214\デスクトップ\トップ.PNG"/>
          <p:cNvPicPr>
            <a:picLocks noChangeAspect="1" noChangeArrowheads="1"/>
          </p:cNvPicPr>
          <p:nvPr/>
        </p:nvPicPr>
        <p:blipFill>
          <a:blip r:embed="rId2" cstate="print"/>
          <a:srcRect/>
          <a:stretch>
            <a:fillRect/>
          </a:stretch>
        </p:blipFill>
        <p:spPr bwMode="auto">
          <a:xfrm>
            <a:off x="0" y="0"/>
            <a:ext cx="13004800" cy="2682240"/>
          </a:xfrm>
          <a:prstGeom prst="rect">
            <a:avLst/>
          </a:prstGeom>
          <a:noFill/>
        </p:spPr>
      </p:pic>
    </p:spTree>
    <p:extLst>
      <p:ext uri="{BB962C8B-B14F-4D97-AF65-F5344CB8AC3E}">
        <p14:creationId xmlns:p14="http://schemas.microsoft.com/office/powerpoint/2010/main" val="71209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273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4726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1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1.JPG"/>
          <p:cNvPicPr>
            <a:picLocks noChangeAspect="1" noChangeArrowheads="1"/>
          </p:cNvPicPr>
          <p:nvPr/>
        </p:nvPicPr>
        <p:blipFill rotWithShape="1">
          <a:blip r:embed="rId2" cstate="print"/>
          <a:srcRect l="6075" t="263" r="5454" b="263"/>
          <a:stretch/>
        </p:blipFill>
        <p:spPr bwMode="auto">
          <a:xfrm>
            <a:off x="-1" y="0"/>
            <a:ext cx="13004801" cy="9753600"/>
          </a:xfrm>
          <a:prstGeom prst="rect">
            <a:avLst/>
          </a:prstGeom>
          <a:noFill/>
          <a:ln w="9525">
            <a:noFill/>
            <a:miter lim="800000"/>
            <a:headEnd/>
            <a:tailEnd/>
          </a:ln>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8"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4666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2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2.JPG"/>
          <p:cNvPicPr>
            <a:picLocks noChangeAspect="1" noChangeArrowheads="1"/>
          </p:cNvPicPr>
          <p:nvPr/>
        </p:nvPicPr>
        <p:blipFill rotWithShape="1">
          <a:blip r:embed="rId2" cstate="print"/>
          <a:srcRect l="11147" t="263" r="466" b="263"/>
          <a:stretch/>
        </p:blipFill>
        <p:spPr bwMode="auto">
          <a:xfrm>
            <a:off x="-1" y="0"/>
            <a:ext cx="13004801" cy="9753600"/>
          </a:xfrm>
          <a:prstGeom prst="rect">
            <a:avLst/>
          </a:prstGeom>
          <a:noFill/>
          <a:ln w="9525">
            <a:noFill/>
            <a:miter lim="800000"/>
            <a:headEnd/>
            <a:tailEnd/>
          </a:ln>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9"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0"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705405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4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2581.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285208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5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IMG_6347.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626526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6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8197.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9"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63972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7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JMA_building_m.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8" name="フッター プレースホルダ 4"/>
          <p:cNvSpPr>
            <a:spLocks noGrp="1"/>
          </p:cNvSpPr>
          <p:nvPr>
            <p:ph type="ftr" sz="quarter" idx="10"/>
          </p:nvPr>
        </p:nvSpPr>
        <p:spPr>
          <a:xfrm>
            <a:off x="5375875" y="9280489"/>
            <a:ext cx="6451917" cy="409646"/>
          </a:xfrm>
        </p:spPr>
        <p:txBody>
          <a:bodyPr/>
          <a:lstStyle>
            <a:lvl1pPr>
              <a:defRPr>
                <a:solidFill>
                  <a:schemeClr val="bg1">
                    <a:lumMod val="50000"/>
                  </a:schemeClr>
                </a:solidFill>
              </a:defRPr>
            </a:lvl1pPr>
          </a:lstStyle>
          <a:p>
            <a:endParaRPr kumimoji="1" lang="ja-JP" altLang="en-US"/>
          </a:p>
        </p:txBody>
      </p:sp>
      <p:sp>
        <p:nvSpPr>
          <p:cNvPr id="9" name="スライド番号プレースホルダ 5"/>
          <p:cNvSpPr>
            <a:spLocks noGrp="1"/>
          </p:cNvSpPr>
          <p:nvPr>
            <p:ph type="sldNum" sz="quarter" idx="11"/>
          </p:nvPr>
        </p:nvSpPr>
        <p:spPr>
          <a:xfrm>
            <a:off x="11930203" y="9280489"/>
            <a:ext cx="921702" cy="409646"/>
          </a:xfrm>
        </p:spPr>
        <p:txBody>
          <a:bodyPr/>
          <a:lstStyle>
            <a:lvl1pPr>
              <a:defRPr>
                <a:solidFill>
                  <a:schemeClr val="bg1">
                    <a:lumMod val="50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892422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8_セクション見出し">
    <p:bg>
      <p:bgPr>
        <a:solidFill>
          <a:schemeClr val="bg1"/>
        </a:solidFill>
        <a:effectLst/>
      </p:bgPr>
    </p:bg>
    <p:spTree>
      <p:nvGrpSpPr>
        <p:cNvPr id="1" name=""/>
        <p:cNvGrpSpPr/>
        <p:nvPr/>
      </p:nvGrpSpPr>
      <p:grpSpPr>
        <a:xfrm>
          <a:off x="0" y="0"/>
          <a:ext cx="0" cy="0"/>
          <a:chOff x="0" y="0"/>
          <a:chExt cx="0" cy="0"/>
        </a:xfrm>
      </p:grpSpPr>
      <p:pic>
        <p:nvPicPr>
          <p:cNvPr id="8" name="Picture 2" descr="C:\Documents and Settings\JMA3214\デスクトップ\トップ.PNG"/>
          <p:cNvPicPr>
            <a:picLocks noChangeAspect="1" noChangeArrowheads="1"/>
          </p:cNvPicPr>
          <p:nvPr/>
        </p:nvPicPr>
        <p:blipFill>
          <a:blip r:embed="rId2" cstate="print"/>
          <a:srcRect/>
          <a:stretch>
            <a:fillRect/>
          </a:stretch>
        </p:blipFill>
        <p:spPr bwMode="auto">
          <a:xfrm>
            <a:off x="0" y="0"/>
            <a:ext cx="13004800" cy="2682240"/>
          </a:xfrm>
          <a:prstGeom prst="rect">
            <a:avLst/>
          </a:prstGeom>
          <a:noFill/>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pic>
        <p:nvPicPr>
          <p:cNvPr id="9" name="Picture 3" descr="C:\Users\JMA3214\Desktop\20130204160756\気象庁ロゴ\(大）気象庁ロゴマーク_濃い青_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11" y="9180631"/>
            <a:ext cx="537600" cy="53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0176" y="9432001"/>
            <a:ext cx="2984960" cy="21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741" y="9323264"/>
            <a:ext cx="1093394" cy="3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595285" y="9215467"/>
            <a:ext cx="12409515" cy="65023"/>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8" tIns="65024" rIns="130048" bIns="65024"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2560"/>
          </a:p>
        </p:txBody>
      </p:sp>
      <p:sp>
        <p:nvSpPr>
          <p:cNvPr id="13" name="フッター プレースホルダ 4"/>
          <p:cNvSpPr>
            <a:spLocks noGrp="1"/>
          </p:cNvSpPr>
          <p:nvPr>
            <p:ph type="ftr" sz="quarter" idx="10"/>
          </p:nvPr>
        </p:nvSpPr>
        <p:spPr>
          <a:xfrm>
            <a:off x="5375875" y="9280489"/>
            <a:ext cx="6451917" cy="409646"/>
          </a:xfrm>
        </p:spPr>
        <p:txBody>
          <a:bodyPr/>
          <a:lstStyle>
            <a:lvl1pPr>
              <a:defRPr/>
            </a:lvl1pPr>
          </a:lstStyle>
          <a:p>
            <a:endParaRPr kumimoji="1" lang="ja-JP" altLang="en-US"/>
          </a:p>
        </p:txBody>
      </p:sp>
      <p:sp>
        <p:nvSpPr>
          <p:cNvPr id="14" name="スライド番号プレースホルダ 5"/>
          <p:cNvSpPr>
            <a:spLocks noGrp="1"/>
          </p:cNvSpPr>
          <p:nvPr>
            <p:ph type="sldNum" sz="quarter" idx="11"/>
          </p:nvPr>
        </p:nvSpPr>
        <p:spPr>
          <a:xfrm>
            <a:off x="11930203" y="9280489"/>
            <a:ext cx="921702" cy="409646"/>
          </a:xfrm>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136719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592"/>
            <a:ext cx="11054080" cy="1937173"/>
          </a:xfrm>
        </p:spPr>
        <p:txBody>
          <a:bodyPr anchor="t"/>
          <a:lstStyle>
            <a:lvl1pPr algn="l">
              <a:defRPr sz="5689" b="1" cap="all">
                <a:solidFill>
                  <a:schemeClr val="tx2"/>
                </a:solidFill>
              </a:defRPr>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873014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sz="half" idx="1"/>
          </p:nvPr>
        </p:nvSpPr>
        <p:spPr>
          <a:xfrm>
            <a:off x="650240" y="1702048"/>
            <a:ext cx="5743787" cy="70107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コンテンツ プレースホルダ 3"/>
          <p:cNvSpPr>
            <a:spLocks noGrp="1"/>
          </p:cNvSpPr>
          <p:nvPr>
            <p:ph sz="half" idx="2"/>
          </p:nvPr>
        </p:nvSpPr>
        <p:spPr>
          <a:xfrm>
            <a:off x="6610773" y="1702048"/>
            <a:ext cx="5743787" cy="70107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941571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pic>
        <p:nvPicPr>
          <p:cNvPr id="6" name="Picture 5">
            <a:extLst>
              <a:ext uri="{FF2B5EF4-FFF2-40B4-BE49-F238E27FC236}">
                <a16:creationId xmlns:a16="http://schemas.microsoft.com/office/drawing/2014/main" id="{D6FCAF6D-93FB-892F-655E-8ED0EB37B9BE}"/>
              </a:ext>
            </a:extLst>
          </p:cNvPr>
          <p:cNvPicPr>
            <a:picLocks noChangeAspect="1"/>
          </p:cNvPicPr>
          <p:nvPr userDrawn="1"/>
        </p:nvPicPr>
        <p:blipFill>
          <a:blip r:embed="rId2"/>
          <a:stretch>
            <a:fillRect/>
          </a:stretch>
        </p:blipFill>
        <p:spPr>
          <a:xfrm>
            <a:off x="8788400" y="8655050"/>
            <a:ext cx="1137784" cy="1098550"/>
          </a:xfrm>
          <a:prstGeom prst="rect">
            <a:avLst/>
          </a:prstGeom>
        </p:spPr>
      </p:pic>
    </p:spTree>
    <p:extLst>
      <p:ext uri="{BB962C8B-B14F-4D97-AF65-F5344CB8AC3E}">
        <p14:creationId xmlns:p14="http://schemas.microsoft.com/office/powerpoint/2010/main" val="84705109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48794" y="1702047"/>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50240" y="2623751"/>
            <a:ext cx="5746045" cy="6089015"/>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604812" y="1702047"/>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606259" y="2623751"/>
            <a:ext cx="5748302" cy="6089015"/>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フッター プレースホルダ 4"/>
          <p:cNvSpPr>
            <a:spLocks noGrp="1"/>
          </p:cNvSpPr>
          <p:nvPr>
            <p:ph type="ftr" sz="quarter" idx="10"/>
          </p:nvPr>
        </p:nvSpPr>
        <p:spPr/>
        <p:txBody>
          <a:bodyPr/>
          <a:lstStyle>
            <a:lvl1pPr>
              <a:defRPr/>
            </a:lvl1pPr>
          </a:lstStyle>
          <a:p>
            <a:endParaRPr kumimoji="1" lang="ja-JP" altLang="en-US"/>
          </a:p>
        </p:txBody>
      </p:sp>
      <p:sp>
        <p:nvSpPr>
          <p:cNvPr id="8"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543542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フッター プレースホルダ 4"/>
          <p:cNvSpPr>
            <a:spLocks noGrp="1"/>
          </p:cNvSpPr>
          <p:nvPr>
            <p:ph type="ftr" sz="quarter" idx="10"/>
          </p:nvPr>
        </p:nvSpPr>
        <p:spPr/>
        <p:txBody>
          <a:bodyPr/>
          <a:lstStyle>
            <a:lvl1pPr>
              <a:defRPr/>
            </a:lvl1pPr>
          </a:lstStyle>
          <a:p>
            <a:endParaRPr kumimoji="1" lang="ja-JP" altLang="en-US"/>
          </a:p>
        </p:txBody>
      </p:sp>
      <p:sp>
        <p:nvSpPr>
          <p:cNvPr id="4"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98000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4"/>
          <p:cNvSpPr>
            <a:spLocks noGrp="1"/>
          </p:cNvSpPr>
          <p:nvPr>
            <p:ph type="ftr" sz="quarter" idx="10"/>
          </p:nvPr>
        </p:nvSpPr>
        <p:spPr/>
        <p:txBody>
          <a:bodyPr/>
          <a:lstStyle>
            <a:lvl1pPr>
              <a:defRPr/>
            </a:lvl1pPr>
          </a:lstStyle>
          <a:p>
            <a:endParaRPr kumimoji="1" lang="ja-JP" altLang="en-US"/>
          </a:p>
        </p:txBody>
      </p:sp>
      <p:sp>
        <p:nvSpPr>
          <p:cNvPr id="3"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94712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1" y="388338"/>
            <a:ext cx="4278490" cy="1652693"/>
          </a:xfrm>
        </p:spPr>
        <p:txBody>
          <a:bodyPr anchor="b"/>
          <a:lstStyle>
            <a:lvl1pPr algn="l">
              <a:defRPr sz="2844" b="1">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2956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44" b="1">
                <a:solidFill>
                  <a:schemeClr val="tx2"/>
                </a:solidFill>
              </a:defRPr>
            </a:lvl1pPr>
          </a:lstStyle>
          <a:p>
            <a:r>
              <a:rPr lang="ja-JP" altLang="en-US"/>
              <a:t>マスター タイトルの書式設定</a:t>
            </a:r>
          </a:p>
        </p:txBody>
      </p:sp>
      <p:sp>
        <p:nvSpPr>
          <p:cNvPr id="3" name="図プレースホルダ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88675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82138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480" y="390597"/>
            <a:ext cx="2926080" cy="8322169"/>
          </a:xfrm>
        </p:spPr>
        <p:txBody>
          <a:bodyPr vert="eaVert"/>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650240" y="390597"/>
            <a:ext cx="8561493" cy="832216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3006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20330308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55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pic>
        <p:nvPicPr>
          <p:cNvPr id="6" name="Picture 5">
            <a:extLst>
              <a:ext uri="{FF2B5EF4-FFF2-40B4-BE49-F238E27FC236}">
                <a16:creationId xmlns:a16="http://schemas.microsoft.com/office/drawing/2014/main" id="{D6FCAF6D-93FB-892F-655E-8ED0EB37B9BE}"/>
              </a:ext>
            </a:extLst>
          </p:cNvPr>
          <p:cNvPicPr>
            <a:picLocks noChangeAspect="1"/>
          </p:cNvPicPr>
          <p:nvPr userDrawn="1"/>
        </p:nvPicPr>
        <p:blipFill>
          <a:blip r:embed="rId2"/>
          <a:stretch>
            <a:fillRect/>
          </a:stretch>
        </p:blipFill>
        <p:spPr>
          <a:xfrm>
            <a:off x="8788400" y="8655050"/>
            <a:ext cx="1137784" cy="1098550"/>
          </a:xfrm>
          <a:prstGeom prst="rect">
            <a:avLst/>
          </a:prstGeom>
        </p:spPr>
      </p:pic>
    </p:spTree>
    <p:extLst>
      <p:ext uri="{BB962C8B-B14F-4D97-AF65-F5344CB8AC3E}">
        <p14:creationId xmlns:p14="http://schemas.microsoft.com/office/powerpoint/2010/main" val="35371365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41415058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01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image" Target="../media/image6.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image" Target="../media/image20.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5.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alphaModFix amt="19273"/>
            <a:lum/>
          </a:blip>
          <a:srcRect/>
          <a:stretch>
            <a:fillRect l="-10000" r="-10000"/>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gradFill>
            <a:gsLst>
              <a:gs pos="0">
                <a:srgbClr val="011893">
                  <a:alpha val="20288"/>
                </a:srgbClr>
              </a:gs>
              <a:gs pos="46000">
                <a:schemeClr val="bg1">
                  <a:lumMod val="0"/>
                  <a:lumOff val="100000"/>
                </a:schemeClr>
              </a:gs>
              <a:gs pos="100000">
                <a:srgbClr val="011893">
                  <a:alpha val="33000"/>
                </a:srgbClr>
              </a:gs>
              <a:gs pos="100000">
                <a:schemeClr val="accent3">
                  <a:lumMod val="75000"/>
                  <a:alpha val="73000"/>
                </a:schemeClr>
              </a:gs>
            </a:gsLst>
            <a:lin ang="10800000" scaled="0"/>
          </a:grad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1075578" y="8651484"/>
            <a:ext cx="8237084" cy="1093662"/>
          </a:xfrm>
          <a:prstGeom prst="rect">
            <a:avLst/>
          </a:prstGeom>
          <a:gradFill>
            <a:gsLst>
              <a:gs pos="0">
                <a:srgbClr val="011893">
                  <a:alpha val="20288"/>
                </a:srgbClr>
              </a:gs>
              <a:gs pos="46000">
                <a:schemeClr val="bg1">
                  <a:lumMod val="0"/>
                  <a:lumOff val="100000"/>
                </a:schemeClr>
              </a:gs>
              <a:gs pos="100000">
                <a:srgbClr val="011893">
                  <a:alpha val="33000"/>
                </a:srgbClr>
              </a:gs>
              <a:gs pos="100000">
                <a:schemeClr val="accent3">
                  <a:lumMod val="75000"/>
                  <a:alpha val="73000"/>
                </a:schemeClr>
              </a:gs>
            </a:gsLst>
            <a:lin ang="10800000" scaled="0"/>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no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2800" b="0" i="0" baseline="0" dirty="0">
                <a:solidFill>
                  <a:schemeClr val="tx2"/>
                </a:solidFill>
                <a:latin typeface="Gill Sans MT"/>
                <a:ea typeface="Tahoma" pitchFamily="34" charset="0"/>
                <a:cs typeface="Gill Sans MT"/>
              </a:rPr>
              <a:t>A </a:t>
            </a:r>
            <a:r>
              <a:rPr lang="en-US" sz="2800" b="0" i="0" baseline="0" dirty="0" err="1">
                <a:solidFill>
                  <a:schemeClr val="tx2"/>
                </a:solidFill>
                <a:latin typeface="Gill Sans MT"/>
                <a:ea typeface="Tahoma" pitchFamily="34" charset="0"/>
                <a:cs typeface="Gill Sans MT"/>
              </a:rPr>
              <a:t>superBT</a:t>
            </a:r>
            <a:r>
              <a:rPr lang="en-US" sz="2800" b="0" i="0" baseline="0" dirty="0">
                <a:solidFill>
                  <a:schemeClr val="tx2"/>
                </a:solidFill>
                <a:latin typeface="Gill Sans MT"/>
                <a:ea typeface="Tahoma" pitchFamily="34" charset="0"/>
                <a:cs typeface="Gill Sans MT"/>
              </a:rPr>
              <a:t> for TC Research &amp; Forecasting</a:t>
            </a:r>
          </a:p>
          <a:p>
            <a:pPr eaLnBrk="1" hangingPunct="1">
              <a:defRPr/>
            </a:pPr>
            <a:r>
              <a:rPr lang="en-US" sz="2000" b="0" i="0" dirty="0">
                <a:solidFill>
                  <a:schemeClr val="tx2"/>
                </a:solidFill>
                <a:latin typeface="Gill Sans MT"/>
                <a:ea typeface="Tahoma" pitchFamily="34" charset="0"/>
                <a:cs typeface="Gill Sans MT"/>
              </a:rPr>
              <a:t>Mike Fiorino</a:t>
            </a:r>
            <a:r>
              <a:rPr lang="en-US" sz="2000" b="0" i="0" baseline="0" dirty="0">
                <a:solidFill>
                  <a:schemeClr val="tx2"/>
                </a:solidFill>
                <a:latin typeface="Gill Sans MT"/>
                <a:ea typeface="Tahoma" pitchFamily="34" charset="0"/>
                <a:cs typeface="Gill Sans MT"/>
              </a:rPr>
              <a:t> GMU 20230310</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dirty="0">
              <a:solidFill>
                <a:srgbClr val="000090"/>
              </a:solidFill>
              <a:latin typeface="Gill Sans MT"/>
            </a:endParaRPr>
          </a:p>
        </p:txBody>
      </p:sp>
      <p:pic>
        <p:nvPicPr>
          <p:cNvPr id="2" name="Picture 1">
            <a:extLst>
              <a:ext uri="{FF2B5EF4-FFF2-40B4-BE49-F238E27FC236}">
                <a16:creationId xmlns:a16="http://schemas.microsoft.com/office/drawing/2014/main" id="{A8555D73-2C9A-D150-D3CD-606D3CB655C0}"/>
              </a:ext>
            </a:extLst>
          </p:cNvPr>
          <p:cNvPicPr>
            <a:picLocks noChangeAspect="1"/>
          </p:cNvPicPr>
          <p:nvPr userDrawn="1"/>
        </p:nvPicPr>
        <p:blipFill>
          <a:blip r:embed="rId6">
            <a:clrChange>
              <a:clrFrom>
                <a:srgbClr val="878787"/>
              </a:clrFrom>
              <a:clrTo>
                <a:srgbClr val="878787">
                  <a:alpha val="0"/>
                </a:srgbClr>
              </a:clrTo>
            </a:clrChange>
          </a:blip>
          <a:stretch>
            <a:fillRect/>
          </a:stretch>
        </p:blipFill>
        <p:spPr>
          <a:xfrm>
            <a:off x="9911230" y="8643030"/>
            <a:ext cx="3093570" cy="1110570"/>
          </a:xfrm>
          <a:prstGeom prst="rect">
            <a:avLst/>
          </a:prstGeom>
        </p:spPr>
      </p:pic>
      <p:pic>
        <p:nvPicPr>
          <p:cNvPr id="4" name="Picture 3" descr="Logo, company name&#10;&#10;Description automatically generated">
            <a:extLst>
              <a:ext uri="{FF2B5EF4-FFF2-40B4-BE49-F238E27FC236}">
                <a16:creationId xmlns:a16="http://schemas.microsoft.com/office/drawing/2014/main" id="{00846106-4CF4-B308-A520-0ACEF2C82450}"/>
              </a:ext>
            </a:extLst>
          </p:cNvPr>
          <p:cNvPicPr>
            <a:picLocks noChangeAspect="1"/>
          </p:cNvPicPr>
          <p:nvPr userDrawn="1"/>
        </p:nvPicPr>
        <p:blipFill>
          <a:blip r:embed="rId7"/>
          <a:stretch>
            <a:fillRect/>
          </a:stretch>
        </p:blipFill>
        <p:spPr>
          <a:xfrm>
            <a:off x="0" y="8643030"/>
            <a:ext cx="1689100" cy="1093662"/>
          </a:xfrm>
          <a:prstGeom prst="rect">
            <a:avLst/>
          </a:prstGeom>
        </p:spPr>
      </p:pic>
      <p:pic>
        <p:nvPicPr>
          <p:cNvPr id="3" name="Picture 2">
            <a:extLst>
              <a:ext uri="{FF2B5EF4-FFF2-40B4-BE49-F238E27FC236}">
                <a16:creationId xmlns:a16="http://schemas.microsoft.com/office/drawing/2014/main" id="{1EDADBB9-2B05-EE48-300A-05FFFED8D3F9}"/>
              </a:ext>
            </a:extLst>
          </p:cNvPr>
          <p:cNvPicPr>
            <a:picLocks noChangeAspect="1"/>
          </p:cNvPicPr>
          <p:nvPr userDrawn="1"/>
        </p:nvPicPr>
        <p:blipFill>
          <a:blip r:embed="rId8"/>
          <a:stretch>
            <a:fillRect/>
          </a:stretch>
        </p:blipFill>
        <p:spPr>
          <a:xfrm>
            <a:off x="8788400" y="8655050"/>
            <a:ext cx="1137784" cy="1098550"/>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723"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11893">
                <a:alpha val="18010"/>
              </a:srgbClr>
            </a:gs>
            <a:gs pos="88000">
              <a:schemeClr val="bg1">
                <a:lumMod val="0"/>
                <a:lumOff val="100000"/>
                <a:alpha val="21007"/>
              </a:schemeClr>
            </a:gs>
            <a:gs pos="87000">
              <a:schemeClr val="bg2">
                <a:lumMod val="40000"/>
                <a:lumOff val="60000"/>
              </a:schemeClr>
            </a:gs>
            <a:gs pos="100000">
              <a:schemeClr val="accent3">
                <a:lumMod val="75000"/>
              </a:schemeClr>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1689100" y="8643030"/>
            <a:ext cx="8222130" cy="109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o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3200" b="0" i="0" baseline="0" dirty="0">
                <a:solidFill>
                  <a:schemeClr val="tx2"/>
                </a:solidFill>
                <a:latin typeface="Gill Sans MT"/>
                <a:ea typeface="Tahoma" pitchFamily="34" charset="0"/>
                <a:cs typeface="Gill Sans MT"/>
              </a:rPr>
              <a:t>A </a:t>
            </a:r>
            <a:r>
              <a:rPr lang="en-US" sz="3200" b="0" i="0" baseline="0" dirty="0" err="1">
                <a:solidFill>
                  <a:schemeClr val="tx2"/>
                </a:solidFill>
                <a:latin typeface="Gill Sans MT"/>
                <a:ea typeface="Tahoma" pitchFamily="34" charset="0"/>
                <a:cs typeface="Gill Sans MT"/>
              </a:rPr>
              <a:t>superBT</a:t>
            </a:r>
            <a:r>
              <a:rPr lang="en-US" sz="3200" b="0" i="0" baseline="0" dirty="0">
                <a:solidFill>
                  <a:schemeClr val="tx2"/>
                </a:solidFill>
                <a:latin typeface="Gill Sans MT"/>
                <a:ea typeface="Tahoma" pitchFamily="34" charset="0"/>
                <a:cs typeface="Gill Sans MT"/>
              </a:rPr>
              <a:t> for TC studies</a:t>
            </a:r>
          </a:p>
          <a:p>
            <a:pPr eaLnBrk="1" hangingPunct="1">
              <a:defRPr/>
            </a:pPr>
            <a:r>
              <a:rPr lang="en-US" sz="2400" b="0" i="0" dirty="0">
                <a:solidFill>
                  <a:schemeClr val="tx2"/>
                </a:solidFill>
                <a:latin typeface="Gill Sans MT"/>
                <a:ea typeface="Tahoma" pitchFamily="34" charset="0"/>
                <a:cs typeface="Gill Sans MT"/>
              </a:rPr>
              <a:t>Mike Fiorino</a:t>
            </a:r>
            <a:r>
              <a:rPr lang="en-US" sz="2400" b="0" i="0" baseline="0" dirty="0">
                <a:solidFill>
                  <a:schemeClr val="tx2"/>
                </a:solidFill>
                <a:latin typeface="Gill Sans MT"/>
                <a:ea typeface="Tahoma" pitchFamily="34" charset="0"/>
                <a:cs typeface="Gill Sans MT"/>
              </a:rPr>
              <a:t> GMU 20221017</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a:solidFill>
                <a:srgbClr val="000090"/>
              </a:solidFill>
              <a:latin typeface="Gill Sans MT"/>
            </a:endParaRPr>
          </a:p>
        </p:txBody>
      </p:sp>
      <p:pic>
        <p:nvPicPr>
          <p:cNvPr id="2" name="Picture 1">
            <a:extLst>
              <a:ext uri="{FF2B5EF4-FFF2-40B4-BE49-F238E27FC236}">
                <a16:creationId xmlns:a16="http://schemas.microsoft.com/office/drawing/2014/main" id="{A8555D73-2C9A-D150-D3CD-606D3CB655C0}"/>
              </a:ext>
            </a:extLst>
          </p:cNvPr>
          <p:cNvPicPr>
            <a:picLocks noChangeAspect="1"/>
          </p:cNvPicPr>
          <p:nvPr userDrawn="1"/>
        </p:nvPicPr>
        <p:blipFill>
          <a:blip r:embed="rId5">
            <a:clrChange>
              <a:clrFrom>
                <a:srgbClr val="878787"/>
              </a:clrFrom>
              <a:clrTo>
                <a:srgbClr val="878787">
                  <a:alpha val="0"/>
                </a:srgbClr>
              </a:clrTo>
            </a:clrChange>
          </a:blip>
          <a:stretch>
            <a:fillRect/>
          </a:stretch>
        </p:blipFill>
        <p:spPr>
          <a:xfrm>
            <a:off x="9911230" y="8643030"/>
            <a:ext cx="3093570" cy="1110570"/>
          </a:xfrm>
          <a:prstGeom prst="rect">
            <a:avLst/>
          </a:prstGeom>
        </p:spPr>
      </p:pic>
      <p:pic>
        <p:nvPicPr>
          <p:cNvPr id="4" name="Picture 3" descr="Logo, company name&#10;&#10;Description automatically generated">
            <a:extLst>
              <a:ext uri="{FF2B5EF4-FFF2-40B4-BE49-F238E27FC236}">
                <a16:creationId xmlns:a16="http://schemas.microsoft.com/office/drawing/2014/main" id="{00846106-4CF4-B308-A520-0ACEF2C82450}"/>
              </a:ext>
            </a:extLst>
          </p:cNvPr>
          <p:cNvPicPr>
            <a:picLocks noChangeAspect="1"/>
          </p:cNvPicPr>
          <p:nvPr userDrawn="1"/>
        </p:nvPicPr>
        <p:blipFill>
          <a:blip r:embed="rId6"/>
          <a:stretch>
            <a:fillRect/>
          </a:stretch>
        </p:blipFill>
        <p:spPr>
          <a:xfrm>
            <a:off x="0" y="8643030"/>
            <a:ext cx="1689100" cy="1093662"/>
          </a:xfrm>
          <a:prstGeom prst="rect">
            <a:avLst/>
          </a:prstGeom>
        </p:spPr>
      </p:pic>
    </p:spTree>
    <p:extLst>
      <p:ext uri="{BB962C8B-B14F-4D97-AF65-F5344CB8AC3E}">
        <p14:creationId xmlns:p14="http://schemas.microsoft.com/office/powerpoint/2010/main" val="30853193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75000"/>
          </a:schemeClr>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1689100" y="8643030"/>
            <a:ext cx="8222130" cy="109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o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3200" b="0" i="0" baseline="0" dirty="0">
                <a:solidFill>
                  <a:srgbClr val="FFCC00"/>
                </a:solidFill>
                <a:latin typeface="Gill Sans MT"/>
                <a:ea typeface="Tahoma" pitchFamily="34" charset="0"/>
                <a:cs typeface="Gill Sans MT"/>
              </a:rPr>
              <a:t>A </a:t>
            </a:r>
            <a:r>
              <a:rPr lang="en-US" sz="3200" b="0" i="0" baseline="0" dirty="0" err="1">
                <a:solidFill>
                  <a:srgbClr val="FFCC00"/>
                </a:solidFill>
                <a:latin typeface="Gill Sans MT"/>
                <a:ea typeface="Tahoma" pitchFamily="34" charset="0"/>
                <a:cs typeface="Gill Sans MT"/>
              </a:rPr>
              <a:t>superBT</a:t>
            </a:r>
            <a:r>
              <a:rPr lang="en-US" sz="3200" b="0" i="0" baseline="0" dirty="0">
                <a:solidFill>
                  <a:srgbClr val="FFCC00"/>
                </a:solidFill>
                <a:latin typeface="Gill Sans MT"/>
                <a:ea typeface="Tahoma" pitchFamily="34" charset="0"/>
                <a:cs typeface="Gill Sans MT"/>
              </a:rPr>
              <a:t> for TC studies</a:t>
            </a:r>
          </a:p>
          <a:p>
            <a:pPr eaLnBrk="1" hangingPunct="1">
              <a:defRPr/>
            </a:pPr>
            <a:r>
              <a:rPr lang="en-US" sz="2400" b="0" i="0" dirty="0">
                <a:solidFill>
                  <a:srgbClr val="FFCC00"/>
                </a:solidFill>
                <a:latin typeface="Gill Sans MT"/>
                <a:ea typeface="Tahoma" pitchFamily="34" charset="0"/>
                <a:cs typeface="Gill Sans MT"/>
              </a:rPr>
              <a:t>Mike Fiorino</a:t>
            </a:r>
            <a:r>
              <a:rPr lang="en-US" sz="2400" b="0" i="0" baseline="0" dirty="0">
                <a:solidFill>
                  <a:srgbClr val="FFCC00"/>
                </a:solidFill>
                <a:latin typeface="Gill Sans MT"/>
                <a:ea typeface="Tahoma" pitchFamily="34" charset="0"/>
                <a:cs typeface="Gill Sans MT"/>
              </a:rPr>
              <a:t> GMU 20221017</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a:solidFill>
                <a:srgbClr val="000090"/>
              </a:solidFill>
              <a:latin typeface="Gill Sans MT"/>
            </a:endParaRPr>
          </a:p>
        </p:txBody>
      </p:sp>
      <p:pic>
        <p:nvPicPr>
          <p:cNvPr id="2" name="Picture 1">
            <a:extLst>
              <a:ext uri="{FF2B5EF4-FFF2-40B4-BE49-F238E27FC236}">
                <a16:creationId xmlns:a16="http://schemas.microsoft.com/office/drawing/2014/main" id="{A8555D73-2C9A-D150-D3CD-606D3CB655C0}"/>
              </a:ext>
            </a:extLst>
          </p:cNvPr>
          <p:cNvPicPr>
            <a:picLocks noChangeAspect="1"/>
          </p:cNvPicPr>
          <p:nvPr userDrawn="1"/>
        </p:nvPicPr>
        <p:blipFill>
          <a:blip r:embed="rId5">
            <a:clrChange>
              <a:clrFrom>
                <a:srgbClr val="878787"/>
              </a:clrFrom>
              <a:clrTo>
                <a:srgbClr val="878787">
                  <a:alpha val="0"/>
                </a:srgbClr>
              </a:clrTo>
            </a:clrChange>
          </a:blip>
          <a:stretch>
            <a:fillRect/>
          </a:stretch>
        </p:blipFill>
        <p:spPr>
          <a:xfrm>
            <a:off x="9911230" y="8643030"/>
            <a:ext cx="3093570" cy="1110570"/>
          </a:xfrm>
          <a:prstGeom prst="rect">
            <a:avLst/>
          </a:prstGeom>
        </p:spPr>
      </p:pic>
      <p:pic>
        <p:nvPicPr>
          <p:cNvPr id="4" name="Picture 3" descr="Logo, company name&#10;&#10;Description automatically generated">
            <a:extLst>
              <a:ext uri="{FF2B5EF4-FFF2-40B4-BE49-F238E27FC236}">
                <a16:creationId xmlns:a16="http://schemas.microsoft.com/office/drawing/2014/main" id="{00846106-4CF4-B308-A520-0ACEF2C82450}"/>
              </a:ext>
            </a:extLst>
          </p:cNvPr>
          <p:cNvPicPr>
            <a:picLocks noChangeAspect="1"/>
          </p:cNvPicPr>
          <p:nvPr userDrawn="1"/>
        </p:nvPicPr>
        <p:blipFill>
          <a:blip r:embed="rId6"/>
          <a:stretch>
            <a:fillRect/>
          </a:stretch>
        </p:blipFill>
        <p:spPr>
          <a:xfrm>
            <a:off x="0" y="8643030"/>
            <a:ext cx="1689100" cy="1093662"/>
          </a:xfrm>
          <a:prstGeom prst="rect">
            <a:avLst/>
          </a:prstGeom>
        </p:spPr>
      </p:pic>
    </p:spTree>
    <p:extLst>
      <p:ext uri="{BB962C8B-B14F-4D97-AF65-F5344CB8AC3E}">
        <p14:creationId xmlns:p14="http://schemas.microsoft.com/office/powerpoint/2010/main" val="400658906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1" cstate="print"/>
          <a:stretch>
            <a:fillRect/>
          </a:stretch>
        </p:blipFill>
        <p:spPr>
          <a:xfrm>
            <a:off x="93390" y="76658"/>
            <a:ext cx="2568026" cy="1073748"/>
          </a:xfrm>
          <a:prstGeom prst="rect">
            <a:avLst/>
          </a:prstGeom>
          <a:ln w="12700">
            <a:miter lim="400000"/>
          </a:ln>
        </p:spPr>
      </p:pic>
      <p:sp>
        <p:nvSpPr>
          <p:cNvPr id="4" name="Footer Placeholder 5"/>
          <p:cNvSpPr>
            <a:spLocks noGrp="1"/>
          </p:cNvSpPr>
          <p:nvPr>
            <p:ph type="ftr" sz="quarter" idx="3"/>
          </p:nvPr>
        </p:nvSpPr>
        <p:spPr>
          <a:xfrm>
            <a:off x="0" y="8973542"/>
            <a:ext cx="13004800" cy="780062"/>
          </a:xfrm>
          <a:prstGeom prst="rect">
            <a:avLst/>
          </a:prstGeom>
          <a:solidFill>
            <a:schemeClr val="bg1"/>
          </a:solidFill>
        </p:spPr>
        <p:txBody>
          <a:bodyPr vert="horz" lIns="252000" tIns="36000" rIns="68580" bIns="27000" rtlCol="0" anchor="ctr"/>
          <a:lstStyle>
            <a:lvl1pPr algn="l" defTabSz="311546" hangingPunct="0">
              <a:defRPr sz="1138">
                <a:solidFill>
                  <a:schemeClr val="tx1"/>
                </a:solidFill>
                <a:latin typeface="+mn-lt"/>
              </a:defRPr>
            </a:lvl1pPr>
          </a:lstStyle>
          <a:p>
            <a:r>
              <a:rPr lang="en-GB" kern="0" dirty="0">
                <a:solidFill>
                  <a:srgbClr val="2A2A2A"/>
                </a:solidFill>
                <a:sym typeface="Helvetica Light"/>
              </a:rPr>
              <a:t>www.metoffice.gov.uk																									             	       © Crown Copyright, Met Office</a:t>
            </a:r>
          </a:p>
        </p:txBody>
      </p:sp>
      <p:sp>
        <p:nvSpPr>
          <p:cNvPr id="5" name="Title Placeholder 4"/>
          <p:cNvSpPr>
            <a:spLocks noGrp="1"/>
          </p:cNvSpPr>
          <p:nvPr>
            <p:ph type="title"/>
          </p:nvPr>
        </p:nvSpPr>
        <p:spPr>
          <a:xfrm>
            <a:off x="3985887" y="282802"/>
            <a:ext cx="8556992" cy="682046"/>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396900" y="1711456"/>
            <a:ext cx="12145979" cy="6757198"/>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4784065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r" defTabSz="311546" rtl="0" eaLnBrk="1" latinLnBrk="0" hangingPunct="1">
        <a:lnSpc>
          <a:spcPct val="100000"/>
        </a:lnSpc>
        <a:spcBef>
          <a:spcPts val="0"/>
        </a:spcBef>
        <a:spcAft>
          <a:spcPts val="0"/>
        </a:spcAft>
        <a:buClrTx/>
        <a:buSzTx/>
        <a:buFontTx/>
        <a:buNone/>
        <a:tabLst/>
        <a:defRPr sz="3982" b="1" i="0" u="none" strike="noStrike" cap="none" spc="0" baseline="0">
          <a:ln>
            <a:noFill/>
          </a:ln>
          <a:solidFill>
            <a:schemeClr val="tx1"/>
          </a:solidFill>
          <a:uFillTx/>
          <a:latin typeface="Calibri" panose="020F0502020204030204" pitchFamily="34" charset="0"/>
          <a:ea typeface="+mn-ea"/>
          <a:cs typeface="+mn-cs"/>
          <a:sym typeface="Helvetica Light"/>
        </a:defRPr>
      </a:lvl1pPr>
      <a:lvl2pPr marL="0" marR="0" indent="121909"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2pPr>
      <a:lvl3pPr marL="0" marR="0" indent="24381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3pPr>
      <a:lvl4pPr marL="0" marR="0" indent="36572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4pPr>
      <a:lvl5pPr marL="0" marR="0" indent="48763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5pPr>
      <a:lvl6pPr marL="0" marR="0" indent="609547"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6pPr>
      <a:lvl7pPr marL="0" marR="0" indent="731456"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7pPr>
      <a:lvl8pPr marL="0" marR="0" indent="853365"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8pPr>
      <a:lvl9pPr marL="0" marR="0" indent="975275"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311546" rtl="0" eaLnBrk="1" latinLnBrk="0" hangingPunct="1">
        <a:lnSpc>
          <a:spcPct val="100000"/>
        </a:lnSpc>
        <a:spcBef>
          <a:spcPts val="1121"/>
        </a:spcBef>
        <a:spcAft>
          <a:spcPts val="0"/>
        </a:spcAft>
        <a:buClrTx/>
        <a:buSzPct val="75000"/>
        <a:buFontTx/>
        <a:buNone/>
        <a:tabLst/>
        <a:defRPr sz="2560" b="0" i="0" u="none" strike="noStrike" cap="none" spc="0" baseline="0">
          <a:ln>
            <a:noFill/>
          </a:ln>
          <a:solidFill>
            <a:schemeClr val="tx1"/>
          </a:solidFill>
          <a:uFillTx/>
          <a:latin typeface="Calibri" panose="020F0502020204030204" pitchFamily="34" charset="0"/>
          <a:ea typeface="+mn-ea"/>
          <a:cs typeface="+mn-cs"/>
          <a:sym typeface="Helvetica Light"/>
        </a:defRPr>
      </a:lvl1pPr>
      <a:lvl2pPr marL="255978" marR="0" indent="-255978" algn="l" defTabSz="311546" rtl="0" eaLnBrk="1" latinLnBrk="0" hangingPunct="1">
        <a:lnSpc>
          <a:spcPct val="100000"/>
        </a:lnSpc>
        <a:spcBef>
          <a:spcPts val="853"/>
        </a:spcBef>
        <a:spcAft>
          <a:spcPts val="853"/>
        </a:spcAft>
        <a:buClrTx/>
        <a:buSzPct val="75000"/>
        <a:buFont typeface="Arial" panose="020B0604020202020204" pitchFamily="34" charset="0"/>
        <a:buChar char="•"/>
        <a:tabLst/>
        <a:defRPr sz="2560" b="0" i="0" u="none" strike="noStrike" cap="none" spc="0" baseline="0">
          <a:ln>
            <a:noFill/>
          </a:ln>
          <a:solidFill>
            <a:schemeClr val="tx1"/>
          </a:solidFill>
          <a:uFillTx/>
          <a:latin typeface="Calibri" panose="020F0502020204030204" pitchFamily="34" charset="0"/>
          <a:ea typeface="+mn-ea"/>
          <a:cs typeface="+mn-cs"/>
          <a:sym typeface="Helvetica Light"/>
        </a:defRPr>
      </a:lvl2pPr>
      <a:lvl3pPr marL="406364" marR="0" indent="-406364" algn="l" defTabSz="311546" rtl="0" eaLnBrk="1" latinLnBrk="0" hangingPunct="1">
        <a:lnSpc>
          <a:spcPct val="100000"/>
        </a:lnSpc>
        <a:spcBef>
          <a:spcPts val="1121"/>
        </a:spcBef>
        <a:spcAft>
          <a:spcPts val="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3pPr>
      <a:lvl4pPr marL="407324" marR="0" indent="-406364" algn="l" defTabSz="95992" rtl="0" eaLnBrk="1" latinLnBrk="0" hangingPunct="1">
        <a:lnSpc>
          <a:spcPct val="100000"/>
        </a:lnSpc>
        <a:spcBef>
          <a:spcPts val="1121"/>
        </a:spcBef>
        <a:spcAft>
          <a:spcPts val="0"/>
        </a:spcAft>
        <a:buClr>
          <a:schemeClr val="tx1"/>
        </a:buClr>
        <a:buSzPct val="75000"/>
        <a:buFont typeface="Arial" panose="020B0604020202020204" pitchFamily="34" charset="0"/>
        <a:buChar char="•"/>
        <a:tabLst>
          <a:tab pos="95992" algn="l"/>
        </a:tabLst>
        <a:defRPr sz="2133" b="0" i="0" u="none" strike="noStrike" cap="none" spc="0" baseline="0">
          <a:ln>
            <a:noFill/>
          </a:ln>
          <a:solidFill>
            <a:schemeClr val="tx1"/>
          </a:solidFill>
          <a:uFillTx/>
          <a:latin typeface="+mn-lt"/>
          <a:ea typeface="+mn-ea"/>
          <a:cs typeface="+mn-cs"/>
          <a:sym typeface="Helvetica Light"/>
        </a:defRPr>
      </a:lvl4pPr>
      <a:lvl5pPr marL="406364" marR="0" indent="-406364" algn="l" defTabSz="311546" rtl="0" eaLnBrk="1" latinLnBrk="0" hangingPunct="1">
        <a:lnSpc>
          <a:spcPct val="100000"/>
        </a:lnSpc>
        <a:spcBef>
          <a:spcPts val="2240"/>
        </a:spcBef>
        <a:spcAft>
          <a:spcPts val="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5pPr>
      <a:lvl6pPr marL="767933" marR="0" indent="-255978" algn="l" defTabSz="311546" rtl="0" eaLnBrk="1" latinLnBrk="0" hangingPunct="1">
        <a:lnSpc>
          <a:spcPct val="100000"/>
        </a:lnSpc>
        <a:spcBef>
          <a:spcPts val="0"/>
        </a:spcBef>
        <a:spcAft>
          <a:spcPts val="0"/>
        </a:spcAft>
        <a:buClrTx/>
        <a:buSzPct val="75000"/>
        <a:buFontTx/>
        <a:buChar char="•"/>
        <a:tabLst/>
        <a:defRPr sz="2560" b="0" i="0" u="none" strike="noStrike" cap="none" spc="0" baseline="0">
          <a:ln>
            <a:noFill/>
          </a:ln>
          <a:solidFill>
            <a:schemeClr val="bg1">
              <a:lumMod val="50000"/>
            </a:schemeClr>
          </a:solidFill>
          <a:uFillTx/>
          <a:latin typeface="Calibri" panose="020F0502020204030204" pitchFamily="34" charset="0"/>
          <a:ea typeface="+mn-ea"/>
          <a:cs typeface="+mn-cs"/>
          <a:sym typeface="Helvetica Light"/>
        </a:defRPr>
      </a:lvl6pPr>
      <a:lvl7pPr marL="1279888" marR="0" indent="-255978" algn="l" defTabSz="311546" rtl="0" eaLnBrk="1" latinLnBrk="0" hangingPunct="1">
        <a:lnSpc>
          <a:spcPct val="100000"/>
        </a:lnSpc>
        <a:spcBef>
          <a:spcPts val="853"/>
        </a:spcBef>
        <a:spcAft>
          <a:spcPts val="853"/>
        </a:spcAft>
        <a:buClrTx/>
        <a:buSzPct val="75000"/>
        <a:buFontTx/>
        <a:buChar char="•"/>
        <a:tabLst/>
        <a:defRPr sz="1991" b="0" i="0" u="none" strike="noStrike" cap="none" spc="0" baseline="0">
          <a:ln>
            <a:noFill/>
          </a:ln>
          <a:solidFill>
            <a:schemeClr val="tx1">
              <a:lumMod val="75000"/>
              <a:lumOff val="25000"/>
            </a:schemeClr>
          </a:solidFill>
          <a:uFillTx/>
          <a:latin typeface="Calibri" panose="020F0502020204030204" pitchFamily="34" charset="0"/>
          <a:ea typeface="+mn-ea"/>
          <a:cs typeface="+mn-cs"/>
          <a:sym typeface="Helvetica Light"/>
        </a:defRPr>
      </a:lvl7pPr>
      <a:lvl8pPr marL="1791843" marR="0" indent="-255978" algn="l" defTabSz="311546" rtl="0" eaLnBrk="1" latinLnBrk="0" hangingPunct="1">
        <a:lnSpc>
          <a:spcPct val="100000"/>
        </a:lnSpc>
        <a:spcBef>
          <a:spcPts val="853"/>
        </a:spcBef>
        <a:spcAft>
          <a:spcPts val="853"/>
        </a:spcAft>
        <a:buClrTx/>
        <a:buSzPct val="75000"/>
        <a:buFontTx/>
        <a:buChar char="•"/>
        <a:tabLst/>
        <a:defRPr sz="1707" b="1" i="0" u="none" strike="noStrike" cap="none" spc="0" baseline="0">
          <a:ln>
            <a:noFill/>
          </a:ln>
          <a:solidFill>
            <a:srgbClr val="000000"/>
          </a:solidFill>
          <a:uFillTx/>
          <a:latin typeface="Calibri" panose="020F0502020204030204" pitchFamily="34" charset="0"/>
          <a:ea typeface="+mn-ea"/>
          <a:cs typeface="+mn-cs"/>
          <a:sym typeface="Helvetica Light"/>
        </a:defRPr>
      </a:lvl8pPr>
      <a:lvl9pPr marL="2225598" marR="0" indent="-329232" algn="l" defTabSz="311546" rtl="0" eaLnBrk="1" latinLnBrk="0" hangingPunct="1">
        <a:lnSpc>
          <a:spcPct val="100000"/>
        </a:lnSpc>
        <a:spcBef>
          <a:spcPts val="2240"/>
        </a:spcBef>
        <a:spcAft>
          <a:spcPts val="0"/>
        </a:spcAft>
        <a:buClrTx/>
        <a:buSzPct val="75000"/>
        <a:buFontTx/>
        <a:buChar char="•"/>
        <a:tabLst/>
        <a:defRPr sz="270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1pPr>
      <a:lvl2pPr marL="0" marR="0" indent="121909"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2pPr>
      <a:lvl3pPr marL="0" marR="0" indent="24381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3pPr>
      <a:lvl4pPr marL="0" marR="0" indent="36572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4pPr>
      <a:lvl5pPr marL="0" marR="0" indent="48763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5pPr>
      <a:lvl6pPr marL="0" marR="0" indent="609547"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6pPr>
      <a:lvl7pPr marL="0" marR="0" indent="731456"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7pPr>
      <a:lvl8pPr marL="0" marR="0" indent="853365"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8pPr>
      <a:lvl9pPr marL="0" marR="0" indent="975275"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60000"/>
                <a:lumOff val="40000"/>
              </a:schemeClr>
            </a:gs>
            <a:gs pos="5000">
              <a:schemeClr val="accent1">
                <a:lumMod val="40000"/>
                <a:lumOff val="60000"/>
              </a:schemeClr>
            </a:gs>
            <a:gs pos="25000">
              <a:srgbClr val="FFFFFF"/>
            </a:gs>
          </a:gsLst>
          <a:lin ang="5400000" scaled="1"/>
        </a:gradFill>
        <a:effectLst/>
      </p:bgPr>
    </p:bg>
    <p:spTree>
      <p:nvGrpSpPr>
        <p:cNvPr id="1" name=""/>
        <p:cNvGrpSpPr/>
        <p:nvPr/>
      </p:nvGrpSpPr>
      <p:grpSpPr>
        <a:xfrm>
          <a:off x="0" y="0"/>
          <a:ext cx="0" cy="0"/>
          <a:chOff x="0" y="0"/>
          <a:chExt cx="0" cy="0"/>
        </a:xfrm>
      </p:grpSpPr>
      <p:pic>
        <p:nvPicPr>
          <p:cNvPr id="2" name="Picture 3" descr="C:\Users\JMA3214\Desktop\20130204160756\気象庁ロゴ\(大）気象庁ロゴマーク_濃い青_小.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011" y="9180631"/>
            <a:ext cx="537600" cy="53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20176" y="9432001"/>
            <a:ext cx="2984960" cy="21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2741" y="9323264"/>
            <a:ext cx="1093394" cy="3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7" name="タイトル プレースホルダ 1"/>
          <p:cNvSpPr>
            <a:spLocks noGrp="1"/>
          </p:cNvSpPr>
          <p:nvPr>
            <p:ph type="title"/>
          </p:nvPr>
        </p:nvSpPr>
        <p:spPr bwMode="auto">
          <a:xfrm>
            <a:off x="650240" y="76447"/>
            <a:ext cx="1170432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8" name="テキスト プレースホルダ 2"/>
          <p:cNvSpPr>
            <a:spLocks noGrp="1"/>
          </p:cNvSpPr>
          <p:nvPr>
            <p:ph type="body" idx="1"/>
          </p:nvPr>
        </p:nvSpPr>
        <p:spPr bwMode="auto">
          <a:xfrm>
            <a:off x="650240" y="1702048"/>
            <a:ext cx="11704320" cy="74785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フッター プレースホルダ 4"/>
          <p:cNvSpPr>
            <a:spLocks noGrp="1"/>
          </p:cNvSpPr>
          <p:nvPr>
            <p:ph type="ftr" sz="quarter" idx="3"/>
          </p:nvPr>
        </p:nvSpPr>
        <p:spPr>
          <a:xfrm>
            <a:off x="5375875" y="9280489"/>
            <a:ext cx="6451917" cy="409646"/>
          </a:xfrm>
          <a:prstGeom prst="rect">
            <a:avLst/>
          </a:prstGeom>
        </p:spPr>
        <p:txBody>
          <a:bodyPr vert="horz" lIns="91440" tIns="45720" rIns="91440" bIns="45720" rtlCol="0" anchor="ctr"/>
          <a:lstStyle>
            <a:lvl1pPr algn="r" fontAlgn="auto">
              <a:spcBef>
                <a:spcPts val="0"/>
              </a:spcBef>
              <a:spcAft>
                <a:spcPts val="0"/>
              </a:spcAft>
              <a:defRPr sz="1707">
                <a:solidFill>
                  <a:schemeClr val="tx1">
                    <a:tint val="75000"/>
                  </a:schemeClr>
                </a:solidFill>
                <a:latin typeface="+mn-lt"/>
                <a:ea typeface="+mn-ea"/>
              </a:defRPr>
            </a:lvl1pPr>
          </a:lstStyle>
          <a:p>
            <a:endParaRPr kumimoji="1" lang="ja-JP" altLang="en-US"/>
          </a:p>
        </p:txBody>
      </p:sp>
      <p:sp>
        <p:nvSpPr>
          <p:cNvPr id="6" name="スライド番号プレースホルダ 5"/>
          <p:cNvSpPr>
            <a:spLocks noGrp="1"/>
          </p:cNvSpPr>
          <p:nvPr>
            <p:ph type="sldNum" sz="quarter" idx="4"/>
          </p:nvPr>
        </p:nvSpPr>
        <p:spPr>
          <a:xfrm>
            <a:off x="11930203" y="9280489"/>
            <a:ext cx="921702" cy="409646"/>
          </a:xfrm>
          <a:prstGeom prst="rect">
            <a:avLst/>
          </a:prstGeom>
        </p:spPr>
        <p:txBody>
          <a:bodyPr vert="horz" lIns="91440" tIns="45720" rIns="91440" bIns="45720" rtlCol="0" anchor="ctr"/>
          <a:lstStyle>
            <a:lvl1pPr algn="r" fontAlgn="auto">
              <a:spcBef>
                <a:spcPts val="0"/>
              </a:spcBef>
              <a:spcAft>
                <a:spcPts val="0"/>
              </a:spcAft>
              <a:defRPr sz="1707" b="1">
                <a:solidFill>
                  <a:schemeClr val="tx1">
                    <a:tint val="75000"/>
                  </a:schemeClr>
                </a:solidFill>
                <a:latin typeface="+mn-lt"/>
                <a:ea typeface="+mn-ea"/>
              </a:defRPr>
            </a:lvl1pPr>
          </a:lstStyle>
          <a:p>
            <a:fld id="{D2D8002D-B5B0-4BAC-B1F6-782DDCCE6D9C}" type="slidenum">
              <a:rPr kumimoji="1" lang="ja-JP" altLang="en-US" smtClean="0"/>
              <a:t>‹#›</a:t>
            </a:fld>
            <a:endParaRPr kumimoji="1" lang="ja-JP" altLang="en-US"/>
          </a:p>
        </p:txBody>
      </p:sp>
      <p:sp>
        <p:nvSpPr>
          <p:cNvPr id="10" name="正方形/長方形 9"/>
          <p:cNvSpPr/>
          <p:nvPr/>
        </p:nvSpPr>
        <p:spPr>
          <a:xfrm>
            <a:off x="595285" y="9215467"/>
            <a:ext cx="12409515" cy="65023"/>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8" tIns="65024" rIns="130048" bIns="65024"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2560"/>
          </a:p>
        </p:txBody>
      </p:sp>
    </p:spTree>
    <p:extLst>
      <p:ext uri="{BB962C8B-B14F-4D97-AF65-F5344CB8AC3E}">
        <p14:creationId xmlns:p14="http://schemas.microsoft.com/office/powerpoint/2010/main" val="259893335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hf hdr="0" ftr="0" dt="0"/>
  <p:txStyles>
    <p:titleStyle>
      <a:lvl1pPr algn="ctr" rtl="0" eaLnBrk="1" fontAlgn="base" hangingPunct="1">
        <a:spcBef>
          <a:spcPct val="0"/>
        </a:spcBef>
        <a:spcAft>
          <a:spcPct val="0"/>
        </a:spcAft>
        <a:defRPr kumimoji="1" sz="6258" kern="1200">
          <a:solidFill>
            <a:schemeClr val="tx2"/>
          </a:solidFill>
          <a:latin typeface="+mj-lt"/>
          <a:ea typeface="+mj-ea"/>
          <a:cs typeface="+mj-cs"/>
        </a:defRPr>
      </a:lvl1pPr>
      <a:lvl2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5pPr>
      <a:lvl6pPr marL="650230" algn="ctr" rtl="0" eaLnBrk="1" fontAlgn="base" hangingPunct="1">
        <a:spcBef>
          <a:spcPct val="0"/>
        </a:spcBef>
        <a:spcAft>
          <a:spcPct val="0"/>
        </a:spcAft>
        <a:defRPr kumimoji="1" sz="6258">
          <a:solidFill>
            <a:schemeClr val="tx1"/>
          </a:solidFill>
          <a:latin typeface="Calibri" pitchFamily="34" charset="0"/>
          <a:ea typeface="ＭＳ Ｐゴシック" charset="-128"/>
        </a:defRPr>
      </a:lvl6pPr>
      <a:lvl7pPr marL="1300460" algn="ctr" rtl="0" eaLnBrk="1" fontAlgn="base" hangingPunct="1">
        <a:spcBef>
          <a:spcPct val="0"/>
        </a:spcBef>
        <a:spcAft>
          <a:spcPct val="0"/>
        </a:spcAft>
        <a:defRPr kumimoji="1" sz="6258">
          <a:solidFill>
            <a:schemeClr val="tx1"/>
          </a:solidFill>
          <a:latin typeface="Calibri" pitchFamily="34" charset="0"/>
          <a:ea typeface="ＭＳ Ｐゴシック" charset="-128"/>
        </a:defRPr>
      </a:lvl7pPr>
      <a:lvl8pPr marL="1950690" algn="ctr" rtl="0" eaLnBrk="1" fontAlgn="base" hangingPunct="1">
        <a:spcBef>
          <a:spcPct val="0"/>
        </a:spcBef>
        <a:spcAft>
          <a:spcPct val="0"/>
        </a:spcAft>
        <a:defRPr kumimoji="1" sz="6258">
          <a:solidFill>
            <a:schemeClr val="tx1"/>
          </a:solidFill>
          <a:latin typeface="Calibri" pitchFamily="34" charset="0"/>
          <a:ea typeface="ＭＳ Ｐゴシック" charset="-128"/>
        </a:defRPr>
      </a:lvl8pPr>
      <a:lvl9pPr marL="2600919" algn="ctr" rtl="0" eaLnBrk="1" fontAlgn="base" hangingPunct="1">
        <a:spcBef>
          <a:spcPct val="0"/>
        </a:spcBef>
        <a:spcAft>
          <a:spcPct val="0"/>
        </a:spcAft>
        <a:defRPr kumimoji="1" sz="6258">
          <a:solidFill>
            <a:schemeClr val="tx1"/>
          </a:solidFill>
          <a:latin typeface="Calibri" pitchFamily="34" charset="0"/>
          <a:ea typeface="ＭＳ Ｐゴシック" charset="-128"/>
        </a:defRPr>
      </a:lvl9pPr>
    </p:titleStyle>
    <p:bodyStyle>
      <a:lvl1pPr marL="487672" indent="-487672" algn="l" rtl="0" eaLnBrk="1" fontAlgn="base" hangingPunct="1">
        <a:spcBef>
          <a:spcPct val="20000"/>
        </a:spcBef>
        <a:spcAft>
          <a:spcPct val="0"/>
        </a:spcAft>
        <a:buFont typeface="Arial" pitchFamily="34" charset="0"/>
        <a:buChar char="•"/>
        <a:defRPr kumimoji="1" sz="4551" kern="1200">
          <a:solidFill>
            <a:schemeClr val="tx1"/>
          </a:solidFill>
          <a:latin typeface="+mn-lt"/>
          <a:ea typeface="+mn-ea"/>
          <a:cs typeface="+mn-cs"/>
        </a:defRPr>
      </a:lvl1pPr>
      <a:lvl2pPr marL="1056623" indent="-406394" algn="l" rtl="0" eaLnBrk="1" fontAlgn="base" hangingPunct="1">
        <a:spcBef>
          <a:spcPct val="20000"/>
        </a:spcBef>
        <a:spcAft>
          <a:spcPct val="0"/>
        </a:spcAft>
        <a:buFont typeface="Arial" pitchFamily="34" charset="0"/>
        <a:buChar char="–"/>
        <a:defRPr kumimoji="1" sz="3982" kern="1200">
          <a:solidFill>
            <a:schemeClr val="tx1"/>
          </a:solidFill>
          <a:latin typeface="+mn-lt"/>
          <a:ea typeface="+mn-ea"/>
          <a:cs typeface="+mn-cs"/>
        </a:defRPr>
      </a:lvl2pPr>
      <a:lvl3pPr marL="1625575" indent="-325115" algn="l" rtl="0" eaLnBrk="1" fontAlgn="base" hangingPunct="1">
        <a:spcBef>
          <a:spcPct val="20000"/>
        </a:spcBef>
        <a:spcAft>
          <a:spcPct val="0"/>
        </a:spcAft>
        <a:buFont typeface="Arial" pitchFamily="34" charset="0"/>
        <a:buChar char="•"/>
        <a:defRPr kumimoji="1" sz="3413" kern="1200">
          <a:solidFill>
            <a:schemeClr val="tx1"/>
          </a:solidFill>
          <a:latin typeface="+mn-lt"/>
          <a:ea typeface="+mn-ea"/>
          <a:cs typeface="+mn-cs"/>
        </a:defRPr>
      </a:lvl3pPr>
      <a:lvl4pPr marL="2275804" indent="-325115" algn="l" rtl="0" eaLnBrk="1" fontAlgn="base" hangingPunct="1">
        <a:spcBef>
          <a:spcPct val="20000"/>
        </a:spcBef>
        <a:spcAft>
          <a:spcPct val="0"/>
        </a:spcAft>
        <a:buFont typeface="Arial" pitchFamily="34" charset="0"/>
        <a:buChar char="–"/>
        <a:defRPr kumimoji="1" sz="2844" kern="1200">
          <a:solidFill>
            <a:schemeClr val="tx1"/>
          </a:solidFill>
          <a:latin typeface="+mn-lt"/>
          <a:ea typeface="+mn-ea"/>
          <a:cs typeface="+mn-cs"/>
        </a:defRPr>
      </a:lvl4pPr>
      <a:lvl5pPr marL="2926034" indent="-325115" algn="l" rtl="0" eaLnBrk="1" fontAlgn="base" hangingPunct="1">
        <a:spcBef>
          <a:spcPct val="20000"/>
        </a:spcBef>
        <a:spcAft>
          <a:spcPct val="0"/>
        </a:spcAft>
        <a:buFont typeface="Arial" pitchFamily="34" charset="0"/>
        <a:buChar char="»"/>
        <a:defRPr kumimoji="1"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9pPr>
    </p:bodyStyle>
    <p:otherStyle>
      <a:defPPr>
        <a:defRPr lang="ja-JP"/>
      </a:defPPr>
      <a:lvl1pPr marL="0" algn="l" defTabSz="1300460" rtl="0" eaLnBrk="1" latinLnBrk="0" hangingPunct="1">
        <a:defRPr kumimoji="1" sz="2560" kern="1200">
          <a:solidFill>
            <a:schemeClr val="tx1"/>
          </a:solidFill>
          <a:latin typeface="+mn-lt"/>
          <a:ea typeface="+mn-ea"/>
          <a:cs typeface="+mn-cs"/>
        </a:defRPr>
      </a:lvl1pPr>
      <a:lvl2pPr marL="650230" algn="l" defTabSz="1300460" rtl="0" eaLnBrk="1" latinLnBrk="0" hangingPunct="1">
        <a:defRPr kumimoji="1" sz="2560" kern="1200">
          <a:solidFill>
            <a:schemeClr val="tx1"/>
          </a:solidFill>
          <a:latin typeface="+mn-lt"/>
          <a:ea typeface="+mn-ea"/>
          <a:cs typeface="+mn-cs"/>
        </a:defRPr>
      </a:lvl2pPr>
      <a:lvl3pPr marL="1300460" algn="l" defTabSz="1300460" rtl="0" eaLnBrk="1" latinLnBrk="0" hangingPunct="1">
        <a:defRPr kumimoji="1" sz="2560" kern="1200">
          <a:solidFill>
            <a:schemeClr val="tx1"/>
          </a:solidFill>
          <a:latin typeface="+mn-lt"/>
          <a:ea typeface="+mn-ea"/>
          <a:cs typeface="+mn-cs"/>
        </a:defRPr>
      </a:lvl3pPr>
      <a:lvl4pPr marL="1950690" algn="l" defTabSz="1300460" rtl="0" eaLnBrk="1" latinLnBrk="0" hangingPunct="1">
        <a:defRPr kumimoji="1" sz="2560" kern="1200">
          <a:solidFill>
            <a:schemeClr val="tx1"/>
          </a:solidFill>
          <a:latin typeface="+mn-lt"/>
          <a:ea typeface="+mn-ea"/>
          <a:cs typeface="+mn-cs"/>
        </a:defRPr>
      </a:lvl4pPr>
      <a:lvl5pPr marL="2600919" algn="l" defTabSz="1300460" rtl="0" eaLnBrk="1" latinLnBrk="0" hangingPunct="1">
        <a:defRPr kumimoji="1" sz="2560" kern="1200">
          <a:solidFill>
            <a:schemeClr val="tx1"/>
          </a:solidFill>
          <a:latin typeface="+mn-lt"/>
          <a:ea typeface="+mn-ea"/>
          <a:cs typeface="+mn-cs"/>
        </a:defRPr>
      </a:lvl5pPr>
      <a:lvl6pPr marL="3251149" algn="l" defTabSz="1300460" rtl="0" eaLnBrk="1" latinLnBrk="0" hangingPunct="1">
        <a:defRPr kumimoji="1" sz="2560" kern="1200">
          <a:solidFill>
            <a:schemeClr val="tx1"/>
          </a:solidFill>
          <a:latin typeface="+mn-lt"/>
          <a:ea typeface="+mn-ea"/>
          <a:cs typeface="+mn-cs"/>
        </a:defRPr>
      </a:lvl6pPr>
      <a:lvl7pPr marL="3901379" algn="l" defTabSz="1300460" rtl="0" eaLnBrk="1" latinLnBrk="0" hangingPunct="1">
        <a:defRPr kumimoji="1" sz="2560" kern="1200">
          <a:solidFill>
            <a:schemeClr val="tx1"/>
          </a:solidFill>
          <a:latin typeface="+mn-lt"/>
          <a:ea typeface="+mn-ea"/>
          <a:cs typeface="+mn-cs"/>
        </a:defRPr>
      </a:lvl7pPr>
      <a:lvl8pPr marL="4551609" algn="l" defTabSz="1300460" rtl="0" eaLnBrk="1" latinLnBrk="0" hangingPunct="1">
        <a:defRPr kumimoji="1" sz="2560" kern="1200">
          <a:solidFill>
            <a:schemeClr val="tx1"/>
          </a:solidFill>
          <a:latin typeface="+mn-lt"/>
          <a:ea typeface="+mn-ea"/>
          <a:cs typeface="+mn-cs"/>
        </a:defRPr>
      </a:lvl8pPr>
      <a:lvl9pPr marL="5201839" algn="l" defTabSz="1300460" rtl="0" eaLnBrk="1" latinLnBrk="0" hangingPunct="1">
        <a:defRPr kumimoji="1"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fiorino@gmu.edu" TargetMode="External"/><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tcgen.wxmap2.com,/" TargetMode="External"/><Relationship Id="rId2" Type="http://schemas.openxmlformats.org/officeDocument/2006/relationships/hyperlink" Target="https://jtdiag.wxmap2.com/" TargetMode="External"/><Relationship Id="rId1" Type="http://schemas.openxmlformats.org/officeDocument/2006/relationships/slideLayout" Target="../slideLayouts/slideLayout1.xml"/><Relationship Id="rId4" Type="http://schemas.openxmlformats.org/officeDocument/2006/relationships/hyperlink" Target="https://tcact.wxmap2.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tcact.wxmap2.com/" TargetMode="External"/><Relationship Id="rId7" Type="http://schemas.openxmlformats.org/officeDocument/2006/relationships/hyperlink" Target="https://tctrkveri.wxmap2.com/" TargetMode="External"/><Relationship Id="rId2" Type="http://schemas.openxmlformats.org/officeDocument/2006/relationships/hyperlink" Target="https://maps.wxmap2.com/" TargetMode="External"/><Relationship Id="rId1" Type="http://schemas.openxmlformats.org/officeDocument/2006/relationships/slideLayout" Target="../slideLayouts/slideLayout1.xml"/><Relationship Id="rId6" Type="http://schemas.openxmlformats.org/officeDocument/2006/relationships/hyperlink" Target="https://tceps.wxmap2.com/" TargetMode="External"/><Relationship Id="rId5" Type="http://schemas.openxmlformats.org/officeDocument/2006/relationships/hyperlink" Target="https://jtdiag.wxmap2.com/" TargetMode="External"/><Relationship Id="rId4" Type="http://schemas.openxmlformats.org/officeDocument/2006/relationships/hyperlink" Target="https://tcgen.wxmap2.c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18820"/>
            <a:lum/>
          </a:blip>
          <a:srcRect/>
          <a:stretch>
            <a:fillRect l="-17000" r="-17000"/>
          </a:stretch>
        </a:blipFill>
        <a:effectLst/>
      </p:bgPr>
    </p:bg>
    <p:spTree>
      <p:nvGrpSpPr>
        <p:cNvPr id="1" name=""/>
        <p:cNvGrpSpPr/>
        <p:nvPr/>
      </p:nvGrpSpPr>
      <p:grpSpPr>
        <a:xfrm>
          <a:off x="0" y="0"/>
          <a:ext cx="0" cy="0"/>
          <a:chOff x="0" y="0"/>
          <a:chExt cx="0" cy="0"/>
        </a:xfrm>
      </p:grpSpPr>
      <p:sp>
        <p:nvSpPr>
          <p:cNvPr id="3075" name="Rectangle 1"/>
          <p:cNvSpPr>
            <a:spLocks noGrp="1" noChangeArrowheads="1"/>
          </p:cNvSpPr>
          <p:nvPr>
            <p:ph type="title"/>
          </p:nvPr>
        </p:nvSpPr>
        <p:spPr>
          <a:xfrm>
            <a:off x="0" y="0"/>
            <a:ext cx="13004800" cy="9753600"/>
          </a:xfrm>
          <a:effectLst>
            <a:outerShdw sx="1000" sy="1000" algn="ctr" rotWithShape="0">
              <a:srgbClr val="000000"/>
            </a:outerShdw>
          </a:effectLst>
        </p:spPr>
        <p:txBody>
          <a:bodyPr/>
          <a:lstStyle/>
          <a:p>
            <a:pPr eaLnBrk="1" hangingPunct="1">
              <a:defRPr/>
            </a:pPr>
            <a:br>
              <a:rPr lang="en-US" sz="4800" dirty="0">
                <a:solidFill>
                  <a:srgbClr val="191919"/>
                </a:solidFill>
              </a:rPr>
            </a:br>
            <a:r>
              <a:rPr lang="en-US" sz="4800" dirty="0">
                <a:solidFill>
                  <a:srgbClr val="191919"/>
                </a:solidFill>
              </a:rPr>
              <a:t> </a:t>
            </a:r>
            <a:br>
              <a:rPr lang="en-US" sz="4800" dirty="0">
                <a:solidFill>
                  <a:srgbClr val="191919"/>
                </a:solidFill>
              </a:rPr>
            </a:br>
            <a:r>
              <a:rPr lang="en-US" sz="4800" dirty="0">
                <a:solidFill>
                  <a:srgbClr val="191919"/>
                </a:solidFill>
              </a:rPr>
              <a:t>A ‘</a:t>
            </a:r>
            <a:r>
              <a:rPr lang="en-US" sz="4800" dirty="0" err="1">
                <a:solidFill>
                  <a:srgbClr val="191919"/>
                </a:solidFill>
              </a:rPr>
              <a:t>superBT</a:t>
            </a:r>
            <a:r>
              <a:rPr lang="en-US" sz="4800" dirty="0">
                <a:solidFill>
                  <a:srgbClr val="191919"/>
                </a:solidFill>
              </a:rPr>
              <a:t>’ for TC Research and Forecasting</a:t>
            </a:r>
            <a:br>
              <a:rPr lang="en-US" sz="4800" dirty="0">
                <a:solidFill>
                  <a:srgbClr val="191919"/>
                </a:solidFill>
              </a:rPr>
            </a:br>
            <a:br>
              <a:rPr lang="en-US" sz="2400" dirty="0">
                <a:solidFill>
                  <a:srgbClr val="191919"/>
                </a:solidFill>
              </a:rPr>
            </a:br>
            <a:r>
              <a:rPr lang="en-US" sz="2800" dirty="0">
                <a:solidFill>
                  <a:schemeClr val="tx1"/>
                </a:solidFill>
                <a:latin typeface="Gill Sans MT" panose="020B0502020104020203" pitchFamily="34" charset="0"/>
                <a:ea typeface="ヒラギノ角ゴ ProN W3" charset="0"/>
                <a:cs typeface="ヒラギノ角ゴ ProN W3" charset="0"/>
              </a:rPr>
              <a:t>Mike Fiorino</a:t>
            </a:r>
            <a:br>
              <a:rPr lang="en-US" sz="2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Commander, United States Navy (retired)</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B.S.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75 PSU), M.S.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78 PSU), Ph.D.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87 NPS) all in Meteorology</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solidFill>
                  <a:schemeClr val="tx1"/>
                </a:solidFill>
                <a:latin typeface="Gill Sans MT" panose="020B0502020104020203" pitchFamily="34" charset="0"/>
                <a:ea typeface="ヒラギノ角ゴ ProN W3" charset="0"/>
                <a:cs typeface="Courier New" charset="0"/>
                <a:hlinkClick r:id="rId3"/>
              </a:rPr>
              <a:t>mfiorino@gmu.edu</a:t>
            </a: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r>
              <a:rPr lang="en-US" sz="1800" b="1" dirty="0">
                <a:solidFill>
                  <a:schemeClr val="tx1"/>
                </a:solidFill>
                <a:latin typeface="Gill Sans MT" panose="020B0502020104020203" pitchFamily="34" charset="0"/>
                <a:ea typeface="ヒラギノ角ゴ ProN W3" charset="0"/>
                <a:cs typeface="Courier New" charset="0"/>
              </a:rPr>
              <a:t>George Mason University VA</a:t>
            </a:r>
            <a:br>
              <a:rPr lang="en-US" sz="1800" b="1" dirty="0">
                <a:solidFill>
                  <a:schemeClr val="tx1"/>
                </a:solidFill>
                <a:latin typeface="Gill Sans MT" panose="020B0502020104020203" pitchFamily="34" charset="0"/>
                <a:ea typeface="ヒラギノ角ゴ ProN W3" charset="0"/>
                <a:cs typeface="Courier New" charset="0"/>
              </a:rPr>
            </a:br>
            <a:r>
              <a:rPr lang="en-US" sz="1600" dirty="0">
                <a:latin typeface="Gill Sans MT" panose="020B0502020104020203" pitchFamily="34" charset="0"/>
                <a:ea typeface="ヒラギノ角ゴ ProN W3" charset="0"/>
                <a:cs typeface="ヒラギノ角ゴ ProN W3" charset="0"/>
              </a:rPr>
              <a:t>University of Colorado Boulder CO </a:t>
            </a:r>
            <a:br>
              <a:rPr lang="en-US" sz="2000" dirty="0">
                <a:latin typeface="Gill Sans MT" panose="020B0502020104020203" pitchFamily="34" charset="0"/>
                <a:ea typeface="ヒラギノ角ゴ ProN W3" charset="0"/>
                <a:cs typeface="ヒラギノ角ゴ ProN W3" charset="0"/>
              </a:rPr>
            </a:br>
            <a:r>
              <a:rPr lang="en-US" sz="1800" dirty="0">
                <a:latin typeface="Gill Sans MT" panose="020B0502020104020203" pitchFamily="34" charset="0"/>
                <a:ea typeface="ヒラギノ角ゴ ProN W3" charset="0"/>
                <a:cs typeface="ヒラギノ角ゴ ProN W3" charset="0"/>
              </a:rPr>
              <a:t> </a:t>
            </a:r>
            <a:r>
              <a:rPr lang="en-US" sz="1600" dirty="0">
                <a:latin typeface="Gill Sans MT" panose="020B0502020104020203" pitchFamily="34" charset="0"/>
                <a:ea typeface="ヒラギノ角ゴ ProN W3" charset="0"/>
                <a:cs typeface="ヒラギノ角ゴ ProN W3" charset="0"/>
              </a:rPr>
              <a:t>Earth System Research Laboratory, Boulder CO</a:t>
            </a:r>
            <a:br>
              <a:rPr lang="en-US" sz="1600" dirty="0">
                <a:latin typeface="Gill Sans MT" panose="020B0502020104020203" pitchFamily="34" charset="0"/>
                <a:ea typeface="ヒラギノ角ゴ ProN W3" charset="0"/>
                <a:cs typeface="ヒラギノ角ゴ ProN W3" charset="0"/>
              </a:rPr>
            </a:br>
            <a:r>
              <a:rPr lang="en-US" sz="1600" dirty="0">
                <a:latin typeface="Gill Sans MT" panose="020B0502020104020203" pitchFamily="34" charset="0"/>
                <a:ea typeface="ヒラギノ角ゴ ProN W3" charset="0"/>
                <a:cs typeface="ヒラギノ角ゴ ProN W3" charset="0"/>
              </a:rPr>
              <a:t>National Hurricane Center, Miami FL</a:t>
            </a:r>
            <a:br>
              <a:rPr lang="en-US" sz="1600" dirty="0">
                <a:latin typeface="Gill Sans MT" panose="020B0502020104020203" pitchFamily="34" charset="0"/>
                <a:ea typeface="ヒラギノ角ゴ ProN W6" charset="0"/>
                <a:cs typeface="ヒラギノ角ゴ ProN W6" charset="0"/>
              </a:rPr>
            </a:br>
            <a:r>
              <a:rPr lang="en-US" sz="1600" dirty="0">
                <a:latin typeface="Gill Sans MT" panose="020B0502020104020203" pitchFamily="34" charset="0"/>
                <a:ea typeface="ヒラギノ角ゴ ProN W3" charset="0"/>
                <a:cs typeface="ヒラギノ角ゴ ProN W3" charset="0"/>
              </a:rPr>
              <a:t>Joint Typhoon Warning Center, Pearl Harbor HI</a:t>
            </a:r>
            <a:br>
              <a:rPr lang="en-US" sz="1600" dirty="0">
                <a:latin typeface="Gill Sans MT" panose="020B0502020104020203" pitchFamily="34" charset="0"/>
                <a:ea typeface="ヒラギノ角ゴ ProN W6" charset="0"/>
                <a:cs typeface="ヒラギノ角ゴ ProN W6" charset="0"/>
              </a:rPr>
            </a:br>
            <a:r>
              <a:rPr lang="en-US" sz="2000" b="1" i="1" dirty="0">
                <a:solidFill>
                  <a:srgbClr val="008F00"/>
                </a:solidFill>
                <a:latin typeface="Gill Sans MT" panose="020B0502020104020203" pitchFamily="34" charset="0"/>
                <a:ea typeface="ヒラギノ角ゴ ProN W3" charset="0"/>
                <a:cs typeface="ヒラギノ角ゴ ProN W3" charset="0"/>
              </a:rPr>
              <a:t>PCMDI Lawrence Livermore National Laboratory, Livermore CA</a:t>
            </a:r>
            <a:br>
              <a:rPr lang="en-US" sz="2000" b="1" i="1" dirty="0">
                <a:solidFill>
                  <a:srgbClr val="008F00"/>
                </a:solidFill>
                <a:latin typeface="Gill Sans MT" panose="020B0502020104020203" pitchFamily="34" charset="0"/>
                <a:ea typeface="ヒラギノ角ゴ ProN W3" charset="0"/>
                <a:cs typeface="ヒラギノ角ゴ ProN W3" charset="0"/>
              </a:rPr>
            </a:br>
            <a:r>
              <a:rPr lang="en-US" sz="2000" b="1" i="1" dirty="0">
                <a:solidFill>
                  <a:srgbClr val="008F00"/>
                </a:solidFill>
                <a:latin typeface="Gill Sans MT" panose="020B0502020104020203" pitchFamily="34" charset="0"/>
                <a:ea typeface="ヒラギノ角ゴ ProN W3" charset="0"/>
                <a:cs typeface="ヒラギノ角ゴ ProN W3" charset="0"/>
              </a:rPr>
              <a:t>European Centre for Medium-Range Weather Forecasts, </a:t>
            </a:r>
            <a:r>
              <a:rPr lang="en-US" sz="2000" b="1" i="1" dirty="0" err="1">
                <a:solidFill>
                  <a:srgbClr val="008F00"/>
                </a:solidFill>
                <a:latin typeface="Gill Sans MT" panose="020B0502020104020203" pitchFamily="34" charset="0"/>
                <a:ea typeface="ヒラギノ角ゴ ProN W3" charset="0"/>
                <a:cs typeface="ヒラギノ角ゴ ProN W3" charset="0"/>
              </a:rPr>
              <a:t>Shinfield</a:t>
            </a:r>
            <a:r>
              <a:rPr lang="en-US" sz="2000" b="1" i="1" dirty="0">
                <a:solidFill>
                  <a:srgbClr val="008F00"/>
                </a:solidFill>
                <a:latin typeface="Gill Sans MT" panose="020B0502020104020203" pitchFamily="34" charset="0"/>
                <a:ea typeface="ヒラギノ角ゴ ProN W3" charset="0"/>
                <a:cs typeface="ヒラギノ角ゴ ProN W3" charset="0"/>
              </a:rPr>
              <a:t> Park, </a:t>
            </a:r>
            <a:r>
              <a:rPr lang="en-US" sz="2000" b="1" i="1" dirty="0" err="1">
                <a:solidFill>
                  <a:srgbClr val="008F00"/>
                </a:solidFill>
                <a:latin typeface="Gill Sans MT" panose="020B0502020104020203" pitchFamily="34" charset="0"/>
                <a:ea typeface="ヒラギノ角ゴ ProN W3" charset="0"/>
                <a:cs typeface="ヒラギノ角ゴ ProN W3" charset="0"/>
              </a:rPr>
              <a:t>Berskshire</a:t>
            </a:r>
            <a:r>
              <a:rPr lang="en-US" sz="2000" b="1" i="1" dirty="0">
                <a:solidFill>
                  <a:srgbClr val="008F00"/>
                </a:solidFill>
                <a:latin typeface="Gill Sans MT" panose="020B0502020104020203" pitchFamily="34" charset="0"/>
                <a:ea typeface="ヒラギノ角ゴ ProN W3" charset="0"/>
                <a:cs typeface="ヒラギノ角ゴ ProN W3" charset="0"/>
              </a:rPr>
              <a:t>, UK</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6" charset="0"/>
                <a:cs typeface="ヒラギノ角ゴ ProN W6" charset="0"/>
              </a:rPr>
              <a:t>Meteorological Research Institute – </a:t>
            </a:r>
            <a:r>
              <a:rPr lang="en-US" sz="1600" dirty="0">
                <a:solidFill>
                  <a:schemeClr val="tx1"/>
                </a:solidFill>
                <a:latin typeface="Gill Sans MT" panose="020B0502020104020203" pitchFamily="34" charset="0"/>
                <a:ea typeface="ヒラギノ角ゴ ProN W3" charset="0"/>
                <a:cs typeface="ヒラギノ角ゴ ProN W3" charset="0"/>
              </a:rPr>
              <a:t>Japan Meteorological Agency, Tsukuba JAPAN</a:t>
            </a:r>
            <a:br>
              <a:rPr lang="en-US" sz="1600" dirty="0">
                <a:solidFill>
                  <a:schemeClr val="tx1"/>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3" charset="0"/>
                <a:cs typeface="ヒラギノ角ゴ ProN W3" charset="0"/>
              </a:rPr>
              <a:t>Space and Naval Warfare Systems Command,  Arlington VA</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i="1" dirty="0">
                <a:solidFill>
                  <a:srgbClr val="00B050"/>
                </a:solidFill>
                <a:latin typeface="Gill Sans MT" panose="020B0502020104020203" pitchFamily="34" charset="0"/>
                <a:ea typeface="ヒラギノ角ゴ ProN W3" charset="0"/>
                <a:cs typeface="ヒラギノ角ゴ ProN W3" charset="0"/>
              </a:rPr>
              <a:t>NASA Goddard Space Flight Center, Greenbelt MD</a:t>
            </a:r>
            <a:br>
              <a:rPr lang="en-US" sz="2000" b="1" i="1" dirty="0">
                <a:solidFill>
                  <a:srgbClr val="00B050"/>
                </a:solidFill>
                <a:latin typeface="Gill Sans MT" panose="020B0502020104020203" pitchFamily="34" charset="0"/>
                <a:ea typeface="ヒラギノ角ゴ ProN W3" charset="0"/>
                <a:cs typeface="ヒラギノ角ゴ ProN W3" charset="0"/>
              </a:rPr>
            </a:br>
            <a:r>
              <a:rPr lang="en-US" sz="2000" b="1" i="1" dirty="0">
                <a:solidFill>
                  <a:srgbClr val="008F00"/>
                </a:solidFill>
                <a:latin typeface="Gill Sans MT" panose="020B0502020104020203" pitchFamily="34" charset="0"/>
                <a:ea typeface="ヒラギノ角ゴ ProN W3" charset="0"/>
                <a:cs typeface="ヒラギノ角ゴ ProN W3" charset="0"/>
              </a:rPr>
              <a:t>National Centers for Environmental Prediction, Camp Springs MD</a:t>
            </a:r>
            <a:br>
              <a:rPr lang="en-US" sz="1600" b="1" i="1" dirty="0">
                <a:solidFill>
                  <a:srgbClr val="FF0000"/>
                </a:solidFill>
                <a:latin typeface="Gill Sans MT" panose="020B0502020104020203" pitchFamily="34" charset="0"/>
                <a:ea typeface="ヒラギノ角ゴ ProN W6" charset="0"/>
                <a:cs typeface="ヒラギノ角ゴ ProN W6" charset="0"/>
              </a:rPr>
            </a:br>
            <a:r>
              <a:rPr lang="en-US" sz="1600" dirty="0">
                <a:solidFill>
                  <a:schemeClr val="tx1"/>
                </a:solidFill>
                <a:latin typeface="Gill Sans MT" panose="020B0502020104020203" pitchFamily="34" charset="0"/>
                <a:ea typeface="ヒラギノ角ゴ ProN W3" charset="0"/>
                <a:cs typeface="ヒラギノ角ゴ ProN W3" charset="0"/>
              </a:rPr>
              <a:t>Naval Postgraduate School, Monterey CA</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600" dirty="0">
                <a:solidFill>
                  <a:schemeClr val="tx2"/>
                </a:solidFill>
                <a:latin typeface="Gill Sans MT" panose="020B0502020104020203" pitchFamily="34" charset="0"/>
                <a:ea typeface="ヒラギノ角ゴ ProN W3" charset="0"/>
                <a:cs typeface="ヒラギノ角ゴ ProN W3" charset="0"/>
              </a:rPr>
              <a:t>Fleet Numerical Meteorology and Oceanography Center, Monterey CA</a:t>
            </a:r>
            <a:br>
              <a:rPr lang="en-US" sz="1600" dirty="0">
                <a:solidFill>
                  <a:schemeClr val="tx2"/>
                </a:solidFill>
                <a:latin typeface="Gill Sans MT" panose="020B0502020104020203" pitchFamily="34" charset="0"/>
                <a:ea typeface="ヒラギノ角ゴ ProN W6" charset="0"/>
                <a:cs typeface="ヒラギノ角ゴ ProN W6" charset="0"/>
              </a:rPr>
            </a:br>
            <a:r>
              <a:rPr lang="en-US" sz="1600" dirty="0">
                <a:solidFill>
                  <a:schemeClr val="tx2"/>
                </a:solidFill>
                <a:latin typeface="Gill Sans MT" panose="020B0502020104020203" pitchFamily="34" charset="0"/>
                <a:ea typeface="ヒラギノ角ゴ ProN W3" charset="0"/>
                <a:cs typeface="ヒラギノ角ゴ ProN W3" charset="0"/>
              </a:rPr>
              <a:t>Naval Research Laboratory, Monterey CA</a:t>
            </a:r>
            <a:br>
              <a:rPr lang="en-US" sz="1600" dirty="0">
                <a:solidFill>
                  <a:schemeClr val="tx2"/>
                </a:solidFill>
                <a:latin typeface="Gill Sans MT" panose="020B0502020104020203" pitchFamily="34" charset="0"/>
                <a:ea typeface="ヒラギノ角ゴ ProN W3" charset="0"/>
                <a:cs typeface="ヒラギノ角ゴ ProN W3" charset="0"/>
              </a:rPr>
            </a:br>
            <a:r>
              <a:rPr lang="en-US" sz="1600" dirty="0">
                <a:solidFill>
                  <a:schemeClr val="tx2"/>
                </a:solidFill>
                <a:latin typeface="Gill Sans MT" panose="020B0502020104020203" pitchFamily="34" charset="0"/>
                <a:ea typeface="ヒラギノ角ゴ ProN W3" charset="0"/>
                <a:cs typeface="ヒラギノ角ゴ ProN W3" charset="0"/>
              </a:rPr>
              <a:t>Atlantic Oceanographic and Meteorological Laboratory, Miami FL</a:t>
            </a:r>
            <a:br>
              <a:rPr lang="en-US" sz="1400" dirty="0">
                <a:solidFill>
                  <a:schemeClr val="tx2"/>
                </a:solidFill>
                <a:latin typeface="Gill Sans MT" panose="020B0502020104020203" pitchFamily="34" charset="0"/>
                <a:ea typeface="ヒラギノ角ゴ ProN W3" charset="0"/>
                <a:cs typeface="ヒラギノ角ゴ ProN W3" charset="0"/>
              </a:rPr>
            </a:br>
            <a:r>
              <a:rPr lang="en-US" sz="1600" dirty="0">
                <a:solidFill>
                  <a:schemeClr val="tx2"/>
                </a:solidFill>
                <a:latin typeface="Gill Sans MT" panose="020B0502020104020203" pitchFamily="34" charset="0"/>
                <a:ea typeface="ヒラギノ角ゴ ProN W3" charset="0"/>
                <a:cs typeface="ヒラギノ角ゴ ProN W3" charset="0"/>
              </a:rPr>
              <a:t>Pennsylvania State University, University Park PA</a:t>
            </a:r>
            <a:br>
              <a:rPr lang="en-US" sz="1800" dirty="0">
                <a:solidFill>
                  <a:schemeClr val="tx2"/>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1600" dirty="0">
                <a:solidFill>
                  <a:schemeClr val="tx1"/>
                </a:solidFill>
                <a:latin typeface="Gill Sans MT" panose="020B0502020104020203" pitchFamily="34" charset="0"/>
                <a:ea typeface="ヒラギノ角ゴ ProN W3" charset="0"/>
                <a:cs typeface="ヒラギノ角ゴ ProN W3" charset="0"/>
              </a:rPr>
            </a:b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latin typeface="Gill Sans MT" panose="020B0502020104020203" pitchFamily="34" charset="0"/>
                <a:ea typeface="ヒラギノ角ゴ ProN W3" charset="0"/>
                <a:cs typeface="ヒラギノ角ゴ ProN W3" charset="0"/>
              </a:rPr>
              <a:t> </a:t>
            </a:r>
            <a:endParaRPr lang="en-US" sz="1700" b="1" i="1" dirty="0">
              <a:solidFill>
                <a:srgbClr val="FF0000"/>
              </a:solidFill>
              <a:latin typeface="Gill Sans MT" panose="020B0502020104020203" pitchFamily="34" charset="0"/>
              <a:ea typeface="ヒラギノ角ゴ ProN W6" charset="0"/>
              <a:cs typeface="ヒラギノ角ゴ ProN W6" charset="0"/>
            </a:endParaRPr>
          </a:p>
        </p:txBody>
      </p:sp>
      <p:sp>
        <p:nvSpPr>
          <p:cNvPr id="6145" name="Slide Number Placeholder 3"/>
          <p:cNvSpPr>
            <a:spLocks noGrp="1"/>
          </p:cNvSpPr>
          <p:nvPr>
            <p:ph type="sldNum" sz="quarter" idx="4294967295"/>
          </p:nvPr>
        </p:nvSpPr>
        <p:spPr>
          <a:xfrm>
            <a:off x="6362700" y="9429750"/>
            <a:ext cx="266700" cy="279400"/>
          </a:xfrm>
          <a:prstGeom prst="rect">
            <a:avLst/>
          </a:prstGeom>
          <a:noFill/>
        </p:spPr>
        <p:txBody>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fld id="{8124DEDF-6872-1D47-9D01-99EFD64C5BF0}" type="slidenum">
              <a:rPr lang="en-US" sz="1200">
                <a:solidFill>
                  <a:srgbClr val="000080"/>
                </a:solidFill>
                <a:cs typeface="Gill Sans" charset="0"/>
              </a:rPr>
              <a:pPr eaLnBrk="1" hangingPunct="1"/>
              <a:t>1</a:t>
            </a:fld>
            <a:endParaRPr lang="en-US" sz="1200">
              <a:solidFill>
                <a:srgbClr val="000080"/>
              </a:solidFill>
              <a:cs typeface="Gill Sans" charset="0"/>
            </a:endParaRPr>
          </a:p>
        </p:txBody>
      </p:sp>
    </p:spTree>
    <p:extLst>
      <p:ext uri="{BB962C8B-B14F-4D97-AF65-F5344CB8AC3E}">
        <p14:creationId xmlns:p14="http://schemas.microsoft.com/office/powerpoint/2010/main" val="22316991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lang="en-US" sz="4000" dirty="0"/>
              <a:t>16W.2022 NANMODAL ‘</a:t>
            </a:r>
            <a:r>
              <a:rPr lang="en-US" sz="4000" dirty="0" err="1"/>
              <a:t>adeck</a:t>
            </a:r>
            <a:r>
              <a:rPr lang="en-US" sz="4000" dirty="0"/>
              <a:t>’</a:t>
            </a:r>
            <a:br>
              <a:rPr lang="en-US" sz="4000" dirty="0"/>
            </a:br>
            <a:r>
              <a:rPr lang="en-US" sz="2800" b="1" dirty="0">
                <a:latin typeface="Courier" pitchFamily="2" charset="0"/>
              </a:rPr>
              <a:t>/braid1/</a:t>
            </a:r>
            <a:r>
              <a:rPr lang="en-US" sz="2800" b="1" dirty="0" err="1">
                <a:latin typeface="Courier" pitchFamily="2" charset="0"/>
              </a:rPr>
              <a:t>mfiorino</a:t>
            </a:r>
            <a:r>
              <a:rPr lang="en-US" sz="2800" b="1" dirty="0">
                <a:latin typeface="Courier" pitchFamily="2" charset="0"/>
              </a:rPr>
              <a:t>/w22/</a:t>
            </a:r>
            <a:r>
              <a:rPr lang="en-US" sz="2800" b="1" dirty="0" err="1">
                <a:latin typeface="Courier" pitchFamily="2" charset="0"/>
              </a:rPr>
              <a:t>dat</a:t>
            </a:r>
            <a:r>
              <a:rPr lang="en-US" sz="2800" b="1" dirty="0">
                <a:latin typeface="Courier" pitchFamily="2" charset="0"/>
              </a:rPr>
              <a:t>/</a:t>
            </a:r>
            <a:r>
              <a:rPr lang="en-US" sz="2800" b="1" dirty="0" err="1">
                <a:latin typeface="Courier" pitchFamily="2" charset="0"/>
              </a:rPr>
              <a:t>tc</a:t>
            </a:r>
            <a:r>
              <a:rPr lang="en-US" sz="2800" b="1" dirty="0">
                <a:latin typeface="Courier" pitchFamily="2" charset="0"/>
              </a:rPr>
              <a:t>/</a:t>
            </a:r>
            <a:r>
              <a:rPr lang="en-US" sz="2800" b="1" dirty="0" err="1">
                <a:latin typeface="Courier" pitchFamily="2" charset="0"/>
              </a:rPr>
              <a:t>bdeck</a:t>
            </a:r>
            <a:r>
              <a:rPr lang="en-US" sz="2800" b="1" dirty="0">
                <a:latin typeface="Courier" pitchFamily="2" charset="0"/>
              </a:rPr>
              <a:t>/</a:t>
            </a:r>
            <a:r>
              <a:rPr lang="en-US" sz="2800" b="1" dirty="0" err="1">
                <a:latin typeface="Courier" pitchFamily="2" charset="0"/>
              </a:rPr>
              <a:t>jtwc</a:t>
            </a:r>
            <a:r>
              <a:rPr lang="en-US" sz="2800" b="1" dirty="0">
                <a:latin typeface="Courier" pitchFamily="2" charset="0"/>
              </a:rPr>
              <a:t>/awp162022.dat</a:t>
            </a:r>
            <a:endParaRPr lang="en-US" b="1" dirty="0">
              <a:latin typeface="Courier" pitchFamily="2" charset="0"/>
            </a:endParaRPr>
          </a:p>
        </p:txBody>
      </p:sp>
      <p:pic>
        <p:nvPicPr>
          <p:cNvPr id="3" name="Picture 2">
            <a:extLst>
              <a:ext uri="{FF2B5EF4-FFF2-40B4-BE49-F238E27FC236}">
                <a16:creationId xmlns:a16="http://schemas.microsoft.com/office/drawing/2014/main" id="{AE1B68C9-770F-C2F1-4408-26FFA1F7B1AF}"/>
              </a:ext>
            </a:extLst>
          </p:cNvPr>
          <p:cNvPicPr>
            <a:picLocks noChangeAspect="1"/>
          </p:cNvPicPr>
          <p:nvPr/>
        </p:nvPicPr>
        <p:blipFill>
          <a:blip r:embed="rId2"/>
          <a:stretch>
            <a:fillRect/>
          </a:stretch>
        </p:blipFill>
        <p:spPr>
          <a:xfrm>
            <a:off x="585374" y="1041400"/>
            <a:ext cx="11834052" cy="8422560"/>
          </a:xfrm>
          <a:prstGeom prst="rect">
            <a:avLst/>
          </a:prstGeom>
        </p:spPr>
      </p:pic>
      <p:sp>
        <p:nvSpPr>
          <p:cNvPr id="7" name="Title 1">
            <a:extLst>
              <a:ext uri="{FF2B5EF4-FFF2-40B4-BE49-F238E27FC236}">
                <a16:creationId xmlns:a16="http://schemas.microsoft.com/office/drawing/2014/main" id="{9222E37A-5986-8E2D-0048-ECDFAB9EEBB3}"/>
              </a:ext>
            </a:extLst>
          </p:cNvPr>
          <p:cNvSpPr txBox="1">
            <a:spLocks/>
          </p:cNvSpPr>
          <p:nvPr/>
        </p:nvSpPr>
        <p:spPr bwMode="auto">
          <a:xfrm>
            <a:off x="12700" y="6705600"/>
            <a:ext cx="13006294" cy="3048000"/>
          </a:xfrm>
          <a:prstGeom prst="rect">
            <a:avLst/>
          </a:prstGeom>
          <a:solidFill>
            <a:srgbClr val="FCD900"/>
          </a:solid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4000" kern="0" dirty="0"/>
              <a:t>	</a:t>
            </a:r>
            <a:r>
              <a:rPr lang="en-US" kern="0" dirty="0"/>
              <a:t>ATCF format – .csv 29 columns</a:t>
            </a:r>
            <a:endParaRPr lang="en-US" sz="4000" kern="0" dirty="0"/>
          </a:p>
          <a:p>
            <a:pPr marL="457200" indent="-457200" algn="l">
              <a:buFont typeface="Arial" panose="020B0604020202020204" pitchFamily="34" charset="0"/>
              <a:buChar char="•"/>
            </a:pPr>
            <a:r>
              <a:rPr lang="en-US" sz="3200" kern="0" dirty="0"/>
              <a:t>operational information including forecaster initial (SJB = Steve Barlow)</a:t>
            </a:r>
          </a:p>
          <a:p>
            <a:pPr marL="457200" indent="-457200" algn="l">
              <a:buFont typeface="Arial" panose="020B0604020202020204" pitchFamily="34" charset="0"/>
              <a:buChar char="•"/>
            </a:pPr>
            <a:r>
              <a:rPr lang="en-US" sz="3200" kern="0" dirty="0"/>
              <a:t>previous 12, 24 h positions</a:t>
            </a:r>
          </a:p>
          <a:p>
            <a:pPr marL="457200" indent="-457200" algn="l">
              <a:buFont typeface="Arial" panose="020B0604020202020204" pitchFamily="34" charset="0"/>
              <a:buChar char="•"/>
            </a:pPr>
            <a:r>
              <a:rPr lang="en-US" sz="3200" kern="0" dirty="0"/>
              <a:t>converted into standard WMO format and sent to operational NWP centers for ‘bogussing’ or TC vortex analysis/initialization…</a:t>
            </a:r>
          </a:p>
          <a:p>
            <a:pPr algn="l"/>
            <a:endParaRPr lang="en-US" sz="3200" kern="0" dirty="0"/>
          </a:p>
          <a:p>
            <a:pPr algn="l"/>
            <a:r>
              <a:rPr lang="en-US" sz="4000" kern="0" dirty="0"/>
              <a:t>	</a:t>
            </a:r>
            <a:endParaRPr lang="en-US" sz="5400" kern="0" dirty="0"/>
          </a:p>
        </p:txBody>
      </p:sp>
    </p:spTree>
    <p:extLst>
      <p:ext uri="{BB962C8B-B14F-4D97-AF65-F5344CB8AC3E}">
        <p14:creationId xmlns:p14="http://schemas.microsoft.com/office/powerpoint/2010/main" val="3475587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4B4B-12F5-F442-3DFB-5394221F82F0}"/>
              </a:ext>
            </a:extLst>
          </p:cNvPr>
          <p:cNvSpPr>
            <a:spLocks noGrp="1"/>
          </p:cNvSpPr>
          <p:nvPr>
            <p:ph type="title"/>
          </p:nvPr>
        </p:nvSpPr>
        <p:spPr/>
        <p:txBody>
          <a:bodyPr/>
          <a:lstStyle/>
          <a:p>
            <a:r>
              <a:rPr lang="en-US" dirty="0" err="1"/>
              <a:t>bdeck</a:t>
            </a:r>
            <a:r>
              <a:rPr lang="en-US" dirty="0"/>
              <a:t> &amp; </a:t>
            </a:r>
            <a:r>
              <a:rPr lang="en-US" dirty="0" err="1"/>
              <a:t>adeck</a:t>
            </a:r>
            <a:r>
              <a:rPr lang="en-US" dirty="0"/>
              <a:t> converted to ‘</a:t>
            </a:r>
            <a:r>
              <a:rPr lang="en-US" dirty="0" err="1"/>
              <a:t>mdeck</a:t>
            </a:r>
            <a:r>
              <a:rPr lang="en-US" dirty="0"/>
              <a:t>’ or merged deck</a:t>
            </a:r>
          </a:p>
        </p:txBody>
      </p:sp>
      <p:sp>
        <p:nvSpPr>
          <p:cNvPr id="3" name="Content Placeholder 2">
            <a:extLst>
              <a:ext uri="{FF2B5EF4-FFF2-40B4-BE49-F238E27FC236}">
                <a16:creationId xmlns:a16="http://schemas.microsoft.com/office/drawing/2014/main" id="{7607250B-9981-20B0-5DC5-72B86813D472}"/>
              </a:ext>
            </a:extLst>
          </p:cNvPr>
          <p:cNvSpPr>
            <a:spLocks noGrp="1"/>
          </p:cNvSpPr>
          <p:nvPr>
            <p:ph idx="1"/>
          </p:nvPr>
        </p:nvSpPr>
        <p:spPr/>
        <p:txBody>
          <a:bodyPr/>
          <a:lstStyle/>
          <a:p>
            <a:r>
              <a:rPr lang="en-US" b="1" i="1" dirty="0" err="1"/>
              <a:t>mdeck</a:t>
            </a:r>
            <a:r>
              <a:rPr lang="en-US" dirty="0"/>
              <a:t> has </a:t>
            </a:r>
            <a:r>
              <a:rPr lang="en-US" b="1" i="1" dirty="0"/>
              <a:t>all storm information </a:t>
            </a:r>
            <a:r>
              <a:rPr lang="en-US" dirty="0"/>
              <a:t>from </a:t>
            </a:r>
            <a:r>
              <a:rPr lang="en-US" b="1" i="1" dirty="0"/>
              <a:t>both data files</a:t>
            </a:r>
          </a:p>
          <a:p>
            <a:r>
              <a:rPr lang="en-US" dirty="0"/>
              <a:t>turned into a </a:t>
            </a:r>
            <a:r>
              <a:rPr lang="en-US" b="1" i="1" dirty="0"/>
              <a:t>.</a:t>
            </a:r>
            <a:r>
              <a:rPr lang="en-US" b="1" i="1" dirty="0" err="1"/>
              <a:t>py</a:t>
            </a:r>
            <a:r>
              <a:rPr lang="en-US" b="1" i="1" dirty="0"/>
              <a:t> object </a:t>
            </a:r>
            <a:r>
              <a:rPr lang="en-US" dirty="0"/>
              <a:t>with ‘variables’ and ‘methods’ for easy access in .</a:t>
            </a:r>
            <a:r>
              <a:rPr lang="en-US" dirty="0" err="1"/>
              <a:t>py</a:t>
            </a:r>
            <a:endParaRPr lang="en-US" dirty="0"/>
          </a:p>
          <a:p>
            <a:r>
              <a:rPr lang="en-US" dirty="0"/>
              <a:t>more significantly … </a:t>
            </a:r>
            <a:r>
              <a:rPr lang="en-US" b="1" i="1" dirty="0" err="1"/>
              <a:t>mdecks</a:t>
            </a:r>
            <a:r>
              <a:rPr lang="en-US" dirty="0"/>
              <a:t> for </a:t>
            </a:r>
            <a:r>
              <a:rPr lang="en-US" b="1" i="1" dirty="0"/>
              <a:t>each </a:t>
            </a:r>
            <a:r>
              <a:rPr lang="en-US" b="1" i="1" dirty="0" err="1"/>
              <a:t>pTC</a:t>
            </a:r>
            <a:r>
              <a:rPr lang="en-US" b="1" i="1" dirty="0"/>
              <a:t> </a:t>
            </a:r>
            <a:r>
              <a:rPr lang="en-US" dirty="0"/>
              <a:t>maintained  </a:t>
            </a:r>
          </a:p>
          <a:p>
            <a:pPr lvl="1"/>
            <a:r>
              <a:rPr lang="en-US" sz="2400" dirty="0" err="1"/>
              <a:t>pTCs</a:t>
            </a:r>
            <a:r>
              <a:rPr lang="en-US" sz="2400" dirty="0"/>
              <a:t> are coded as 9XB (X </a:t>
            </a:r>
            <a:r>
              <a:rPr lang="en-US" sz="2400" dirty="0">
                <a:sym typeface="Wingdings" pitchFamily="2" charset="2"/>
              </a:rPr>
              <a:t> 0,1,...,10 B basin ID W-Western North Pacific (0-90N, 100E-180E)</a:t>
            </a:r>
          </a:p>
          <a:p>
            <a:pPr lvl="1"/>
            <a:r>
              <a:rPr lang="en-US" sz="2400" dirty="0">
                <a:sym typeface="Wingdings" pitchFamily="2" charset="2"/>
              </a:rPr>
              <a:t>in one year there will be multiple 90W</a:t>
            </a:r>
          </a:p>
          <a:p>
            <a:pPr lvl="1"/>
            <a:r>
              <a:rPr lang="en-US" sz="2400" dirty="0">
                <a:sym typeface="Wingdings" pitchFamily="2" charset="2"/>
              </a:rPr>
              <a:t>each instance is coded with letter.  first  A, second B </a:t>
            </a:r>
          </a:p>
          <a:p>
            <a:pPr lvl="1"/>
            <a:r>
              <a:rPr lang="en-US" sz="2400" dirty="0">
                <a:sym typeface="Wingdings" pitchFamily="2" charset="2"/>
              </a:rPr>
              <a:t>91W from JTWC above is actually H1W or the 8</a:t>
            </a:r>
            <a:r>
              <a:rPr lang="en-US" sz="2400" baseline="30000" dirty="0">
                <a:sym typeface="Wingdings" pitchFamily="2" charset="2"/>
              </a:rPr>
              <a:t>th</a:t>
            </a:r>
            <a:r>
              <a:rPr lang="en-US" sz="2400" dirty="0">
                <a:sym typeface="Wingdings" pitchFamily="2" charset="2"/>
              </a:rPr>
              <a:t> 91W</a:t>
            </a:r>
          </a:p>
          <a:p>
            <a:r>
              <a:rPr lang="en-US" b="1" i="1" dirty="0">
                <a:sym typeface="Wingdings" pitchFamily="2" charset="2"/>
              </a:rPr>
              <a:t>actively maintained in .zip files</a:t>
            </a:r>
            <a:r>
              <a:rPr lang="en-US" dirty="0">
                <a:sym typeface="Wingdings" pitchFamily="2" charset="2"/>
              </a:rPr>
              <a:t> from both centers </a:t>
            </a:r>
            <a:r>
              <a:rPr lang="en-US" b="1" i="1" dirty="0">
                <a:sym typeface="Wingdings" pitchFamily="2" charset="2"/>
              </a:rPr>
              <a:t>since 2007</a:t>
            </a:r>
            <a:r>
              <a:rPr lang="en-US" dirty="0">
                <a:sym typeface="Wingdings" pitchFamily="2" charset="2"/>
              </a:rPr>
              <a:t> – the </a:t>
            </a:r>
            <a:r>
              <a:rPr lang="en-US" sz="4000" b="1" i="1" u="sng" dirty="0">
                <a:sym typeface="Wingdings" pitchFamily="2" charset="2"/>
              </a:rPr>
              <a:t>only properly maintained </a:t>
            </a:r>
            <a:r>
              <a:rPr lang="en-US" sz="4000" b="1" i="1" u="sng" dirty="0" err="1">
                <a:sym typeface="Wingdings" pitchFamily="2" charset="2"/>
              </a:rPr>
              <a:t>pTC</a:t>
            </a:r>
            <a:r>
              <a:rPr lang="en-US" sz="4000" b="1" i="1" u="sng" dirty="0">
                <a:sym typeface="Wingdings" pitchFamily="2" charset="2"/>
              </a:rPr>
              <a:t> data set</a:t>
            </a:r>
            <a:endParaRPr lang="en-US" b="1" i="1" u="sng" dirty="0">
              <a:sym typeface="Wingdings" pitchFamily="2" charset="2"/>
            </a:endParaRPr>
          </a:p>
          <a:p>
            <a:r>
              <a:rPr lang="en-US" sz="4000" b="1" i="1" dirty="0">
                <a:sym typeface="Wingdings" pitchFamily="2" charset="2"/>
              </a:rPr>
              <a:t>essential for TC genesis studies</a:t>
            </a:r>
          </a:p>
          <a:p>
            <a:pPr marL="266700" indent="0">
              <a:buNone/>
            </a:pPr>
            <a:endParaRPr lang="en-US" dirty="0"/>
          </a:p>
        </p:txBody>
      </p:sp>
    </p:spTree>
    <p:extLst>
      <p:ext uri="{BB962C8B-B14F-4D97-AF65-F5344CB8AC3E}">
        <p14:creationId xmlns:p14="http://schemas.microsoft.com/office/powerpoint/2010/main" val="355294217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3878"/>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lang="en-US" sz="4000" dirty="0"/>
              <a:t>16W.2022 NANMODAL </a:t>
            </a:r>
            <a:r>
              <a:rPr lang="en-US" sz="4000" dirty="0" err="1"/>
              <a:t>mdeck</a:t>
            </a:r>
            <a:br>
              <a:rPr lang="en-US" sz="4000" dirty="0"/>
            </a:br>
            <a:r>
              <a:rPr lang="en-US" sz="2800" b="1" dirty="0">
                <a:latin typeface="Courier" pitchFamily="2" charset="0"/>
              </a:rPr>
              <a:t>w2-tc-dss-md2-anl.py –S 16w.22</a:t>
            </a:r>
            <a:endParaRPr lang="en-US" sz="4000" dirty="0"/>
          </a:p>
        </p:txBody>
      </p:sp>
      <p:pic>
        <p:nvPicPr>
          <p:cNvPr id="5" name="Picture 4">
            <a:extLst>
              <a:ext uri="{FF2B5EF4-FFF2-40B4-BE49-F238E27FC236}">
                <a16:creationId xmlns:a16="http://schemas.microsoft.com/office/drawing/2014/main" id="{0C3D1C02-A158-42A8-5ABF-55778B7B0102}"/>
              </a:ext>
            </a:extLst>
          </p:cNvPr>
          <p:cNvPicPr>
            <a:picLocks noChangeAspect="1"/>
          </p:cNvPicPr>
          <p:nvPr/>
        </p:nvPicPr>
        <p:blipFill>
          <a:blip r:embed="rId3"/>
          <a:stretch>
            <a:fillRect/>
          </a:stretch>
        </p:blipFill>
        <p:spPr>
          <a:xfrm>
            <a:off x="1778000" y="1041400"/>
            <a:ext cx="9220200" cy="8597614"/>
          </a:xfrm>
          <a:prstGeom prst="rect">
            <a:avLst/>
          </a:prstGeom>
        </p:spPr>
      </p:pic>
      <p:sp>
        <p:nvSpPr>
          <p:cNvPr id="3" name="TextBox 2">
            <a:extLst>
              <a:ext uri="{FF2B5EF4-FFF2-40B4-BE49-F238E27FC236}">
                <a16:creationId xmlns:a16="http://schemas.microsoft.com/office/drawing/2014/main" id="{061C7918-FCDF-0A82-3CB0-6A56B1885DF0}"/>
              </a:ext>
            </a:extLst>
          </p:cNvPr>
          <p:cNvSpPr txBox="1"/>
          <p:nvPr/>
        </p:nvSpPr>
        <p:spPr>
          <a:xfrm>
            <a:off x="1778000" y="1041400"/>
            <a:ext cx="9220200" cy="4826000"/>
          </a:xfrm>
          <a:prstGeom prst="rect">
            <a:avLst/>
          </a:prstGeom>
          <a:solidFill>
            <a:srgbClr val="FCD900">
              <a:alpha val="25566"/>
            </a:srgbClr>
          </a:solidFill>
        </p:spPr>
        <p:txBody>
          <a:bodyPr wrap="square" rtlCol="0">
            <a:noAutofit/>
          </a:bodyPr>
          <a:lstStyle/>
          <a:p>
            <a:endParaRPr lang="en-US" sz="4400" dirty="0">
              <a:solidFill>
                <a:schemeClr val="bg1"/>
              </a:solidFill>
            </a:endParaRPr>
          </a:p>
          <a:p>
            <a:endParaRPr lang="en-US" sz="4400" dirty="0">
              <a:solidFill>
                <a:schemeClr val="bg1"/>
              </a:solidFill>
            </a:endParaRPr>
          </a:p>
          <a:p>
            <a:r>
              <a:rPr lang="en-US" sz="5400" dirty="0">
                <a:solidFill>
                  <a:schemeClr val="bg1"/>
                </a:solidFill>
              </a:rPr>
              <a:t>was a </a:t>
            </a:r>
            <a:r>
              <a:rPr lang="en-US" sz="5400" dirty="0" err="1">
                <a:solidFill>
                  <a:schemeClr val="bg1"/>
                </a:solidFill>
              </a:rPr>
              <a:t>pTC</a:t>
            </a:r>
            <a:r>
              <a:rPr lang="en-US" sz="5400" dirty="0">
                <a:solidFill>
                  <a:schemeClr val="bg1"/>
                </a:solidFill>
              </a:rPr>
              <a:t> for 180 h or 7.5 d</a:t>
            </a:r>
          </a:p>
        </p:txBody>
      </p:sp>
    </p:spTree>
    <p:extLst>
      <p:ext uri="{BB962C8B-B14F-4D97-AF65-F5344CB8AC3E}">
        <p14:creationId xmlns:p14="http://schemas.microsoft.com/office/powerpoint/2010/main" val="9842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55892"/>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kumimoji="0" lang="en-US" sz="4000" b="0" i="0" u="none" strike="noStrike" kern="0" cap="none" spc="0" normalizeH="0" baseline="0" noProof="0" dirty="0">
                <a:ln>
                  <a:noFill/>
                </a:ln>
                <a:solidFill>
                  <a:srgbClr val="000000"/>
                </a:solidFill>
                <a:effectLst/>
                <a:uLnTx/>
                <a:uFillTx/>
                <a:latin typeface="Gill Sans MT"/>
                <a:ea typeface="ヒラギノ角ゴ ProN W3"/>
                <a:sym typeface="Gill Sans" charset="0"/>
              </a:rPr>
              <a:t>16W.2022 NANMODAL </a:t>
            </a:r>
            <a:r>
              <a:rPr kumimoji="0" lang="en-US" sz="4000" b="0" i="0" u="none" strike="noStrike" kern="0" cap="none" spc="0" normalizeH="0" baseline="0" noProof="0" dirty="0" err="1">
                <a:ln>
                  <a:noFill/>
                </a:ln>
                <a:solidFill>
                  <a:srgbClr val="000000"/>
                </a:solidFill>
                <a:effectLst/>
                <a:uLnTx/>
                <a:uFillTx/>
                <a:latin typeface="Gill Sans MT"/>
                <a:ea typeface="ヒラギノ角ゴ ProN W3"/>
                <a:sym typeface="Gill Sans" charset="0"/>
              </a:rPr>
              <a:t>mdeck</a:t>
            </a:r>
            <a:br>
              <a:rPr kumimoji="0" lang="en-US" sz="4000" b="0" i="0" u="none" strike="noStrike" kern="0" cap="none" spc="0" normalizeH="0" baseline="0" noProof="0" dirty="0">
                <a:ln>
                  <a:noFill/>
                </a:ln>
                <a:solidFill>
                  <a:srgbClr val="000000"/>
                </a:solidFill>
                <a:effectLst/>
                <a:uLnTx/>
                <a:uFillTx/>
                <a:latin typeface="Gill Sans MT"/>
                <a:ea typeface="ヒラギノ角ゴ ProN W3"/>
                <a:sym typeface="Gill Sans" charset="0"/>
              </a:rPr>
            </a:br>
            <a:r>
              <a:rPr kumimoji="0" lang="en-US" sz="2800" b="1" i="0" u="none" strike="noStrike" kern="0" cap="none" spc="0" normalizeH="0" baseline="0" noProof="0" dirty="0">
                <a:ln>
                  <a:noFill/>
                </a:ln>
                <a:solidFill>
                  <a:srgbClr val="000000"/>
                </a:solidFill>
                <a:effectLst/>
                <a:uLnTx/>
                <a:uFillTx/>
                <a:latin typeface="Courier" pitchFamily="2" charset="0"/>
                <a:ea typeface="ヒラギノ角ゴ ProN W3"/>
                <a:sym typeface="Gill Sans" charset="0"/>
              </a:rPr>
              <a:t>w2-tc-dss-md2-anl.py –S 16w.22</a:t>
            </a:r>
            <a:endParaRPr lang="en-US" dirty="0"/>
          </a:p>
        </p:txBody>
      </p:sp>
      <p:pic>
        <p:nvPicPr>
          <p:cNvPr id="5" name="Picture 4">
            <a:extLst>
              <a:ext uri="{FF2B5EF4-FFF2-40B4-BE49-F238E27FC236}">
                <a16:creationId xmlns:a16="http://schemas.microsoft.com/office/drawing/2014/main" id="{0C3D1C02-A158-42A8-5ABF-55778B7B0102}"/>
              </a:ext>
            </a:extLst>
          </p:cNvPr>
          <p:cNvPicPr>
            <a:picLocks noChangeAspect="1"/>
          </p:cNvPicPr>
          <p:nvPr/>
        </p:nvPicPr>
        <p:blipFill>
          <a:blip r:embed="rId3"/>
          <a:stretch>
            <a:fillRect/>
          </a:stretch>
        </p:blipFill>
        <p:spPr>
          <a:xfrm>
            <a:off x="1778000" y="1041400"/>
            <a:ext cx="9220200" cy="8597614"/>
          </a:xfrm>
          <a:prstGeom prst="rect">
            <a:avLst/>
          </a:prstGeom>
        </p:spPr>
      </p:pic>
      <p:pic>
        <p:nvPicPr>
          <p:cNvPr id="6" name="Picture 5">
            <a:extLst>
              <a:ext uri="{FF2B5EF4-FFF2-40B4-BE49-F238E27FC236}">
                <a16:creationId xmlns:a16="http://schemas.microsoft.com/office/drawing/2014/main" id="{FDA54550-F9C5-BF2E-48DA-E2D8D41C7AFB}"/>
              </a:ext>
            </a:extLst>
          </p:cNvPr>
          <p:cNvPicPr>
            <a:picLocks noChangeAspect="1"/>
          </p:cNvPicPr>
          <p:nvPr/>
        </p:nvPicPr>
        <p:blipFill rotWithShape="1">
          <a:blip r:embed="rId4"/>
          <a:srcRect r="54846"/>
          <a:stretch/>
        </p:blipFill>
        <p:spPr>
          <a:xfrm>
            <a:off x="0" y="4590136"/>
            <a:ext cx="10823279" cy="2598323"/>
          </a:xfrm>
          <a:prstGeom prst="rect">
            <a:avLst/>
          </a:prstGeom>
        </p:spPr>
      </p:pic>
      <p:pic>
        <p:nvPicPr>
          <p:cNvPr id="3" name="Picture 2">
            <a:extLst>
              <a:ext uri="{FF2B5EF4-FFF2-40B4-BE49-F238E27FC236}">
                <a16:creationId xmlns:a16="http://schemas.microsoft.com/office/drawing/2014/main" id="{D908710E-DE6A-F999-C9F8-108A5E0DF8F0}"/>
              </a:ext>
            </a:extLst>
          </p:cNvPr>
          <p:cNvPicPr>
            <a:picLocks noChangeAspect="1"/>
          </p:cNvPicPr>
          <p:nvPr/>
        </p:nvPicPr>
        <p:blipFill rotWithShape="1">
          <a:blip r:embed="rId4"/>
          <a:srcRect l="44749" r="-1"/>
          <a:stretch/>
        </p:blipFill>
        <p:spPr>
          <a:xfrm>
            <a:off x="-62832" y="7303045"/>
            <a:ext cx="13039558" cy="2450555"/>
          </a:xfrm>
          <a:prstGeom prst="rect">
            <a:avLst/>
          </a:prstGeom>
        </p:spPr>
      </p:pic>
      <p:sp>
        <p:nvSpPr>
          <p:cNvPr id="4" name="Rounded Rectangular Callout 3">
            <a:extLst>
              <a:ext uri="{FF2B5EF4-FFF2-40B4-BE49-F238E27FC236}">
                <a16:creationId xmlns:a16="http://schemas.microsoft.com/office/drawing/2014/main" id="{56E86914-4FEC-2B65-A6AF-066A0C0D3A28}"/>
              </a:ext>
            </a:extLst>
          </p:cNvPr>
          <p:cNvSpPr/>
          <p:nvPr/>
        </p:nvSpPr>
        <p:spPr bwMode="auto">
          <a:xfrm>
            <a:off x="5494423" y="6765373"/>
            <a:ext cx="7543797" cy="1055608"/>
          </a:xfrm>
          <a:prstGeom prst="wedgeRoundRectCallout">
            <a:avLst>
              <a:gd name="adj1" fmla="val -16379"/>
              <a:gd name="adj2" fmla="val 167272"/>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summary stats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ED – Explosive Deeping &gt;= 50 kt / 24 h</a:t>
            </a:r>
            <a:endParaRPr lang="en-US" sz="1800" b="1" dirty="0">
              <a:solidFill>
                <a:srgbClr val="000090"/>
              </a:solidFill>
              <a:latin typeface="Gill Sans MT" panose="020B0502020104020203" pitchFamily="34" charset="0"/>
            </a:endParaRPr>
          </a:p>
        </p:txBody>
      </p:sp>
      <p:sp>
        <p:nvSpPr>
          <p:cNvPr id="9" name="Rounded Rectangular Callout 8">
            <a:extLst>
              <a:ext uri="{FF2B5EF4-FFF2-40B4-BE49-F238E27FC236}">
                <a16:creationId xmlns:a16="http://schemas.microsoft.com/office/drawing/2014/main" id="{4973E704-DE6D-68DB-80B8-95D905B1E743}"/>
              </a:ext>
            </a:extLst>
          </p:cNvPr>
          <p:cNvSpPr/>
          <p:nvPr/>
        </p:nvSpPr>
        <p:spPr bwMode="auto">
          <a:xfrm>
            <a:off x="1625600" y="5737681"/>
            <a:ext cx="4419600" cy="1055608"/>
          </a:xfrm>
          <a:prstGeom prst="wedgeRoundRectCallout">
            <a:avLst>
              <a:gd name="adj1" fmla="val 26444"/>
              <a:gd name="adj2" fmla="val 288848"/>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summary stats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rgbClr val="000090"/>
                </a:solidFill>
                <a:latin typeface="Gill Sans MT" panose="020B0502020104020203" pitchFamily="34" charset="0"/>
              </a:rPr>
              <a:t>sACEd</a:t>
            </a:r>
            <a:endParaRPr lang="en-US" sz="1800" b="1" dirty="0">
              <a:solidFill>
                <a:srgbClr val="000090"/>
              </a:solidFill>
              <a:latin typeface="Gill Sans MT" panose="020B0502020104020203" pitchFamily="34" charset="0"/>
            </a:endParaRPr>
          </a:p>
        </p:txBody>
      </p:sp>
      <p:sp>
        <p:nvSpPr>
          <p:cNvPr id="10" name="Rounded Rectangular Callout 9">
            <a:extLst>
              <a:ext uri="{FF2B5EF4-FFF2-40B4-BE49-F238E27FC236}">
                <a16:creationId xmlns:a16="http://schemas.microsoft.com/office/drawing/2014/main" id="{E1402345-71B4-525F-E29E-084FF050E164}"/>
              </a:ext>
            </a:extLst>
          </p:cNvPr>
          <p:cNvSpPr/>
          <p:nvPr/>
        </p:nvSpPr>
        <p:spPr bwMode="auto">
          <a:xfrm>
            <a:off x="-215900" y="6874875"/>
            <a:ext cx="4419600" cy="1055608"/>
          </a:xfrm>
          <a:prstGeom prst="wedgeRoundRectCallout">
            <a:avLst>
              <a:gd name="adj1" fmla="val -7676"/>
              <a:gd name="adj2" fmla="val 19158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summary stats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rgbClr val="000090"/>
                </a:solidFill>
                <a:latin typeface="Gill Sans MT" panose="020B0502020104020203" pitchFamily="34" charset="0"/>
              </a:rPr>
              <a:t>lat</a:t>
            </a:r>
            <a:r>
              <a:rPr lang="en-US" sz="2800" b="1" dirty="0">
                <a:solidFill>
                  <a:srgbClr val="000090"/>
                </a:solidFill>
                <a:latin typeface="Gill Sans MT" panose="020B0502020104020203" pitchFamily="34" charset="0"/>
              </a:rPr>
              <a:t>/</a:t>
            </a:r>
            <a:r>
              <a:rPr lang="en-US" sz="2800" b="1" dirty="0" err="1">
                <a:solidFill>
                  <a:srgbClr val="000090"/>
                </a:solidFill>
                <a:latin typeface="Gill Sans MT" panose="020B0502020104020203" pitchFamily="34" charset="0"/>
              </a:rPr>
              <a:t>lon</a:t>
            </a:r>
            <a:r>
              <a:rPr lang="en-US" sz="2800" b="1" dirty="0">
                <a:solidFill>
                  <a:srgbClr val="000090"/>
                </a:solidFill>
                <a:latin typeface="Gill Sans MT" panose="020B0502020104020203" pitchFamily="34" charset="0"/>
              </a:rPr>
              <a:t> range</a:t>
            </a:r>
            <a:endParaRPr lang="en-US" sz="1800" b="1" dirty="0">
              <a:solidFill>
                <a:srgbClr val="000090"/>
              </a:solidFill>
              <a:latin typeface="Gill Sans MT" panose="020B0502020104020203" pitchFamily="34" charset="0"/>
            </a:endParaRPr>
          </a:p>
        </p:txBody>
      </p:sp>
      <p:sp>
        <p:nvSpPr>
          <p:cNvPr id="11" name="Rounded Rectangular Callout 10">
            <a:extLst>
              <a:ext uri="{FF2B5EF4-FFF2-40B4-BE49-F238E27FC236}">
                <a16:creationId xmlns:a16="http://schemas.microsoft.com/office/drawing/2014/main" id="{5FD31530-A058-685A-4472-B2B60EE1BB4A}"/>
              </a:ext>
            </a:extLst>
          </p:cNvPr>
          <p:cNvSpPr/>
          <p:nvPr/>
        </p:nvSpPr>
        <p:spPr bwMode="auto">
          <a:xfrm>
            <a:off x="8585200" y="7830849"/>
            <a:ext cx="4419600" cy="1055608"/>
          </a:xfrm>
          <a:prstGeom prst="wedgeRoundRectCallout">
            <a:avLst>
              <a:gd name="adj1" fmla="val -17113"/>
              <a:gd name="adj2" fmla="val 94326"/>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summary stats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time to genesis and </a:t>
            </a:r>
            <a:r>
              <a:rPr lang="en-US" sz="2800" b="1" dirty="0" err="1">
                <a:solidFill>
                  <a:srgbClr val="000090"/>
                </a:solidFill>
                <a:latin typeface="Gill Sans MT" panose="020B0502020104020203" pitchFamily="34" charset="0"/>
              </a:rPr>
              <a:t>pTC</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59318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lang="en-US" dirty="0"/>
              <a:t>16W.2022 </a:t>
            </a:r>
            <a:r>
              <a:rPr lang="en-US" dirty="0" err="1"/>
              <a:t>SuperTyphoon</a:t>
            </a:r>
            <a:r>
              <a:rPr lang="en-US" dirty="0"/>
              <a:t> NANMODAL</a:t>
            </a:r>
            <a:br>
              <a:rPr lang="en-US" dirty="0"/>
            </a:br>
            <a:r>
              <a:rPr kumimoji="0" lang="en-US" sz="2800" b="1" i="0" u="none" strike="noStrike" kern="0" cap="none" spc="0" normalizeH="0" baseline="0" noProof="0" dirty="0">
                <a:ln>
                  <a:noFill/>
                </a:ln>
                <a:solidFill>
                  <a:srgbClr val="000000"/>
                </a:solidFill>
                <a:effectLst/>
                <a:uLnTx/>
                <a:uFillTx/>
                <a:latin typeface="Courier" pitchFamily="2" charset="0"/>
                <a:ea typeface="ヒラギノ角ゴ ProN W3"/>
                <a:sym typeface="Gill Sans" charset="0"/>
              </a:rPr>
              <a:t>w2-tc-dss-md2-anl.py –S 16w.22 –X</a:t>
            </a:r>
            <a:endParaRPr lang="en-US" dirty="0"/>
          </a:p>
        </p:txBody>
      </p:sp>
      <p:pic>
        <p:nvPicPr>
          <p:cNvPr id="3" name="Picture 2">
            <a:extLst>
              <a:ext uri="{FF2B5EF4-FFF2-40B4-BE49-F238E27FC236}">
                <a16:creationId xmlns:a16="http://schemas.microsoft.com/office/drawing/2014/main" id="{9A15E80A-A415-A063-F019-8871EA47D800}"/>
              </a:ext>
            </a:extLst>
          </p:cNvPr>
          <p:cNvPicPr>
            <a:picLocks noChangeAspect="1"/>
          </p:cNvPicPr>
          <p:nvPr/>
        </p:nvPicPr>
        <p:blipFill>
          <a:blip r:embed="rId2"/>
          <a:stretch>
            <a:fillRect/>
          </a:stretch>
        </p:blipFill>
        <p:spPr>
          <a:xfrm>
            <a:off x="890841" y="1077155"/>
            <a:ext cx="11223117" cy="8676445"/>
          </a:xfrm>
          <a:prstGeom prst="rect">
            <a:avLst/>
          </a:prstGeom>
        </p:spPr>
      </p:pic>
      <p:sp>
        <p:nvSpPr>
          <p:cNvPr id="4" name="Rounded Rectangular Callout 3">
            <a:extLst>
              <a:ext uri="{FF2B5EF4-FFF2-40B4-BE49-F238E27FC236}">
                <a16:creationId xmlns:a16="http://schemas.microsoft.com/office/drawing/2014/main" id="{3E30BB2A-AAE2-123D-8CDE-E4703716E843}"/>
              </a:ext>
            </a:extLst>
          </p:cNvPr>
          <p:cNvSpPr/>
          <p:nvPr/>
        </p:nvSpPr>
        <p:spPr bwMode="auto">
          <a:xfrm>
            <a:off x="7188200" y="3821192"/>
            <a:ext cx="2971800" cy="1055608"/>
          </a:xfrm>
          <a:prstGeom prst="wedgeRoundRectCallout">
            <a:avLst>
              <a:gd name="adj1" fmla="val -52322"/>
              <a:gd name="adj2" fmla="val 18398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err="1">
                <a:solidFill>
                  <a:srgbClr val="000090"/>
                </a:solidFill>
              </a:rPr>
              <a:t>pTC</a:t>
            </a:r>
            <a:r>
              <a:rPr lang="en-US" sz="2800" b="1" dirty="0">
                <a:solidFill>
                  <a:srgbClr val="000090"/>
                </a:solidFill>
              </a:rPr>
              <a:t> stage</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as 92W (F2W)</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809329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35B4-1DE7-D382-B8BE-AFF961B6F68E}"/>
              </a:ext>
            </a:extLst>
          </p:cNvPr>
          <p:cNvSpPr>
            <a:spLocks noGrp="1"/>
          </p:cNvSpPr>
          <p:nvPr>
            <p:ph type="title"/>
          </p:nvPr>
        </p:nvSpPr>
        <p:spPr/>
        <p:txBody>
          <a:bodyPr/>
          <a:lstStyle/>
          <a:p>
            <a:r>
              <a:rPr lang="en-US" sz="4000" dirty="0"/>
              <a:t>WPAC 2022 summary</a:t>
            </a:r>
            <a:br>
              <a:rPr lang="en-US" sz="4000" dirty="0"/>
            </a:br>
            <a:r>
              <a:rPr lang="en-US" sz="2800" b="1" dirty="0">
                <a:latin typeface="Courier" pitchFamily="2" charset="0"/>
              </a:rPr>
              <a:t>w2-tc-dss-md2-anl.py –S w.22 -s</a:t>
            </a:r>
            <a:endParaRPr lang="en-US" sz="4000" b="1" dirty="0">
              <a:latin typeface="Courier" pitchFamily="2" charset="0"/>
            </a:endParaRPr>
          </a:p>
        </p:txBody>
      </p:sp>
      <p:pic>
        <p:nvPicPr>
          <p:cNvPr id="4" name="Picture 3">
            <a:extLst>
              <a:ext uri="{FF2B5EF4-FFF2-40B4-BE49-F238E27FC236}">
                <a16:creationId xmlns:a16="http://schemas.microsoft.com/office/drawing/2014/main" id="{4EE963D9-5133-1418-025D-A8F79339139E}"/>
              </a:ext>
            </a:extLst>
          </p:cNvPr>
          <p:cNvPicPr>
            <a:picLocks noChangeAspect="1"/>
          </p:cNvPicPr>
          <p:nvPr/>
        </p:nvPicPr>
        <p:blipFill>
          <a:blip r:embed="rId2"/>
          <a:stretch>
            <a:fillRect/>
          </a:stretch>
        </p:blipFill>
        <p:spPr>
          <a:xfrm>
            <a:off x="939800" y="1045410"/>
            <a:ext cx="11658600" cy="7618491"/>
          </a:xfrm>
          <a:prstGeom prst="rect">
            <a:avLst/>
          </a:prstGeom>
        </p:spPr>
      </p:pic>
      <p:sp>
        <p:nvSpPr>
          <p:cNvPr id="5" name="Title 1">
            <a:extLst>
              <a:ext uri="{FF2B5EF4-FFF2-40B4-BE49-F238E27FC236}">
                <a16:creationId xmlns:a16="http://schemas.microsoft.com/office/drawing/2014/main" id="{BFB04187-F0FD-468C-9F39-34C874D6B246}"/>
              </a:ext>
            </a:extLst>
          </p:cNvPr>
          <p:cNvSpPr txBox="1">
            <a:spLocks/>
          </p:cNvSpPr>
          <p:nvPr/>
        </p:nvSpPr>
        <p:spPr bwMode="auto">
          <a:xfrm>
            <a:off x="-1494" y="6019800"/>
            <a:ext cx="13006294" cy="3733800"/>
          </a:xfrm>
          <a:prstGeom prst="rect">
            <a:avLst/>
          </a:prstGeom>
          <a:solidFill>
            <a:srgbClr val="FCD900">
              <a:alpha val="87715"/>
            </a:srgbClr>
          </a:solid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l"/>
            <a:r>
              <a:rPr lang="en-US" sz="4000" kern="0" dirty="0"/>
              <a:t>	</a:t>
            </a:r>
            <a:r>
              <a:rPr lang="en-US" u="sng" kern="0" dirty="0"/>
              <a:t>WPAC 2022 summary</a:t>
            </a:r>
            <a:br>
              <a:rPr lang="en-US" sz="4000" kern="0" dirty="0"/>
            </a:br>
            <a:r>
              <a:rPr lang="en-US" sz="4000" kern="0" dirty="0"/>
              <a:t>	23 NN storms or 23 TC</a:t>
            </a:r>
          </a:p>
          <a:p>
            <a:pPr algn="l"/>
            <a:r>
              <a:rPr lang="en-US" sz="4000" kern="0" dirty="0"/>
              <a:t>	61 9X storms or 61 </a:t>
            </a:r>
            <a:r>
              <a:rPr lang="en-US" sz="4000" kern="0" dirty="0" err="1"/>
              <a:t>pTCs</a:t>
            </a:r>
            <a:endParaRPr lang="en-US" sz="4000" kern="0" dirty="0"/>
          </a:p>
          <a:p>
            <a:pPr algn="l"/>
            <a:r>
              <a:rPr lang="en-US" sz="4000" kern="0" dirty="0"/>
              <a:t>	formation rate: 23/61 = 38%</a:t>
            </a:r>
          </a:p>
          <a:p>
            <a:r>
              <a:rPr lang="en-US" sz="5400" kern="0" dirty="0"/>
              <a:t>38% of </a:t>
            </a:r>
            <a:r>
              <a:rPr lang="en-US" sz="5400" kern="0" dirty="0" err="1"/>
              <a:t>pTCs</a:t>
            </a:r>
            <a:r>
              <a:rPr lang="en-US" sz="5400" kern="0" dirty="0"/>
              <a:t> became TCs and 62% did not</a:t>
            </a:r>
          </a:p>
        </p:txBody>
      </p:sp>
      <p:sp>
        <p:nvSpPr>
          <p:cNvPr id="3" name="Rounded Rectangular Callout 2">
            <a:extLst>
              <a:ext uri="{FF2B5EF4-FFF2-40B4-BE49-F238E27FC236}">
                <a16:creationId xmlns:a16="http://schemas.microsoft.com/office/drawing/2014/main" id="{E7FADB4A-3BAD-0702-BD41-0AE17B44B5FC}"/>
              </a:ext>
            </a:extLst>
          </p:cNvPr>
          <p:cNvSpPr/>
          <p:nvPr/>
        </p:nvSpPr>
        <p:spPr bwMode="auto">
          <a:xfrm>
            <a:off x="2844800" y="1626155"/>
            <a:ext cx="6172200" cy="2281476"/>
          </a:xfrm>
          <a:prstGeom prst="wedgeRoundRectCallout">
            <a:avLst>
              <a:gd name="adj1" fmla="val 65138"/>
              <a:gd name="adj2" fmla="val 8982"/>
              <a:gd name="adj3" fmla="val 16667"/>
            </a:avLst>
          </a:prstGeom>
          <a:solidFill>
            <a:srgbClr val="FCD900">
              <a:alpha val="8218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i="1" u="sng" dirty="0">
                <a:solidFill>
                  <a:srgbClr val="000090"/>
                </a:solidFill>
              </a:rPr>
              <a:t>9 of 24 storms </a:t>
            </a:r>
            <a:r>
              <a:rPr lang="en-US" sz="3600" b="1" i="1" u="sng" dirty="0">
                <a:solidFill>
                  <a:srgbClr val="000090"/>
                </a:solidFill>
                <a:latin typeface="Gill Sans MT" panose="020B0502020104020203" pitchFamily="34" charset="0"/>
              </a:rPr>
              <a:t>did RI</a:t>
            </a:r>
            <a:endParaRPr lang="en-US" sz="3200" b="1" i="1" u="sng" dirty="0">
              <a:solidFill>
                <a:srgbClr val="000090"/>
              </a:solidFill>
              <a:latin typeface="Gill Sans MT" panose="020B0502020104020203"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Rapid Intensification (30 kt / 24 h)</a:t>
            </a:r>
          </a:p>
          <a:p>
            <a:pPr marL="0" marR="0" indent="0" algn="ctr" defTabSz="914400" rtl="0" eaLnBrk="1" fontAlgn="base" latinLnBrk="0" hangingPunct="1">
              <a:lnSpc>
                <a:spcPct val="100000"/>
              </a:lnSpc>
              <a:spcBef>
                <a:spcPct val="0"/>
              </a:spcBef>
              <a:spcAft>
                <a:spcPct val="0"/>
              </a:spcAft>
              <a:buClrTx/>
              <a:buSzTx/>
              <a:buFontTx/>
              <a:buNone/>
              <a:tabLst/>
            </a:pPr>
            <a:r>
              <a:rPr lang="en-US" sz="3600" b="1" i="1" u="sng" dirty="0">
                <a:solidFill>
                  <a:srgbClr val="000090"/>
                </a:solidFill>
                <a:latin typeface="Gill Sans MT" panose="020B0502020104020203" pitchFamily="34" charset="0"/>
              </a:rPr>
              <a:t>4 of 9 RI storms did ED</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Explosive Deepening (50kt / 24h)</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47058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BD3C-ABCE-9EEA-182B-62AB7220C104}"/>
              </a:ext>
            </a:extLst>
          </p:cNvPr>
          <p:cNvSpPr>
            <a:spLocks noGrp="1"/>
          </p:cNvSpPr>
          <p:nvPr>
            <p:ph type="title"/>
          </p:nvPr>
        </p:nvSpPr>
        <p:spPr/>
        <p:txBody>
          <a:bodyPr/>
          <a:lstStyle/>
          <a:p>
            <a:r>
              <a:rPr lang="en-US" sz="4000" dirty="0"/>
              <a:t>WPAC 2007-2022 (15 y)</a:t>
            </a:r>
            <a:br>
              <a:rPr lang="en-US" sz="2800" dirty="0"/>
            </a:br>
            <a:r>
              <a:rPr lang="en-US" sz="2400" dirty="0"/>
              <a:t>Seasonal </a:t>
            </a:r>
            <a:r>
              <a:rPr lang="en-US" sz="2400" b="1" i="1" dirty="0"/>
              <a:t>Formation</a:t>
            </a:r>
            <a:r>
              <a:rPr lang="en-US" sz="2400" dirty="0"/>
              <a:t> Rate (#TC/#</a:t>
            </a:r>
            <a:r>
              <a:rPr lang="en-US" sz="2400" dirty="0" err="1"/>
              <a:t>pTCs</a:t>
            </a:r>
            <a:r>
              <a:rPr lang="en-US" sz="2400" dirty="0"/>
              <a:t>) &amp; </a:t>
            </a:r>
            <a:r>
              <a:rPr lang="en-US" sz="2400" b="1" i="1" dirty="0"/>
              <a:t>time to genesis </a:t>
            </a:r>
            <a:r>
              <a:rPr lang="en-US" sz="2400" dirty="0"/>
              <a:t>(from </a:t>
            </a:r>
            <a:r>
              <a:rPr lang="en-US" sz="2400" dirty="0" err="1"/>
              <a:t>pTC</a:t>
            </a:r>
            <a:r>
              <a:rPr lang="en-US" sz="2400" dirty="0"/>
              <a:t> </a:t>
            </a:r>
            <a:r>
              <a:rPr lang="en-US" sz="2400" dirty="0">
                <a:sym typeface="Wingdings" pitchFamily="2" charset="2"/>
              </a:rPr>
              <a:t>TC)</a:t>
            </a:r>
            <a:endParaRPr lang="en-US" sz="2400" dirty="0"/>
          </a:p>
        </p:txBody>
      </p:sp>
      <p:grpSp>
        <p:nvGrpSpPr>
          <p:cNvPr id="6" name="Group 5">
            <a:extLst>
              <a:ext uri="{FF2B5EF4-FFF2-40B4-BE49-F238E27FC236}">
                <a16:creationId xmlns:a16="http://schemas.microsoft.com/office/drawing/2014/main" id="{81681A80-97BC-847E-83E8-2162B7C7FF0F}"/>
              </a:ext>
            </a:extLst>
          </p:cNvPr>
          <p:cNvGrpSpPr/>
          <p:nvPr/>
        </p:nvGrpSpPr>
        <p:grpSpPr>
          <a:xfrm>
            <a:off x="1737360" y="1280160"/>
            <a:ext cx="9509760" cy="7132320"/>
            <a:chOff x="1737360" y="1280160"/>
            <a:chExt cx="9509760" cy="7132320"/>
          </a:xfrm>
        </p:grpSpPr>
        <p:pic>
          <p:nvPicPr>
            <p:cNvPr id="4" name="Picture 3">
              <a:extLst>
                <a:ext uri="{FF2B5EF4-FFF2-40B4-BE49-F238E27FC236}">
                  <a16:creationId xmlns:a16="http://schemas.microsoft.com/office/drawing/2014/main" id="{F35C48FF-FBD7-1663-800F-AE11B25F4F20}"/>
                </a:ext>
              </a:extLst>
            </p:cNvPr>
            <p:cNvPicPr>
              <a:picLocks noChangeAspect="1"/>
            </p:cNvPicPr>
            <p:nvPr/>
          </p:nvPicPr>
          <p:blipFill>
            <a:blip r:embed="rId2"/>
            <a:stretch>
              <a:fillRect/>
            </a:stretch>
          </p:blipFill>
          <p:spPr>
            <a:xfrm>
              <a:off x="1737360" y="1280160"/>
              <a:ext cx="9509760" cy="7132320"/>
            </a:xfrm>
            <a:prstGeom prst="rect">
              <a:avLst/>
            </a:prstGeom>
          </p:spPr>
        </p:pic>
        <p:sp>
          <p:nvSpPr>
            <p:cNvPr id="5" name="TextBox 4">
              <a:extLst>
                <a:ext uri="{FF2B5EF4-FFF2-40B4-BE49-F238E27FC236}">
                  <a16:creationId xmlns:a16="http://schemas.microsoft.com/office/drawing/2014/main" id="{6EFABD14-999E-4C5A-53F6-19F42DD9B327}"/>
                </a:ext>
              </a:extLst>
            </p:cNvPr>
            <p:cNvSpPr txBox="1"/>
            <p:nvPr/>
          </p:nvSpPr>
          <p:spPr>
            <a:xfrm>
              <a:off x="7340600" y="2209800"/>
              <a:ext cx="2971800" cy="2431435"/>
            </a:xfrm>
            <a:prstGeom prst="rect">
              <a:avLst/>
            </a:prstGeom>
            <a:solidFill>
              <a:srgbClr val="FCD900"/>
            </a:solidFill>
          </p:spPr>
          <p:txBody>
            <a:bodyPr wrap="square" rtlCol="0">
              <a:spAutoFit/>
            </a:bodyPr>
            <a:lstStyle/>
            <a:p>
              <a:r>
                <a:rPr lang="en-US" dirty="0"/>
                <a:t>WPAC </a:t>
              </a:r>
            </a:p>
            <a:p>
              <a:r>
                <a:rPr lang="en-US" sz="3200" dirty="0"/>
                <a:t>2007-2022</a:t>
              </a:r>
            </a:p>
            <a:p>
              <a:r>
                <a:rPr lang="en-US" dirty="0"/>
                <a:t>F=35%</a:t>
              </a:r>
            </a:p>
            <a:p>
              <a:r>
                <a:rPr lang="en-US" dirty="0" err="1"/>
                <a:t>Tg</a:t>
              </a:r>
              <a:r>
                <a:rPr lang="en-US" dirty="0"/>
                <a:t>=3.7d</a:t>
              </a:r>
            </a:p>
          </p:txBody>
        </p:sp>
      </p:grpSp>
      <p:grpSp>
        <p:nvGrpSpPr>
          <p:cNvPr id="12" name="Group 11">
            <a:extLst>
              <a:ext uri="{FF2B5EF4-FFF2-40B4-BE49-F238E27FC236}">
                <a16:creationId xmlns:a16="http://schemas.microsoft.com/office/drawing/2014/main" id="{8459D666-442C-6D0A-4AFC-0519AC9204EA}"/>
              </a:ext>
            </a:extLst>
          </p:cNvPr>
          <p:cNvGrpSpPr/>
          <p:nvPr/>
        </p:nvGrpSpPr>
        <p:grpSpPr>
          <a:xfrm>
            <a:off x="1757680" y="1280160"/>
            <a:ext cx="9509760" cy="7132320"/>
            <a:chOff x="1737360" y="1280160"/>
            <a:chExt cx="9509760" cy="7132320"/>
          </a:xfrm>
        </p:grpSpPr>
        <p:pic>
          <p:nvPicPr>
            <p:cNvPr id="11" name="Picture 10">
              <a:extLst>
                <a:ext uri="{FF2B5EF4-FFF2-40B4-BE49-F238E27FC236}">
                  <a16:creationId xmlns:a16="http://schemas.microsoft.com/office/drawing/2014/main" id="{B81F41EF-0C2A-61CE-F572-8BCA2B085556}"/>
                </a:ext>
              </a:extLst>
            </p:cNvPr>
            <p:cNvPicPr>
              <a:picLocks noChangeAspect="1"/>
            </p:cNvPicPr>
            <p:nvPr/>
          </p:nvPicPr>
          <p:blipFill>
            <a:blip r:embed="rId3"/>
            <a:stretch>
              <a:fillRect/>
            </a:stretch>
          </p:blipFill>
          <p:spPr>
            <a:xfrm>
              <a:off x="1737360" y="1280160"/>
              <a:ext cx="9509760" cy="7132320"/>
            </a:xfrm>
            <a:prstGeom prst="rect">
              <a:avLst/>
            </a:prstGeom>
          </p:spPr>
        </p:pic>
        <p:sp>
          <p:nvSpPr>
            <p:cNvPr id="9" name="TextBox 8">
              <a:extLst>
                <a:ext uri="{FF2B5EF4-FFF2-40B4-BE49-F238E27FC236}">
                  <a16:creationId xmlns:a16="http://schemas.microsoft.com/office/drawing/2014/main" id="{DEC16A3F-00F5-DAAE-E174-221AB5DC36C3}"/>
                </a:ext>
              </a:extLst>
            </p:cNvPr>
            <p:cNvSpPr txBox="1"/>
            <p:nvPr/>
          </p:nvSpPr>
          <p:spPr>
            <a:xfrm>
              <a:off x="7340600" y="2214562"/>
              <a:ext cx="2971800" cy="2431435"/>
            </a:xfrm>
            <a:prstGeom prst="rect">
              <a:avLst/>
            </a:prstGeom>
            <a:solidFill>
              <a:srgbClr val="FCD900"/>
            </a:solidFill>
          </p:spPr>
          <p:txBody>
            <a:bodyPr wrap="square" rtlCol="0">
              <a:spAutoFit/>
            </a:bodyPr>
            <a:lstStyle/>
            <a:p>
              <a:r>
                <a:rPr lang="en-US" dirty="0"/>
                <a:t>WPAC </a:t>
              </a:r>
            </a:p>
            <a:p>
              <a:r>
                <a:rPr lang="en-US" sz="3200" dirty="0"/>
                <a:t>2007-2009</a:t>
              </a:r>
            </a:p>
            <a:p>
              <a:r>
                <a:rPr lang="en-US" dirty="0"/>
                <a:t>F=26%</a:t>
              </a:r>
            </a:p>
            <a:p>
              <a:r>
                <a:rPr lang="en-US" dirty="0" err="1"/>
                <a:t>Tg</a:t>
              </a:r>
              <a:r>
                <a:rPr lang="en-US" dirty="0"/>
                <a:t>=3.3d</a:t>
              </a:r>
            </a:p>
          </p:txBody>
        </p:sp>
      </p:grpSp>
      <p:grpSp>
        <p:nvGrpSpPr>
          <p:cNvPr id="18" name="Group 17">
            <a:extLst>
              <a:ext uri="{FF2B5EF4-FFF2-40B4-BE49-F238E27FC236}">
                <a16:creationId xmlns:a16="http://schemas.microsoft.com/office/drawing/2014/main" id="{B367D553-CF9E-C0F2-BE21-DE67536F9038}"/>
              </a:ext>
            </a:extLst>
          </p:cNvPr>
          <p:cNvGrpSpPr/>
          <p:nvPr/>
        </p:nvGrpSpPr>
        <p:grpSpPr>
          <a:xfrm>
            <a:off x="1737360" y="1280160"/>
            <a:ext cx="9509760" cy="7132320"/>
            <a:chOff x="1737360" y="1280160"/>
            <a:chExt cx="9509760" cy="7132320"/>
          </a:xfrm>
        </p:grpSpPr>
        <p:pic>
          <p:nvPicPr>
            <p:cNvPr id="17" name="Picture 16">
              <a:extLst>
                <a:ext uri="{FF2B5EF4-FFF2-40B4-BE49-F238E27FC236}">
                  <a16:creationId xmlns:a16="http://schemas.microsoft.com/office/drawing/2014/main" id="{D05F46A9-457E-20BC-3237-9C0581740C62}"/>
                </a:ext>
              </a:extLst>
            </p:cNvPr>
            <p:cNvPicPr>
              <a:picLocks noChangeAspect="1"/>
            </p:cNvPicPr>
            <p:nvPr/>
          </p:nvPicPr>
          <p:blipFill>
            <a:blip r:embed="rId4"/>
            <a:stretch>
              <a:fillRect/>
            </a:stretch>
          </p:blipFill>
          <p:spPr>
            <a:xfrm>
              <a:off x="1737360" y="1280160"/>
              <a:ext cx="9509760" cy="7132320"/>
            </a:xfrm>
            <a:prstGeom prst="rect">
              <a:avLst/>
            </a:prstGeom>
          </p:spPr>
        </p:pic>
        <p:sp>
          <p:nvSpPr>
            <p:cNvPr id="15" name="TextBox 14">
              <a:extLst>
                <a:ext uri="{FF2B5EF4-FFF2-40B4-BE49-F238E27FC236}">
                  <a16:creationId xmlns:a16="http://schemas.microsoft.com/office/drawing/2014/main" id="{161C9A38-15CD-293B-B956-7DF4FBECF314}"/>
                </a:ext>
              </a:extLst>
            </p:cNvPr>
            <p:cNvSpPr txBox="1"/>
            <p:nvPr/>
          </p:nvSpPr>
          <p:spPr>
            <a:xfrm>
              <a:off x="7305842" y="2205038"/>
              <a:ext cx="2971800" cy="2431435"/>
            </a:xfrm>
            <a:prstGeom prst="rect">
              <a:avLst/>
            </a:prstGeom>
            <a:solidFill>
              <a:srgbClr val="FCD900"/>
            </a:solidFill>
          </p:spPr>
          <p:txBody>
            <a:bodyPr wrap="square" rtlCol="0">
              <a:spAutoFit/>
            </a:bodyPr>
            <a:lstStyle/>
            <a:p>
              <a:r>
                <a:rPr lang="en-US" dirty="0"/>
                <a:t>WPAC </a:t>
              </a:r>
            </a:p>
            <a:p>
              <a:r>
                <a:rPr lang="en-US" sz="3200" dirty="0"/>
                <a:t>2019-2022</a:t>
              </a:r>
            </a:p>
            <a:p>
              <a:r>
                <a:rPr lang="en-US" dirty="0"/>
                <a:t>F=50%</a:t>
              </a:r>
            </a:p>
            <a:p>
              <a:r>
                <a:rPr lang="en-US" dirty="0" err="1"/>
                <a:t>Tg</a:t>
              </a:r>
              <a:r>
                <a:rPr lang="en-US" dirty="0"/>
                <a:t>=3.7d</a:t>
              </a:r>
            </a:p>
          </p:txBody>
        </p:sp>
      </p:grpSp>
    </p:spTree>
    <p:extLst>
      <p:ext uri="{BB962C8B-B14F-4D97-AF65-F5344CB8AC3E}">
        <p14:creationId xmlns:p14="http://schemas.microsoft.com/office/powerpoint/2010/main" val="1634277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703C1B-156A-2813-D084-CE9F9A5DAEEA}"/>
              </a:ext>
            </a:extLst>
          </p:cNvPr>
          <p:cNvGrpSpPr/>
          <p:nvPr/>
        </p:nvGrpSpPr>
        <p:grpSpPr>
          <a:xfrm>
            <a:off x="1737360" y="1280160"/>
            <a:ext cx="9509760" cy="7132320"/>
            <a:chOff x="1737360" y="1280160"/>
            <a:chExt cx="9509760" cy="7132320"/>
          </a:xfrm>
        </p:grpSpPr>
        <p:pic>
          <p:nvPicPr>
            <p:cNvPr id="19" name="Picture 18">
              <a:extLst>
                <a:ext uri="{FF2B5EF4-FFF2-40B4-BE49-F238E27FC236}">
                  <a16:creationId xmlns:a16="http://schemas.microsoft.com/office/drawing/2014/main" id="{D22CCE67-5DFA-62A6-8F92-45FDD326FA87}"/>
                </a:ext>
              </a:extLst>
            </p:cNvPr>
            <p:cNvPicPr>
              <a:picLocks noChangeAspect="1"/>
            </p:cNvPicPr>
            <p:nvPr/>
          </p:nvPicPr>
          <p:blipFill>
            <a:blip r:embed="rId2"/>
            <a:stretch>
              <a:fillRect/>
            </a:stretch>
          </p:blipFill>
          <p:spPr>
            <a:xfrm>
              <a:off x="1737360" y="1280160"/>
              <a:ext cx="9509760" cy="7132320"/>
            </a:xfrm>
            <a:prstGeom prst="rect">
              <a:avLst/>
            </a:prstGeom>
          </p:spPr>
        </p:pic>
        <p:sp>
          <p:nvSpPr>
            <p:cNvPr id="3" name="TextBox 2">
              <a:extLst>
                <a:ext uri="{FF2B5EF4-FFF2-40B4-BE49-F238E27FC236}">
                  <a16:creationId xmlns:a16="http://schemas.microsoft.com/office/drawing/2014/main" id="{287B1638-7297-1618-8724-BE5A093D3397}"/>
                </a:ext>
              </a:extLst>
            </p:cNvPr>
            <p:cNvSpPr txBox="1"/>
            <p:nvPr/>
          </p:nvSpPr>
          <p:spPr>
            <a:xfrm>
              <a:off x="7264400" y="2209800"/>
              <a:ext cx="2971800" cy="2431435"/>
            </a:xfrm>
            <a:prstGeom prst="rect">
              <a:avLst/>
            </a:prstGeom>
            <a:solidFill>
              <a:srgbClr val="FCD900"/>
            </a:solidFill>
          </p:spPr>
          <p:txBody>
            <a:bodyPr wrap="square" rtlCol="0">
              <a:spAutoFit/>
            </a:bodyPr>
            <a:lstStyle/>
            <a:p>
              <a:r>
                <a:rPr lang="en-US" dirty="0"/>
                <a:t>LANT </a:t>
              </a:r>
            </a:p>
            <a:p>
              <a:r>
                <a:rPr lang="en-US" sz="3200" dirty="0"/>
                <a:t>2007-2022</a:t>
              </a:r>
            </a:p>
            <a:p>
              <a:r>
                <a:rPr lang="en-US" dirty="0"/>
                <a:t>F=54%</a:t>
              </a:r>
            </a:p>
            <a:p>
              <a:r>
                <a:rPr lang="en-US" dirty="0" err="1"/>
                <a:t>Tg</a:t>
              </a:r>
              <a:r>
                <a:rPr lang="en-US" dirty="0"/>
                <a:t>=3.3d</a:t>
              </a:r>
            </a:p>
          </p:txBody>
        </p:sp>
      </p:grpSp>
      <p:sp>
        <p:nvSpPr>
          <p:cNvPr id="2" name="Title 1">
            <a:extLst>
              <a:ext uri="{FF2B5EF4-FFF2-40B4-BE49-F238E27FC236}">
                <a16:creationId xmlns:a16="http://schemas.microsoft.com/office/drawing/2014/main" id="{C469BD3C-ABCE-9EEA-182B-62AB7220C104}"/>
              </a:ext>
            </a:extLst>
          </p:cNvPr>
          <p:cNvSpPr>
            <a:spLocks noGrp="1"/>
          </p:cNvSpPr>
          <p:nvPr>
            <p:ph type="title"/>
          </p:nvPr>
        </p:nvSpPr>
        <p:spPr/>
        <p:txBody>
          <a:bodyPr/>
          <a:lstStyle/>
          <a:p>
            <a:r>
              <a:rPr lang="en-US" sz="4000" dirty="0"/>
              <a:t>LANT 2007-2022 (15 y)</a:t>
            </a:r>
            <a:br>
              <a:rPr lang="en-US" sz="2800" dirty="0"/>
            </a:br>
            <a:r>
              <a:rPr lang="en-US" sz="2400" dirty="0"/>
              <a:t>Seasonal </a:t>
            </a:r>
            <a:r>
              <a:rPr lang="en-US" sz="2400" b="1" i="1" dirty="0"/>
              <a:t>Formation</a:t>
            </a:r>
            <a:r>
              <a:rPr lang="en-US" sz="2400" dirty="0"/>
              <a:t> Rate (#TC/#</a:t>
            </a:r>
            <a:r>
              <a:rPr lang="en-US" sz="2400" dirty="0" err="1"/>
              <a:t>pTCs</a:t>
            </a:r>
            <a:r>
              <a:rPr lang="en-US" sz="2400" dirty="0"/>
              <a:t>) &amp; </a:t>
            </a:r>
            <a:r>
              <a:rPr lang="en-US" sz="2400" b="1" i="1" dirty="0"/>
              <a:t>time to genesis </a:t>
            </a:r>
            <a:r>
              <a:rPr lang="en-US" sz="2400" dirty="0"/>
              <a:t>(from </a:t>
            </a:r>
            <a:r>
              <a:rPr lang="en-US" sz="2400" dirty="0" err="1"/>
              <a:t>pTC</a:t>
            </a:r>
            <a:r>
              <a:rPr lang="en-US" sz="2400" dirty="0"/>
              <a:t> </a:t>
            </a:r>
            <a:r>
              <a:rPr lang="en-US" sz="2400" dirty="0">
                <a:sym typeface="Wingdings" pitchFamily="2" charset="2"/>
              </a:rPr>
              <a:t>TC)</a:t>
            </a:r>
            <a:endParaRPr lang="en-US" sz="2400" dirty="0"/>
          </a:p>
        </p:txBody>
      </p:sp>
      <p:grpSp>
        <p:nvGrpSpPr>
          <p:cNvPr id="6" name="Group 5">
            <a:extLst>
              <a:ext uri="{FF2B5EF4-FFF2-40B4-BE49-F238E27FC236}">
                <a16:creationId xmlns:a16="http://schemas.microsoft.com/office/drawing/2014/main" id="{08A71CA2-6A35-6EF0-1917-79DB48FBF4E9}"/>
              </a:ext>
            </a:extLst>
          </p:cNvPr>
          <p:cNvGrpSpPr/>
          <p:nvPr/>
        </p:nvGrpSpPr>
        <p:grpSpPr>
          <a:xfrm>
            <a:off x="1737360" y="1280160"/>
            <a:ext cx="9509760" cy="7132320"/>
            <a:chOff x="1737360" y="1280160"/>
            <a:chExt cx="9509760" cy="7132320"/>
          </a:xfrm>
        </p:grpSpPr>
        <p:pic>
          <p:nvPicPr>
            <p:cNvPr id="22" name="Picture 21">
              <a:extLst>
                <a:ext uri="{FF2B5EF4-FFF2-40B4-BE49-F238E27FC236}">
                  <a16:creationId xmlns:a16="http://schemas.microsoft.com/office/drawing/2014/main" id="{462B0A97-25F0-F963-B6C3-CB6DCC034844}"/>
                </a:ext>
              </a:extLst>
            </p:cNvPr>
            <p:cNvPicPr>
              <a:picLocks noChangeAspect="1"/>
            </p:cNvPicPr>
            <p:nvPr/>
          </p:nvPicPr>
          <p:blipFill>
            <a:blip r:embed="rId3"/>
            <a:stretch>
              <a:fillRect/>
            </a:stretch>
          </p:blipFill>
          <p:spPr>
            <a:xfrm>
              <a:off x="1737360" y="1280160"/>
              <a:ext cx="9509760" cy="7132320"/>
            </a:xfrm>
            <a:prstGeom prst="rect">
              <a:avLst/>
            </a:prstGeom>
          </p:spPr>
        </p:pic>
        <p:sp>
          <p:nvSpPr>
            <p:cNvPr id="5" name="TextBox 4">
              <a:extLst>
                <a:ext uri="{FF2B5EF4-FFF2-40B4-BE49-F238E27FC236}">
                  <a16:creationId xmlns:a16="http://schemas.microsoft.com/office/drawing/2014/main" id="{7D906CF6-AB3D-3F26-4283-4B641E30CF1F}"/>
                </a:ext>
              </a:extLst>
            </p:cNvPr>
            <p:cNvSpPr txBox="1"/>
            <p:nvPr/>
          </p:nvSpPr>
          <p:spPr>
            <a:xfrm>
              <a:off x="7264400" y="2209799"/>
              <a:ext cx="2971800" cy="2431435"/>
            </a:xfrm>
            <a:prstGeom prst="rect">
              <a:avLst/>
            </a:prstGeom>
            <a:solidFill>
              <a:srgbClr val="FCD900"/>
            </a:solidFill>
          </p:spPr>
          <p:txBody>
            <a:bodyPr wrap="square" rtlCol="0">
              <a:spAutoFit/>
            </a:bodyPr>
            <a:lstStyle/>
            <a:p>
              <a:r>
                <a:rPr lang="en-US" dirty="0"/>
                <a:t>LANT </a:t>
              </a:r>
            </a:p>
            <a:p>
              <a:r>
                <a:rPr lang="en-US" sz="3200" dirty="0"/>
                <a:t>2007-2009</a:t>
              </a:r>
            </a:p>
            <a:p>
              <a:r>
                <a:rPr lang="en-US" dirty="0"/>
                <a:t>F=41%</a:t>
              </a:r>
            </a:p>
            <a:p>
              <a:r>
                <a:rPr lang="en-US" dirty="0" err="1"/>
                <a:t>Tg</a:t>
              </a:r>
              <a:r>
                <a:rPr lang="en-US" dirty="0"/>
                <a:t>=3.3d</a:t>
              </a:r>
            </a:p>
          </p:txBody>
        </p:sp>
      </p:grpSp>
      <p:grpSp>
        <p:nvGrpSpPr>
          <p:cNvPr id="10" name="Group 9">
            <a:extLst>
              <a:ext uri="{FF2B5EF4-FFF2-40B4-BE49-F238E27FC236}">
                <a16:creationId xmlns:a16="http://schemas.microsoft.com/office/drawing/2014/main" id="{9E473D56-49EF-C3D4-6DAD-71B376EEDB0D}"/>
              </a:ext>
            </a:extLst>
          </p:cNvPr>
          <p:cNvGrpSpPr/>
          <p:nvPr/>
        </p:nvGrpSpPr>
        <p:grpSpPr>
          <a:xfrm>
            <a:off x="1737360" y="1280160"/>
            <a:ext cx="9509760" cy="7132320"/>
            <a:chOff x="1737360" y="1280160"/>
            <a:chExt cx="9509760" cy="7132320"/>
          </a:xfrm>
        </p:grpSpPr>
        <p:pic>
          <p:nvPicPr>
            <p:cNvPr id="8" name="Picture 7">
              <a:extLst>
                <a:ext uri="{FF2B5EF4-FFF2-40B4-BE49-F238E27FC236}">
                  <a16:creationId xmlns:a16="http://schemas.microsoft.com/office/drawing/2014/main" id="{2B0057DE-E09E-132B-5778-9F9B015B8486}"/>
                </a:ext>
              </a:extLst>
            </p:cNvPr>
            <p:cNvPicPr>
              <a:picLocks noChangeAspect="1"/>
            </p:cNvPicPr>
            <p:nvPr/>
          </p:nvPicPr>
          <p:blipFill>
            <a:blip r:embed="rId4"/>
            <a:stretch>
              <a:fillRect/>
            </a:stretch>
          </p:blipFill>
          <p:spPr>
            <a:xfrm>
              <a:off x="1737360" y="1280160"/>
              <a:ext cx="9509760" cy="7132320"/>
            </a:xfrm>
            <a:prstGeom prst="rect">
              <a:avLst/>
            </a:prstGeom>
          </p:spPr>
        </p:pic>
        <p:sp>
          <p:nvSpPr>
            <p:cNvPr id="9" name="TextBox 8">
              <a:extLst>
                <a:ext uri="{FF2B5EF4-FFF2-40B4-BE49-F238E27FC236}">
                  <a16:creationId xmlns:a16="http://schemas.microsoft.com/office/drawing/2014/main" id="{8CB9E05E-E458-2B21-0358-3B0FC53A53A2}"/>
                </a:ext>
              </a:extLst>
            </p:cNvPr>
            <p:cNvSpPr txBox="1"/>
            <p:nvPr/>
          </p:nvSpPr>
          <p:spPr>
            <a:xfrm>
              <a:off x="7264400" y="2209798"/>
              <a:ext cx="2971800" cy="2431435"/>
            </a:xfrm>
            <a:prstGeom prst="rect">
              <a:avLst/>
            </a:prstGeom>
            <a:solidFill>
              <a:srgbClr val="FCD900"/>
            </a:solidFill>
          </p:spPr>
          <p:txBody>
            <a:bodyPr wrap="square" rtlCol="0">
              <a:spAutoFit/>
            </a:bodyPr>
            <a:lstStyle/>
            <a:p>
              <a:r>
                <a:rPr lang="en-US" dirty="0"/>
                <a:t>LANT </a:t>
              </a:r>
            </a:p>
            <a:p>
              <a:r>
                <a:rPr lang="en-US" sz="3200" dirty="0"/>
                <a:t>2019-2022</a:t>
              </a:r>
            </a:p>
            <a:p>
              <a:r>
                <a:rPr lang="en-US" dirty="0"/>
                <a:t>F=64%</a:t>
              </a:r>
            </a:p>
            <a:p>
              <a:r>
                <a:rPr lang="en-US" dirty="0" err="1"/>
                <a:t>Tg</a:t>
              </a:r>
              <a:r>
                <a:rPr lang="en-US" dirty="0"/>
                <a:t>=3.4d</a:t>
              </a:r>
            </a:p>
          </p:txBody>
        </p:sp>
      </p:grpSp>
    </p:spTree>
    <p:extLst>
      <p:ext uri="{BB962C8B-B14F-4D97-AF65-F5344CB8AC3E}">
        <p14:creationId xmlns:p14="http://schemas.microsoft.com/office/powerpoint/2010/main" val="1641336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B433-3B93-47FC-ACB6-1D98FDFA7EA0}"/>
              </a:ext>
            </a:extLst>
          </p:cNvPr>
          <p:cNvSpPr>
            <a:spLocks noGrp="1"/>
          </p:cNvSpPr>
          <p:nvPr>
            <p:ph type="title"/>
          </p:nvPr>
        </p:nvSpPr>
        <p:spPr/>
        <p:txBody>
          <a:bodyPr/>
          <a:lstStyle/>
          <a:p>
            <a:r>
              <a:rPr lang="en-US" dirty="0"/>
              <a:t>Summary in NHEM basins</a:t>
            </a:r>
            <a:br>
              <a:rPr lang="en-US" dirty="0"/>
            </a:br>
            <a:r>
              <a:rPr lang="en-US" sz="3200" dirty="0"/>
              <a:t>formation rate (%) &amp; days to genesis (d)</a:t>
            </a:r>
            <a:endParaRPr lang="en-US" dirty="0"/>
          </a:p>
        </p:txBody>
      </p:sp>
      <p:graphicFrame>
        <p:nvGraphicFramePr>
          <p:cNvPr id="4" name="Table 4">
            <a:extLst>
              <a:ext uri="{FF2B5EF4-FFF2-40B4-BE49-F238E27FC236}">
                <a16:creationId xmlns:a16="http://schemas.microsoft.com/office/drawing/2014/main" id="{A43F9952-7B67-8C97-BADE-1D659BFF1EC7}"/>
              </a:ext>
            </a:extLst>
          </p:cNvPr>
          <p:cNvGraphicFramePr>
            <a:graphicFrameLocks noGrp="1"/>
          </p:cNvGraphicFramePr>
          <p:nvPr>
            <p:ph idx="1"/>
            <p:extLst>
              <p:ext uri="{D42A27DB-BD31-4B8C-83A1-F6EECF244321}">
                <p14:modId xmlns:p14="http://schemas.microsoft.com/office/powerpoint/2010/main" val="272488413"/>
              </p:ext>
            </p:extLst>
          </p:nvPr>
        </p:nvGraphicFramePr>
        <p:xfrm>
          <a:off x="792608" y="1752600"/>
          <a:ext cx="11419583" cy="2291080"/>
        </p:xfrm>
        <a:graphic>
          <a:graphicData uri="http://schemas.openxmlformats.org/drawingml/2006/table">
            <a:tbl>
              <a:tblPr firstRow="1" bandRow="1">
                <a:tableStyleId>{21E4AEA4-8DFA-4A89-87EB-49C32662AFE0}</a:tableStyleId>
              </a:tblPr>
              <a:tblGrid>
                <a:gridCol w="1905000">
                  <a:extLst>
                    <a:ext uri="{9D8B030D-6E8A-4147-A177-3AD203B41FA5}">
                      <a16:colId xmlns:a16="http://schemas.microsoft.com/office/drawing/2014/main" val="1614656265"/>
                    </a:ext>
                  </a:extLst>
                </a:gridCol>
                <a:gridCol w="1295400">
                  <a:extLst>
                    <a:ext uri="{9D8B030D-6E8A-4147-A177-3AD203B41FA5}">
                      <a16:colId xmlns:a16="http://schemas.microsoft.com/office/drawing/2014/main" val="3085923010"/>
                    </a:ext>
                  </a:extLst>
                </a:gridCol>
                <a:gridCol w="1589786">
                  <a:extLst>
                    <a:ext uri="{9D8B030D-6E8A-4147-A177-3AD203B41FA5}">
                      <a16:colId xmlns:a16="http://schemas.microsoft.com/office/drawing/2014/main" val="3815111506"/>
                    </a:ext>
                  </a:extLst>
                </a:gridCol>
                <a:gridCol w="1245857">
                  <a:extLst>
                    <a:ext uri="{9D8B030D-6E8A-4147-A177-3AD203B41FA5}">
                      <a16:colId xmlns:a16="http://schemas.microsoft.com/office/drawing/2014/main" val="3587968242"/>
                    </a:ext>
                  </a:extLst>
                </a:gridCol>
                <a:gridCol w="1345885">
                  <a:extLst>
                    <a:ext uri="{9D8B030D-6E8A-4147-A177-3AD203B41FA5}">
                      <a16:colId xmlns:a16="http://schemas.microsoft.com/office/drawing/2014/main" val="2427456757"/>
                    </a:ext>
                  </a:extLst>
                </a:gridCol>
                <a:gridCol w="1345885">
                  <a:extLst>
                    <a:ext uri="{9D8B030D-6E8A-4147-A177-3AD203B41FA5}">
                      <a16:colId xmlns:a16="http://schemas.microsoft.com/office/drawing/2014/main" val="229224549"/>
                    </a:ext>
                  </a:extLst>
                </a:gridCol>
                <a:gridCol w="1345885">
                  <a:extLst>
                    <a:ext uri="{9D8B030D-6E8A-4147-A177-3AD203B41FA5}">
                      <a16:colId xmlns:a16="http://schemas.microsoft.com/office/drawing/2014/main" val="2210680633"/>
                    </a:ext>
                  </a:extLst>
                </a:gridCol>
                <a:gridCol w="1345885">
                  <a:extLst>
                    <a:ext uri="{9D8B030D-6E8A-4147-A177-3AD203B41FA5}">
                      <a16:colId xmlns:a16="http://schemas.microsoft.com/office/drawing/2014/main" val="1734838702"/>
                    </a:ext>
                  </a:extLst>
                </a:gridCol>
              </a:tblGrid>
              <a:tr h="370840">
                <a:tc>
                  <a:txBody>
                    <a:bodyPr/>
                    <a:lstStyle/>
                    <a:p>
                      <a:r>
                        <a:rPr lang="en-US" dirty="0"/>
                        <a:t>Basin</a:t>
                      </a:r>
                    </a:p>
                  </a:txBody>
                  <a:tcPr/>
                </a:tc>
                <a:tc gridSpan="2">
                  <a:txBody>
                    <a:bodyPr/>
                    <a:lstStyle/>
                    <a:p>
                      <a:pPr algn="ctr"/>
                      <a:r>
                        <a:rPr lang="en-US" dirty="0"/>
                        <a:t>2007-2009</a:t>
                      </a:r>
                    </a:p>
                  </a:txBody>
                  <a:tcPr/>
                </a:tc>
                <a:tc hMerge="1">
                  <a:txBody>
                    <a:bodyPr/>
                    <a:lstStyle/>
                    <a:p>
                      <a:endParaRPr lang="en-US"/>
                    </a:p>
                  </a:txBody>
                  <a:tcPr/>
                </a:tc>
                <a:tc>
                  <a:txBody>
                    <a:bodyPr/>
                    <a:lstStyle/>
                    <a:p>
                      <a:endParaRPr lang="en-US" dirty="0"/>
                    </a:p>
                  </a:txBody>
                  <a:tcPr/>
                </a:tc>
                <a:tc gridSpan="2">
                  <a:txBody>
                    <a:bodyPr/>
                    <a:lstStyle/>
                    <a:p>
                      <a:pPr algn="ctr"/>
                      <a:r>
                        <a:rPr lang="en-US" dirty="0"/>
                        <a:t>2019-2022</a:t>
                      </a:r>
                    </a:p>
                  </a:txBody>
                  <a:tcPr/>
                </a:tc>
                <a:tc hMerge="1">
                  <a:txBody>
                    <a:bodyPr/>
                    <a:lstStyle/>
                    <a:p>
                      <a:endParaRPr lang="en-US"/>
                    </a:p>
                  </a:txBody>
                  <a:tcPr/>
                </a:tc>
                <a:tc gridSpan="2">
                  <a:txBody>
                    <a:bodyPr/>
                    <a:lstStyle/>
                    <a:p>
                      <a:pPr algn="ctr"/>
                      <a:r>
                        <a:rPr lang="en-US" dirty="0"/>
                        <a:t>2007-2022</a:t>
                      </a:r>
                    </a:p>
                  </a:txBody>
                  <a:tcPr/>
                </a:tc>
                <a:tc hMerge="1">
                  <a:txBody>
                    <a:bodyPr/>
                    <a:lstStyle/>
                    <a:p>
                      <a:endParaRPr lang="en-US"/>
                    </a:p>
                  </a:txBody>
                  <a:tcPr/>
                </a:tc>
                <a:extLst>
                  <a:ext uri="{0D108BD9-81ED-4DB2-BD59-A6C34878D82A}">
                    <a16:rowId xmlns:a16="http://schemas.microsoft.com/office/drawing/2014/main" val="2569294232"/>
                  </a:ext>
                </a:extLst>
              </a:tr>
              <a:tr h="370840">
                <a:tc>
                  <a:txBody>
                    <a:bodyPr/>
                    <a:lstStyle/>
                    <a:p>
                      <a:r>
                        <a:rPr lang="en-US" sz="3600" dirty="0"/>
                        <a:t>WPAC</a:t>
                      </a:r>
                    </a:p>
                  </a:txBody>
                  <a:tcPr/>
                </a:tc>
                <a:tc>
                  <a:txBody>
                    <a:bodyPr/>
                    <a:lstStyle/>
                    <a:p>
                      <a:pPr algn="ctr"/>
                      <a:r>
                        <a:rPr lang="en-US" sz="3600" dirty="0"/>
                        <a:t>26%</a:t>
                      </a:r>
                    </a:p>
                  </a:txBody>
                  <a:tcPr/>
                </a:tc>
                <a:tc>
                  <a:txBody>
                    <a:bodyPr/>
                    <a:lstStyle/>
                    <a:p>
                      <a:pPr algn="ctr"/>
                      <a:r>
                        <a:rPr lang="en-US" sz="3600" dirty="0"/>
                        <a:t>3.3d</a:t>
                      </a:r>
                    </a:p>
                  </a:txBody>
                  <a:tcPr/>
                </a:tc>
                <a:tc>
                  <a:txBody>
                    <a:bodyPr/>
                    <a:lstStyle/>
                    <a:p>
                      <a:endParaRPr lang="en-US" sz="3600" dirty="0"/>
                    </a:p>
                  </a:txBody>
                  <a:tcPr/>
                </a:tc>
                <a:tc>
                  <a:txBody>
                    <a:bodyPr/>
                    <a:lstStyle/>
                    <a:p>
                      <a:pPr algn="ctr"/>
                      <a:r>
                        <a:rPr lang="en-US" sz="3600" dirty="0"/>
                        <a:t>50%</a:t>
                      </a:r>
                    </a:p>
                  </a:txBody>
                  <a:tcPr/>
                </a:tc>
                <a:tc>
                  <a:txBody>
                    <a:bodyPr/>
                    <a:lstStyle/>
                    <a:p>
                      <a:pPr algn="ctr"/>
                      <a:r>
                        <a:rPr lang="en-US" sz="3600" dirty="0"/>
                        <a:t>3.7d</a:t>
                      </a:r>
                    </a:p>
                  </a:txBody>
                  <a:tcPr/>
                </a:tc>
                <a:tc>
                  <a:txBody>
                    <a:bodyPr/>
                    <a:lstStyle/>
                    <a:p>
                      <a:pPr algn="ctr"/>
                      <a:r>
                        <a:rPr lang="en-US" sz="3600" dirty="0"/>
                        <a:t>35%</a:t>
                      </a:r>
                    </a:p>
                  </a:txBody>
                  <a:tcPr/>
                </a:tc>
                <a:tc>
                  <a:txBody>
                    <a:bodyPr/>
                    <a:lstStyle/>
                    <a:p>
                      <a:pPr algn="ctr"/>
                      <a:r>
                        <a:rPr lang="en-US" sz="3600" dirty="0"/>
                        <a:t>3.7d</a:t>
                      </a:r>
                    </a:p>
                  </a:txBody>
                  <a:tcPr/>
                </a:tc>
                <a:extLst>
                  <a:ext uri="{0D108BD9-81ED-4DB2-BD59-A6C34878D82A}">
                    <a16:rowId xmlns:a16="http://schemas.microsoft.com/office/drawing/2014/main" val="1657099989"/>
                  </a:ext>
                </a:extLst>
              </a:tr>
              <a:tr h="370840">
                <a:tc>
                  <a:txBody>
                    <a:bodyPr/>
                    <a:lstStyle/>
                    <a:p>
                      <a:r>
                        <a:rPr lang="en-US" sz="3600" dirty="0"/>
                        <a:t>EPAC</a:t>
                      </a:r>
                    </a:p>
                  </a:txBody>
                  <a:tcPr/>
                </a:tc>
                <a:tc>
                  <a:txBody>
                    <a:bodyPr/>
                    <a:lstStyle/>
                    <a:p>
                      <a:pPr algn="ctr"/>
                      <a:r>
                        <a:rPr lang="en-US" sz="3600" dirty="0"/>
                        <a:t>71%</a:t>
                      </a:r>
                    </a:p>
                  </a:txBody>
                  <a:tcPr/>
                </a:tc>
                <a:tc>
                  <a:txBody>
                    <a:bodyPr/>
                    <a:lstStyle/>
                    <a:p>
                      <a:pPr algn="ctr"/>
                      <a:r>
                        <a:rPr lang="en-US" sz="3600" dirty="0"/>
                        <a:t>2.5d</a:t>
                      </a:r>
                    </a:p>
                  </a:txBody>
                  <a:tcPr/>
                </a:tc>
                <a:tc>
                  <a:txBody>
                    <a:bodyPr/>
                    <a:lstStyle/>
                    <a:p>
                      <a:endParaRPr lang="en-US" sz="3600" dirty="0"/>
                    </a:p>
                  </a:txBody>
                  <a:tcPr/>
                </a:tc>
                <a:tc>
                  <a:txBody>
                    <a:bodyPr/>
                    <a:lstStyle/>
                    <a:p>
                      <a:pPr algn="ctr"/>
                      <a:r>
                        <a:rPr lang="en-US" sz="3600" dirty="0"/>
                        <a:t>73%</a:t>
                      </a:r>
                    </a:p>
                  </a:txBody>
                  <a:tcPr/>
                </a:tc>
                <a:tc>
                  <a:txBody>
                    <a:bodyPr/>
                    <a:lstStyle/>
                    <a:p>
                      <a:pPr algn="ctr"/>
                      <a:r>
                        <a:rPr lang="en-US" sz="3600" dirty="0"/>
                        <a:t>3.2d</a:t>
                      </a:r>
                    </a:p>
                  </a:txBody>
                  <a:tcPr/>
                </a:tc>
                <a:tc>
                  <a:txBody>
                    <a:bodyPr/>
                    <a:lstStyle/>
                    <a:p>
                      <a:pPr algn="ctr"/>
                      <a:r>
                        <a:rPr lang="en-US" sz="3600" dirty="0"/>
                        <a:t>68%</a:t>
                      </a:r>
                    </a:p>
                  </a:txBody>
                  <a:tcPr/>
                </a:tc>
                <a:tc>
                  <a:txBody>
                    <a:bodyPr/>
                    <a:lstStyle/>
                    <a:p>
                      <a:pPr algn="ctr"/>
                      <a:r>
                        <a:rPr lang="en-US" sz="3600" dirty="0"/>
                        <a:t>2.8d</a:t>
                      </a:r>
                    </a:p>
                  </a:txBody>
                  <a:tcPr/>
                </a:tc>
                <a:extLst>
                  <a:ext uri="{0D108BD9-81ED-4DB2-BD59-A6C34878D82A}">
                    <a16:rowId xmlns:a16="http://schemas.microsoft.com/office/drawing/2014/main" val="2794661558"/>
                  </a:ext>
                </a:extLst>
              </a:tr>
              <a:tr h="370840">
                <a:tc>
                  <a:txBody>
                    <a:bodyPr/>
                    <a:lstStyle/>
                    <a:p>
                      <a:r>
                        <a:rPr lang="en-US" sz="3600" dirty="0"/>
                        <a:t>LANT</a:t>
                      </a:r>
                    </a:p>
                  </a:txBody>
                  <a:tcPr/>
                </a:tc>
                <a:tc>
                  <a:txBody>
                    <a:bodyPr/>
                    <a:lstStyle/>
                    <a:p>
                      <a:pPr algn="ctr"/>
                      <a:r>
                        <a:rPr lang="en-US" sz="3600" dirty="0"/>
                        <a:t>41%</a:t>
                      </a:r>
                    </a:p>
                  </a:txBody>
                  <a:tcPr/>
                </a:tc>
                <a:tc>
                  <a:txBody>
                    <a:bodyPr/>
                    <a:lstStyle/>
                    <a:p>
                      <a:pPr algn="ctr"/>
                      <a:r>
                        <a:rPr lang="en-US" sz="3600" dirty="0"/>
                        <a:t>3.3d</a:t>
                      </a:r>
                    </a:p>
                  </a:txBody>
                  <a:tcPr/>
                </a:tc>
                <a:tc>
                  <a:txBody>
                    <a:bodyPr/>
                    <a:lstStyle/>
                    <a:p>
                      <a:endParaRPr lang="en-US" sz="3600" dirty="0"/>
                    </a:p>
                  </a:txBody>
                  <a:tcPr/>
                </a:tc>
                <a:tc>
                  <a:txBody>
                    <a:bodyPr/>
                    <a:lstStyle/>
                    <a:p>
                      <a:pPr algn="ctr"/>
                      <a:r>
                        <a:rPr lang="en-US" sz="3600" dirty="0"/>
                        <a:t>64%</a:t>
                      </a:r>
                    </a:p>
                  </a:txBody>
                  <a:tcPr/>
                </a:tc>
                <a:tc>
                  <a:txBody>
                    <a:bodyPr/>
                    <a:lstStyle/>
                    <a:p>
                      <a:pPr algn="ctr"/>
                      <a:r>
                        <a:rPr lang="en-US" sz="3600" dirty="0"/>
                        <a:t>3.4d</a:t>
                      </a:r>
                    </a:p>
                  </a:txBody>
                  <a:tcPr/>
                </a:tc>
                <a:tc>
                  <a:txBody>
                    <a:bodyPr/>
                    <a:lstStyle/>
                    <a:p>
                      <a:pPr algn="ctr"/>
                      <a:r>
                        <a:rPr lang="en-US" sz="3600" dirty="0"/>
                        <a:t>54%</a:t>
                      </a:r>
                    </a:p>
                  </a:txBody>
                  <a:tcPr/>
                </a:tc>
                <a:tc>
                  <a:txBody>
                    <a:bodyPr/>
                    <a:lstStyle/>
                    <a:p>
                      <a:pPr algn="ctr"/>
                      <a:r>
                        <a:rPr lang="en-US" sz="3600" dirty="0"/>
                        <a:t>3.3d</a:t>
                      </a:r>
                    </a:p>
                  </a:txBody>
                  <a:tcPr/>
                </a:tc>
                <a:extLst>
                  <a:ext uri="{0D108BD9-81ED-4DB2-BD59-A6C34878D82A}">
                    <a16:rowId xmlns:a16="http://schemas.microsoft.com/office/drawing/2014/main" val="1219002701"/>
                  </a:ext>
                </a:extLst>
              </a:tr>
            </a:tbl>
          </a:graphicData>
        </a:graphic>
      </p:graphicFrame>
      <p:sp>
        <p:nvSpPr>
          <p:cNvPr id="5" name="Content Placeholder 2">
            <a:extLst>
              <a:ext uri="{FF2B5EF4-FFF2-40B4-BE49-F238E27FC236}">
                <a16:creationId xmlns:a16="http://schemas.microsoft.com/office/drawing/2014/main" id="{1A7AFCFE-32CA-39EB-F2F4-0E93F25904B3}"/>
              </a:ext>
            </a:extLst>
          </p:cNvPr>
          <p:cNvSpPr txBox="1">
            <a:spLocks/>
          </p:cNvSpPr>
          <p:nvPr/>
        </p:nvSpPr>
        <p:spPr bwMode="auto">
          <a:xfrm>
            <a:off x="539750" y="4419600"/>
            <a:ext cx="11925300" cy="3886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marL="609600" indent="-342900" algn="l" rtl="0" eaLnBrk="0" fontAlgn="base" hangingPunct="0">
              <a:spcBef>
                <a:spcPts val="800"/>
              </a:spcBef>
              <a:spcAft>
                <a:spcPct val="0"/>
              </a:spcAft>
              <a:buClr>
                <a:srgbClr val="000000"/>
              </a:buClr>
              <a:buSzPct val="125000"/>
              <a:buFont typeface="Gill Sans" charset="0"/>
              <a:buChar char="•"/>
              <a:defRPr sz="36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8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a:lstStyle>
          <a:p>
            <a:r>
              <a:rPr lang="en-US" b="1" i="1" kern="0" dirty="0"/>
              <a:t>NHC &amp; JTWC </a:t>
            </a:r>
            <a:r>
              <a:rPr lang="en-US" kern="0" dirty="0"/>
              <a:t>started </a:t>
            </a:r>
            <a:r>
              <a:rPr lang="en-US" b="1" i="1" kern="0" dirty="0"/>
              <a:t>more</a:t>
            </a:r>
            <a:r>
              <a:rPr lang="en-US" kern="0" dirty="0"/>
              <a:t> invests (9X or </a:t>
            </a:r>
            <a:r>
              <a:rPr lang="en-US" kern="0" dirty="0" err="1"/>
              <a:t>pTC</a:t>
            </a:r>
            <a:r>
              <a:rPr lang="en-US" kern="0" dirty="0"/>
              <a:t>) in the </a:t>
            </a:r>
            <a:r>
              <a:rPr lang="en-US" b="1" i="1" kern="0" dirty="0"/>
              <a:t>early period </a:t>
            </a:r>
            <a:r>
              <a:rPr lang="en-US" kern="0" dirty="0"/>
              <a:t>(2007-2009) in WPAC and the LANT</a:t>
            </a:r>
          </a:p>
          <a:p>
            <a:r>
              <a:rPr lang="en-US" b="1" i="1" kern="0" dirty="0"/>
              <a:t>EPAC</a:t>
            </a:r>
            <a:r>
              <a:rPr lang="en-US" kern="0" dirty="0"/>
              <a:t> has </a:t>
            </a:r>
            <a:r>
              <a:rPr lang="en-US" b="1" i="1" kern="0" dirty="0"/>
              <a:t>highest</a:t>
            </a:r>
            <a:r>
              <a:rPr lang="en-US" kern="0" dirty="0"/>
              <a:t> formation rate (~68%) and </a:t>
            </a:r>
            <a:r>
              <a:rPr lang="en-US" b="1" i="1" kern="0" dirty="0"/>
              <a:t>fastest</a:t>
            </a:r>
            <a:r>
              <a:rPr lang="en-US" kern="0" dirty="0"/>
              <a:t> time to genesis (~2.8 d)</a:t>
            </a:r>
          </a:p>
          <a:p>
            <a:r>
              <a:rPr lang="en-US" b="1" i="1" kern="0" dirty="0"/>
              <a:t>WPAC</a:t>
            </a:r>
            <a:r>
              <a:rPr lang="en-US" kern="0" dirty="0"/>
              <a:t> </a:t>
            </a:r>
            <a:r>
              <a:rPr lang="en-US" b="1" i="1" kern="0" dirty="0"/>
              <a:t>lowest</a:t>
            </a:r>
            <a:r>
              <a:rPr lang="en-US" kern="0" dirty="0"/>
              <a:t> formation rate (~35%) and </a:t>
            </a:r>
            <a:r>
              <a:rPr lang="en-US" b="1" i="1" kern="0" dirty="0"/>
              <a:t>slowest</a:t>
            </a:r>
            <a:r>
              <a:rPr lang="en-US" kern="0" dirty="0"/>
              <a:t> time to genesis (~3.7 d) </a:t>
            </a:r>
            <a:r>
              <a:rPr lang="en-US" kern="0" dirty="0">
                <a:sym typeface="Wingdings" pitchFamily="2" charset="2"/>
              </a:rPr>
              <a:t> more </a:t>
            </a:r>
            <a:r>
              <a:rPr lang="en-US" kern="0" dirty="0" err="1">
                <a:sym typeface="Wingdings" pitchFamily="2" charset="2"/>
              </a:rPr>
              <a:t>pTCs</a:t>
            </a:r>
            <a:endParaRPr lang="en-US" kern="0" dirty="0"/>
          </a:p>
        </p:txBody>
      </p:sp>
    </p:spTree>
    <p:extLst>
      <p:ext uri="{BB962C8B-B14F-4D97-AF65-F5344CB8AC3E}">
        <p14:creationId xmlns:p14="http://schemas.microsoft.com/office/powerpoint/2010/main" val="2146664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C272-42ED-1F59-8AE0-E4A608366926}"/>
              </a:ext>
            </a:extLst>
          </p:cNvPr>
          <p:cNvSpPr>
            <a:spLocks noGrp="1"/>
          </p:cNvSpPr>
          <p:nvPr>
            <p:ph type="title"/>
          </p:nvPr>
        </p:nvSpPr>
        <p:spPr/>
        <p:txBody>
          <a:bodyPr/>
          <a:lstStyle/>
          <a:p>
            <a:r>
              <a:rPr lang="en-US" dirty="0"/>
              <a:t>Summary of </a:t>
            </a:r>
            <a:r>
              <a:rPr lang="en-US" dirty="0" err="1"/>
              <a:t>pTC</a:t>
            </a:r>
            <a:r>
              <a:rPr lang="en-US" dirty="0" err="1">
                <a:sym typeface="Wingdings" pitchFamily="2" charset="2"/>
              </a:rPr>
              <a:t>TC</a:t>
            </a:r>
            <a:endParaRPr lang="en-US" dirty="0"/>
          </a:p>
        </p:txBody>
      </p:sp>
      <p:sp>
        <p:nvSpPr>
          <p:cNvPr id="3" name="Content Placeholder 2">
            <a:extLst>
              <a:ext uri="{FF2B5EF4-FFF2-40B4-BE49-F238E27FC236}">
                <a16:creationId xmlns:a16="http://schemas.microsoft.com/office/drawing/2014/main" id="{6D35F95E-594F-2952-3236-CD8993209AAA}"/>
              </a:ext>
            </a:extLst>
          </p:cNvPr>
          <p:cNvSpPr>
            <a:spLocks noGrp="1"/>
          </p:cNvSpPr>
          <p:nvPr>
            <p:ph idx="1"/>
          </p:nvPr>
        </p:nvSpPr>
        <p:spPr>
          <a:xfrm>
            <a:off x="533400" y="1524000"/>
            <a:ext cx="11912600" cy="7086600"/>
          </a:xfrm>
        </p:spPr>
        <p:txBody>
          <a:bodyPr/>
          <a:lstStyle/>
          <a:p>
            <a:r>
              <a:rPr lang="en-US" b="1" i="1" dirty="0"/>
              <a:t>15 years of global </a:t>
            </a:r>
            <a:r>
              <a:rPr lang="en-US" b="1" i="1" dirty="0" err="1"/>
              <a:t>pTC</a:t>
            </a:r>
            <a:r>
              <a:rPr lang="en-US" b="1" i="1" dirty="0"/>
              <a:t> data </a:t>
            </a:r>
            <a:r>
              <a:rPr lang="en-US" dirty="0"/>
              <a:t>may be long enough to establish a </a:t>
            </a:r>
            <a:r>
              <a:rPr lang="en-US" b="1" i="1" dirty="0"/>
              <a:t>climatology of </a:t>
            </a:r>
            <a:r>
              <a:rPr lang="en-US" b="1" i="1" dirty="0" err="1"/>
              <a:t>pTC</a:t>
            </a:r>
            <a:r>
              <a:rPr lang="en-US" b="1" i="1" dirty="0"/>
              <a:t> formation and TC genesis</a:t>
            </a:r>
          </a:p>
          <a:p>
            <a:r>
              <a:rPr lang="en-US" dirty="0"/>
              <a:t>there are (many) </a:t>
            </a:r>
            <a:r>
              <a:rPr lang="en-US" b="1" i="1" dirty="0"/>
              <a:t>more </a:t>
            </a:r>
            <a:r>
              <a:rPr lang="en-US" b="1" i="1" dirty="0" err="1"/>
              <a:t>pTCs</a:t>
            </a:r>
            <a:r>
              <a:rPr lang="en-US" b="1" i="1" dirty="0"/>
              <a:t> than TCs</a:t>
            </a:r>
          </a:p>
          <a:p>
            <a:pPr lvl="1"/>
            <a:r>
              <a:rPr lang="en-US" dirty="0"/>
              <a:t>30-70% of the </a:t>
            </a:r>
            <a:r>
              <a:rPr lang="en-US" dirty="0" err="1"/>
              <a:t>pTCs</a:t>
            </a:r>
            <a:r>
              <a:rPr lang="en-US" dirty="0"/>
              <a:t> tracked by JTWC/NHC become TCs</a:t>
            </a:r>
          </a:p>
          <a:p>
            <a:pPr lvl="1"/>
            <a:r>
              <a:rPr lang="en-US" dirty="0"/>
              <a:t>more </a:t>
            </a:r>
            <a:r>
              <a:rPr lang="en-US" dirty="0" err="1"/>
              <a:t>pTCs</a:t>
            </a:r>
            <a:r>
              <a:rPr lang="en-US" dirty="0"/>
              <a:t> in WPAC (monsoon trough) than in EPAC/LANT</a:t>
            </a:r>
          </a:p>
          <a:p>
            <a:r>
              <a:rPr lang="en-US" dirty="0"/>
              <a:t>the </a:t>
            </a:r>
            <a:r>
              <a:rPr lang="en-US" b="1" i="1" dirty="0"/>
              <a:t>mean time </a:t>
            </a:r>
            <a:r>
              <a:rPr lang="en-US" dirty="0"/>
              <a:t>from the start of a </a:t>
            </a:r>
            <a:r>
              <a:rPr lang="en-US" dirty="0" err="1"/>
              <a:t>pTC</a:t>
            </a:r>
            <a:r>
              <a:rPr lang="en-US" dirty="0"/>
              <a:t> to </a:t>
            </a:r>
            <a:r>
              <a:rPr lang="en-US" b="1" i="1" dirty="0"/>
              <a:t>forming a TC </a:t>
            </a:r>
            <a:r>
              <a:rPr lang="en-US" dirty="0"/>
              <a:t>is about </a:t>
            </a:r>
            <a:r>
              <a:rPr lang="en-US" b="1" i="1" dirty="0"/>
              <a:t>3 days</a:t>
            </a:r>
          </a:p>
          <a:p>
            <a:r>
              <a:rPr lang="en-US" b="1" i="1" dirty="0"/>
              <a:t>TC genesis </a:t>
            </a:r>
            <a:r>
              <a:rPr lang="en-US" dirty="0"/>
              <a:t>studies should account for the </a:t>
            </a:r>
            <a:r>
              <a:rPr lang="en-US" dirty="0" err="1"/>
              <a:t>pTC</a:t>
            </a:r>
            <a:r>
              <a:rPr lang="en-US" dirty="0"/>
              <a:t> stage – a complex accounting problem</a:t>
            </a:r>
          </a:p>
          <a:p>
            <a:r>
              <a:rPr lang="en-US" b="1" i="1" dirty="0"/>
              <a:t>understanding environmental differences </a:t>
            </a:r>
            <a:r>
              <a:rPr lang="en-US" dirty="0"/>
              <a:t>between developing and non-developing </a:t>
            </a:r>
            <a:r>
              <a:rPr lang="en-US" dirty="0" err="1"/>
              <a:t>pTCs</a:t>
            </a:r>
            <a:r>
              <a:rPr lang="en-US" dirty="0"/>
              <a:t> </a:t>
            </a:r>
            <a:r>
              <a:rPr lang="en-US" b="1" i="1" dirty="0"/>
              <a:t>requires global modeling – reanalysis – NWP </a:t>
            </a:r>
          </a:p>
          <a:p>
            <a:pPr marL="266700" indent="0">
              <a:buNone/>
            </a:pPr>
            <a:endParaRPr lang="en-US" dirty="0"/>
          </a:p>
        </p:txBody>
      </p:sp>
    </p:spTree>
    <p:extLst>
      <p:ext uri="{BB962C8B-B14F-4D97-AF65-F5344CB8AC3E}">
        <p14:creationId xmlns:p14="http://schemas.microsoft.com/office/powerpoint/2010/main" val="5628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A153-57CF-4ED8-1046-32E5827DC15C}"/>
              </a:ext>
            </a:extLst>
          </p:cNvPr>
          <p:cNvSpPr>
            <a:spLocks noGrp="1"/>
          </p:cNvSpPr>
          <p:nvPr>
            <p:ph type="title"/>
          </p:nvPr>
        </p:nvSpPr>
        <p:spPr>
          <a:xfrm>
            <a:off x="0" y="-304800"/>
            <a:ext cx="12979400" cy="1054100"/>
          </a:xfrm>
        </p:spPr>
        <p:txBody>
          <a:bodyPr/>
          <a:lstStyle/>
          <a:p>
            <a:r>
              <a:rPr lang="en-US" sz="4000" dirty="0"/>
              <a:t>Mike Fiorino TC Bio – TCNWP</a:t>
            </a:r>
            <a:br>
              <a:rPr lang="en-US" sz="4000" dirty="0"/>
            </a:br>
            <a:r>
              <a:rPr lang="en-US" sz="2800" dirty="0"/>
              <a:t>…since 1977...</a:t>
            </a:r>
            <a:endParaRPr lang="en-US" sz="4000" dirty="0"/>
          </a:p>
        </p:txBody>
      </p:sp>
      <p:sp>
        <p:nvSpPr>
          <p:cNvPr id="3" name="Content Placeholder 2">
            <a:extLst>
              <a:ext uri="{FF2B5EF4-FFF2-40B4-BE49-F238E27FC236}">
                <a16:creationId xmlns:a16="http://schemas.microsoft.com/office/drawing/2014/main" id="{C3FDB59F-DEBA-5BA4-87E8-2C1F631EA103}"/>
              </a:ext>
            </a:extLst>
          </p:cNvPr>
          <p:cNvSpPr>
            <a:spLocks noGrp="1"/>
          </p:cNvSpPr>
          <p:nvPr>
            <p:ph idx="1"/>
          </p:nvPr>
        </p:nvSpPr>
        <p:spPr>
          <a:xfrm>
            <a:off x="0" y="1143000"/>
            <a:ext cx="12636500" cy="7010400"/>
          </a:xfrm>
        </p:spPr>
        <p:txBody>
          <a:bodyPr/>
          <a:lstStyle/>
          <a:p>
            <a:r>
              <a:rPr lang="en-US" sz="3200" dirty="0"/>
              <a:t>1977-1978 – first NWP TC forecast using operational analyses in a ‘full-physics’ limited-area model (Penn State w/ Rick </a:t>
            </a:r>
            <a:r>
              <a:rPr lang="en-US" sz="3200" dirty="0" err="1"/>
              <a:t>Anthes</a:t>
            </a:r>
            <a:r>
              <a:rPr lang="en-US" sz="3200" dirty="0"/>
              <a:t>)</a:t>
            </a:r>
          </a:p>
          <a:p>
            <a:r>
              <a:rPr lang="en-US" sz="3200" dirty="0"/>
              <a:t>1981-1983 – operational implementation of first US baroclinic, two-way interactive, moving nested-grid TC NWP model (US Navy)</a:t>
            </a:r>
          </a:p>
          <a:p>
            <a:r>
              <a:rPr lang="en-US" sz="3200" dirty="0"/>
              <a:t>1985-1988 – FNMOC-JTWC model liaison (who do you call at 0230?)</a:t>
            </a:r>
          </a:p>
          <a:p>
            <a:r>
              <a:rPr lang="en-US" sz="3200" dirty="0"/>
              <a:t>1990-2000 – TC in all reanalyses; 1.5 y secondment to ECMWF</a:t>
            </a:r>
          </a:p>
          <a:p>
            <a:r>
              <a:rPr lang="en-US" sz="3200" dirty="0"/>
              <a:t>2001-2005 – JTWC models officer and forecaster</a:t>
            </a:r>
          </a:p>
          <a:p>
            <a:r>
              <a:rPr lang="en-US" sz="3200" dirty="0"/>
              <a:t>2006-2008 – NHC models lead and forecasting</a:t>
            </a:r>
          </a:p>
          <a:p>
            <a:r>
              <a:rPr lang="en-US" sz="3200" dirty="0"/>
              <a:t>2009-2017 – HFIP project global modeling and TC genesis</a:t>
            </a:r>
          </a:p>
          <a:p>
            <a:r>
              <a:rPr lang="en-US" sz="3200" dirty="0"/>
              <a:t>2022 – AORI super Best Track</a:t>
            </a:r>
          </a:p>
          <a:p>
            <a:r>
              <a:rPr lang="en-US" sz="3200" dirty="0"/>
              <a:t>1995-2023 – </a:t>
            </a:r>
            <a:r>
              <a:rPr lang="en-US" sz="3200" dirty="0" err="1"/>
              <a:t>WxMAP</a:t>
            </a:r>
            <a:r>
              <a:rPr lang="en-US" sz="3200" dirty="0"/>
              <a:t> – web interface to TC and NWP for forecasting</a:t>
            </a:r>
          </a:p>
          <a:p>
            <a:pPr lvl="1"/>
            <a:r>
              <a:rPr lang="en-US" sz="2400" dirty="0">
                <a:hlinkClick r:id="rId2"/>
              </a:rPr>
              <a:t>https://jtdiag.wxmap2.com</a:t>
            </a:r>
            <a:r>
              <a:rPr lang="en-US" sz="2400" dirty="0"/>
              <a:t>, </a:t>
            </a:r>
            <a:r>
              <a:rPr lang="en-US" sz="2400" dirty="0">
                <a:hlinkClick r:id="rId3"/>
              </a:rPr>
              <a:t>https://tcgen.wxmap2.com,</a:t>
            </a:r>
            <a:r>
              <a:rPr lang="en-US" sz="2400" dirty="0"/>
              <a:t> </a:t>
            </a:r>
            <a:r>
              <a:rPr lang="en-US" sz="2400" dirty="0">
                <a:hlinkClick r:id="rId4"/>
              </a:rPr>
              <a:t>https://tcact.wxmap2.com</a:t>
            </a:r>
            <a:r>
              <a:rPr lang="en-US" sz="2400" dirty="0"/>
              <a:t> </a:t>
            </a:r>
          </a:p>
          <a:p>
            <a:pPr marL="711200" lvl="1" indent="0">
              <a:buNone/>
            </a:pPr>
            <a:endParaRPr lang="en-US" sz="2400" dirty="0"/>
          </a:p>
        </p:txBody>
      </p:sp>
    </p:spTree>
    <p:extLst>
      <p:ext uri="{BB962C8B-B14F-4D97-AF65-F5344CB8AC3E}">
        <p14:creationId xmlns:p14="http://schemas.microsoft.com/office/powerpoint/2010/main" val="12313380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F07D-7BD4-230A-E4DC-DF5D3FE68ECE}"/>
              </a:ext>
            </a:extLst>
          </p:cNvPr>
          <p:cNvSpPr>
            <a:spLocks noGrp="1"/>
          </p:cNvSpPr>
          <p:nvPr>
            <p:ph type="title"/>
          </p:nvPr>
        </p:nvSpPr>
        <p:spPr/>
        <p:txBody>
          <a:bodyPr/>
          <a:lstStyle/>
          <a:p>
            <a:r>
              <a:rPr lang="en-US" dirty="0"/>
              <a:t>some words of wisdom…</a:t>
            </a:r>
          </a:p>
        </p:txBody>
      </p:sp>
      <p:sp>
        <p:nvSpPr>
          <p:cNvPr id="3" name="Content Placeholder 2">
            <a:extLst>
              <a:ext uri="{FF2B5EF4-FFF2-40B4-BE49-F238E27FC236}">
                <a16:creationId xmlns:a16="http://schemas.microsoft.com/office/drawing/2014/main" id="{FE4F13FC-42D4-3C12-0467-AE17F0314D57}"/>
              </a:ext>
            </a:extLst>
          </p:cNvPr>
          <p:cNvSpPr>
            <a:spLocks noGrp="1"/>
          </p:cNvSpPr>
          <p:nvPr>
            <p:ph idx="1"/>
          </p:nvPr>
        </p:nvSpPr>
        <p:spPr>
          <a:xfrm>
            <a:off x="-21167" y="1905000"/>
            <a:ext cx="12979400" cy="6705600"/>
          </a:xfrm>
        </p:spPr>
        <p:txBody>
          <a:bodyPr/>
          <a:lstStyle/>
          <a:p>
            <a:pPr marL="266700" indent="0">
              <a:buNone/>
            </a:pPr>
            <a:r>
              <a:rPr lang="en-US" sz="5400" dirty="0"/>
              <a:t>“You’re only as good as what you measure”</a:t>
            </a:r>
          </a:p>
          <a:p>
            <a:pPr marL="266700" indent="0" algn="r">
              <a:buNone/>
            </a:pPr>
            <a:r>
              <a:rPr lang="en-US" sz="3200" dirty="0"/>
              <a:t>CAPT Vic Addison, USN(ret)</a:t>
            </a:r>
          </a:p>
          <a:p>
            <a:pPr marL="266700" indent="0" algn="r">
              <a:buNone/>
            </a:pPr>
            <a:r>
              <a:rPr lang="en-US" sz="2400" dirty="0"/>
              <a:t>2006 Commanding Officer FNMOC</a:t>
            </a:r>
          </a:p>
          <a:p>
            <a:pPr marL="266700" indent="0" algn="r">
              <a:buNone/>
            </a:pPr>
            <a:endParaRPr lang="en-US" sz="2400" dirty="0"/>
          </a:p>
          <a:p>
            <a:pPr marL="266700" indent="0" algn="r">
              <a:buNone/>
            </a:pPr>
            <a:endParaRPr lang="en-US" sz="3200" dirty="0"/>
          </a:p>
          <a:p>
            <a:pPr marL="266700" marR="0" lvl="0" indent="0" algn="l"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5400" b="0" i="0" u="none" strike="noStrike" kern="0" cap="none" spc="0" normalizeH="0" baseline="0" noProof="0" dirty="0">
                <a:ln>
                  <a:noFill/>
                </a:ln>
                <a:solidFill>
                  <a:srgbClr val="000000"/>
                </a:solidFill>
                <a:effectLst/>
                <a:uLnTx/>
                <a:uFillTx/>
                <a:latin typeface="Gill Sans MT"/>
                <a:ea typeface="ヒラギノ角ゴ ProN W3"/>
                <a:sym typeface="Gill Sans" charset="0"/>
              </a:rPr>
              <a:t>“Forecasting is the acid test of an analysis”</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4000" b="0" i="0" u="none" strike="noStrike" kern="0" cap="none" spc="0" normalizeH="0" baseline="0" noProof="0" dirty="0">
                <a:ln>
                  <a:noFill/>
                </a:ln>
                <a:solidFill>
                  <a:srgbClr val="000000"/>
                </a:solidFill>
                <a:effectLst/>
                <a:uLnTx/>
                <a:uFillTx/>
                <a:latin typeface="Gill Sans MT"/>
                <a:ea typeface="ヒラギノ角ゴ ProN W3"/>
                <a:sym typeface="Gill Sans" charset="0"/>
              </a:rPr>
              <a:t>Bob Kistler, NCEP</a:t>
            </a:r>
            <a:endParaRPr kumimoji="0" lang="en-US" sz="4400" b="0" i="0" u="none" strike="noStrike" kern="0" cap="none" spc="0" normalizeH="0" baseline="0" noProof="0" dirty="0">
              <a:ln>
                <a:noFill/>
              </a:ln>
              <a:solidFill>
                <a:srgbClr val="000000"/>
              </a:solidFill>
              <a:effectLst/>
              <a:uLnTx/>
              <a:uFillTx/>
              <a:latin typeface="Gill Sans MT"/>
              <a:ea typeface="ヒラギノ角ゴ ProN W3"/>
              <a:sym typeface="Gill Sans" charset="0"/>
            </a:endParaRP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lang="en-US" sz="2400" dirty="0">
                <a:solidFill>
                  <a:srgbClr val="000000"/>
                </a:solidFill>
                <a:ea typeface="ヒラギノ角ゴ ProN W3"/>
              </a:rPr>
              <a:t>father of American Reanalysis</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2400" b="0" i="0" u="none" strike="noStrike" kern="0" cap="none" spc="0" normalizeH="0" baseline="0" noProof="0" dirty="0">
                <a:ln>
                  <a:noFill/>
                </a:ln>
                <a:solidFill>
                  <a:srgbClr val="000000"/>
                </a:solidFill>
                <a:effectLst/>
                <a:uLnTx/>
                <a:uFillTx/>
                <a:latin typeface="Gill Sans MT"/>
                <a:ea typeface="ヒラギノ角ゴ ProN W3"/>
                <a:sym typeface="Gill Sans" charset="0"/>
              </a:rPr>
              <a:t>NCEP/NCAR R1</a:t>
            </a:r>
          </a:p>
          <a:p>
            <a:pPr marL="266700" indent="0" algn="r">
              <a:buNone/>
            </a:pPr>
            <a:endParaRPr lang="en-US" sz="3200" dirty="0"/>
          </a:p>
        </p:txBody>
      </p:sp>
    </p:spTree>
    <p:extLst>
      <p:ext uri="{BB962C8B-B14F-4D97-AF65-F5344CB8AC3E}">
        <p14:creationId xmlns:p14="http://schemas.microsoft.com/office/powerpoint/2010/main" val="2472379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D3F9-0420-5460-45C2-D33907E7BC08}"/>
              </a:ext>
            </a:extLst>
          </p:cNvPr>
          <p:cNvSpPr>
            <a:spLocks noGrp="1"/>
          </p:cNvSpPr>
          <p:nvPr>
            <p:ph type="title"/>
          </p:nvPr>
        </p:nvSpPr>
        <p:spPr/>
        <p:txBody>
          <a:bodyPr/>
          <a:lstStyle/>
          <a:p>
            <a:r>
              <a:rPr lang="en-US" sz="3600" dirty="0"/>
              <a:t>NWP – hurricane IAN</a:t>
            </a:r>
            <a:br>
              <a:rPr lang="en-US" sz="3600" dirty="0"/>
            </a:br>
            <a:r>
              <a:rPr lang="en-US" sz="3200" dirty="0"/>
              <a:t>https://tctrkveri.wxmap2.com</a:t>
            </a:r>
            <a:endParaRPr lang="en-US" dirty="0"/>
          </a:p>
        </p:txBody>
      </p:sp>
      <p:pic>
        <p:nvPicPr>
          <p:cNvPr id="9" name="Picture 8">
            <a:extLst>
              <a:ext uri="{FF2B5EF4-FFF2-40B4-BE49-F238E27FC236}">
                <a16:creationId xmlns:a16="http://schemas.microsoft.com/office/drawing/2014/main" id="{6619BF8D-7845-8032-7BAF-331D6DDDA94B}"/>
              </a:ext>
            </a:extLst>
          </p:cNvPr>
          <p:cNvPicPr>
            <a:picLocks noChangeAspect="1"/>
          </p:cNvPicPr>
          <p:nvPr/>
        </p:nvPicPr>
        <p:blipFill>
          <a:blip r:embed="rId2"/>
          <a:stretch>
            <a:fillRect/>
          </a:stretch>
        </p:blipFill>
        <p:spPr>
          <a:xfrm>
            <a:off x="1778000" y="1120048"/>
            <a:ext cx="9448800" cy="7513504"/>
          </a:xfrm>
          <a:prstGeom prst="rect">
            <a:avLst/>
          </a:prstGeom>
        </p:spPr>
      </p:pic>
      <p:sp>
        <p:nvSpPr>
          <p:cNvPr id="10" name="Rounded Rectangular Callout 9">
            <a:extLst>
              <a:ext uri="{FF2B5EF4-FFF2-40B4-BE49-F238E27FC236}">
                <a16:creationId xmlns:a16="http://schemas.microsoft.com/office/drawing/2014/main" id="{27DB50BB-1035-0671-3BC6-F8226D6151F6}"/>
              </a:ext>
            </a:extLst>
          </p:cNvPr>
          <p:cNvSpPr/>
          <p:nvPr/>
        </p:nvSpPr>
        <p:spPr bwMode="auto">
          <a:xfrm>
            <a:off x="6121401" y="5181600"/>
            <a:ext cx="2438400" cy="510778"/>
          </a:xfrm>
          <a:prstGeom prst="wedgeRoundRectCallout">
            <a:avLst>
              <a:gd name="adj1" fmla="val -78570"/>
              <a:gd name="adj2" fmla="val -189995"/>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rgbClr val="000090"/>
                </a:solidFill>
              </a:rPr>
              <a:t>Ave Maria FL</a:t>
            </a:r>
            <a:endParaRPr lang="en-US" sz="12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186175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523E-47A6-AA51-6DDD-126625C46B84}"/>
              </a:ext>
            </a:extLst>
          </p:cNvPr>
          <p:cNvSpPr>
            <a:spLocks noGrp="1"/>
          </p:cNvSpPr>
          <p:nvPr>
            <p:ph type="title"/>
          </p:nvPr>
        </p:nvSpPr>
        <p:spPr/>
        <p:txBody>
          <a:bodyPr/>
          <a:lstStyle/>
          <a:p>
            <a:r>
              <a:rPr lang="en-US" sz="3600" dirty="0"/>
              <a:t>NWP – hurricane IAN</a:t>
            </a:r>
            <a:br>
              <a:rPr lang="en-US" sz="3600" dirty="0"/>
            </a:br>
            <a:r>
              <a:rPr lang="en-US" sz="3200" dirty="0"/>
              <a:t>verification – mean position error (PE)</a:t>
            </a:r>
            <a:endParaRPr lang="en-US" sz="3600" dirty="0"/>
          </a:p>
        </p:txBody>
      </p:sp>
      <p:pic>
        <p:nvPicPr>
          <p:cNvPr id="5" name="Picture 4">
            <a:extLst>
              <a:ext uri="{FF2B5EF4-FFF2-40B4-BE49-F238E27FC236}">
                <a16:creationId xmlns:a16="http://schemas.microsoft.com/office/drawing/2014/main" id="{3E4D6CF0-B1E6-2915-653B-9537683A5BF8}"/>
              </a:ext>
            </a:extLst>
          </p:cNvPr>
          <p:cNvPicPr>
            <a:picLocks noChangeAspect="1"/>
          </p:cNvPicPr>
          <p:nvPr/>
        </p:nvPicPr>
        <p:blipFill>
          <a:blip r:embed="rId2"/>
          <a:stretch>
            <a:fillRect/>
          </a:stretch>
        </p:blipFill>
        <p:spPr>
          <a:xfrm>
            <a:off x="12700" y="1041400"/>
            <a:ext cx="9633528" cy="7569200"/>
          </a:xfrm>
          <a:prstGeom prst="rect">
            <a:avLst/>
          </a:prstGeom>
        </p:spPr>
      </p:pic>
      <p:pic>
        <p:nvPicPr>
          <p:cNvPr id="8" name="Picture 7">
            <a:extLst>
              <a:ext uri="{FF2B5EF4-FFF2-40B4-BE49-F238E27FC236}">
                <a16:creationId xmlns:a16="http://schemas.microsoft.com/office/drawing/2014/main" id="{D8150EEF-B247-8C86-7C46-A595FC54EFE7}"/>
              </a:ext>
            </a:extLst>
          </p:cNvPr>
          <p:cNvPicPr>
            <a:picLocks noChangeAspect="1"/>
          </p:cNvPicPr>
          <p:nvPr/>
        </p:nvPicPr>
        <p:blipFill rotWithShape="1">
          <a:blip r:embed="rId2"/>
          <a:srcRect l="73694" t="46644" r="4949" b="2014"/>
          <a:stretch/>
        </p:blipFill>
        <p:spPr>
          <a:xfrm>
            <a:off x="9118600" y="1041400"/>
            <a:ext cx="3886200" cy="7569200"/>
          </a:xfrm>
          <a:prstGeom prst="rect">
            <a:avLst/>
          </a:prstGeom>
        </p:spPr>
      </p:pic>
      <p:sp>
        <p:nvSpPr>
          <p:cNvPr id="9" name="Rounded Rectangular Callout 8">
            <a:extLst>
              <a:ext uri="{FF2B5EF4-FFF2-40B4-BE49-F238E27FC236}">
                <a16:creationId xmlns:a16="http://schemas.microsoft.com/office/drawing/2014/main" id="{82E6B4D4-2A57-92DE-027C-4A7AFAB970BD}"/>
              </a:ext>
            </a:extLst>
          </p:cNvPr>
          <p:cNvSpPr/>
          <p:nvPr/>
        </p:nvSpPr>
        <p:spPr bwMode="auto">
          <a:xfrm>
            <a:off x="3863475" y="1730029"/>
            <a:ext cx="4772314" cy="3166824"/>
          </a:xfrm>
          <a:prstGeom prst="wedgeRoundRectCallout">
            <a:avLst>
              <a:gd name="adj1" fmla="val 80467"/>
              <a:gd name="adj2" fmla="val 132513"/>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09L</a:t>
            </a:r>
          </a:p>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latin typeface="Gill Sans MT" panose="020B0502020104020203" pitchFamily="34" charset="0"/>
              </a:rPr>
              <a:t>NHC 112 nm</a:t>
            </a:r>
          </a:p>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latin typeface="Gill Sans MT" panose="020B0502020104020203" pitchFamily="34" charset="0"/>
              </a:rPr>
              <a:t>ECMWF 101nm</a:t>
            </a:r>
          </a:p>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latin typeface="Gill Sans MT" panose="020B0502020104020203" pitchFamily="34" charset="0"/>
              </a:rPr>
              <a:t>JGSM 131 nm</a:t>
            </a:r>
          </a:p>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latin typeface="Gill Sans MT" panose="020B0502020104020203" pitchFamily="34" charset="0"/>
              </a:rPr>
              <a:t>TVCN  104 nm</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3490227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523E-47A6-AA51-6DDD-126625C46B84}"/>
              </a:ext>
            </a:extLst>
          </p:cNvPr>
          <p:cNvSpPr>
            <a:spLocks noGrp="1"/>
          </p:cNvSpPr>
          <p:nvPr>
            <p:ph type="title"/>
          </p:nvPr>
        </p:nvSpPr>
        <p:spPr/>
        <p:txBody>
          <a:bodyPr/>
          <a:lstStyle/>
          <a:p>
            <a:r>
              <a:rPr lang="en-US" sz="3600" dirty="0"/>
              <a:t>NWP – WPAC &amp; LANT 2022</a:t>
            </a:r>
            <a:br>
              <a:rPr lang="en-US" sz="3600" dirty="0"/>
            </a:br>
            <a:r>
              <a:rPr lang="en-US" sz="3200" dirty="0"/>
              <a:t>verification – mean position error (PE)</a:t>
            </a:r>
            <a:endParaRPr lang="en-US" sz="3600" dirty="0"/>
          </a:p>
        </p:txBody>
      </p:sp>
      <p:pic>
        <p:nvPicPr>
          <p:cNvPr id="4" name="Picture 3">
            <a:extLst>
              <a:ext uri="{FF2B5EF4-FFF2-40B4-BE49-F238E27FC236}">
                <a16:creationId xmlns:a16="http://schemas.microsoft.com/office/drawing/2014/main" id="{E46D7DD2-5E03-DB71-5B6E-623A517AA854}"/>
              </a:ext>
            </a:extLst>
          </p:cNvPr>
          <p:cNvPicPr>
            <a:picLocks noChangeAspect="1"/>
          </p:cNvPicPr>
          <p:nvPr/>
        </p:nvPicPr>
        <p:blipFill rotWithShape="1">
          <a:blip r:embed="rId2"/>
          <a:srcRect t="47176" b="4984"/>
          <a:stretch/>
        </p:blipFill>
        <p:spPr>
          <a:xfrm>
            <a:off x="0" y="5029200"/>
            <a:ext cx="9730510" cy="3657600"/>
          </a:xfrm>
          <a:prstGeom prst="rect">
            <a:avLst/>
          </a:prstGeom>
        </p:spPr>
      </p:pic>
      <p:pic>
        <p:nvPicPr>
          <p:cNvPr id="7" name="Picture 6">
            <a:extLst>
              <a:ext uri="{FF2B5EF4-FFF2-40B4-BE49-F238E27FC236}">
                <a16:creationId xmlns:a16="http://schemas.microsoft.com/office/drawing/2014/main" id="{86F2E930-EA42-1B0B-9ACB-16E9E8241AF3}"/>
              </a:ext>
            </a:extLst>
          </p:cNvPr>
          <p:cNvPicPr>
            <a:picLocks noChangeAspect="1"/>
          </p:cNvPicPr>
          <p:nvPr/>
        </p:nvPicPr>
        <p:blipFill rotWithShape="1">
          <a:blip r:embed="rId3"/>
          <a:srcRect t="47820" b="4277"/>
          <a:stretch/>
        </p:blipFill>
        <p:spPr>
          <a:xfrm>
            <a:off x="12700" y="1219199"/>
            <a:ext cx="9717810" cy="3657601"/>
          </a:xfrm>
          <a:prstGeom prst="rect">
            <a:avLst/>
          </a:prstGeom>
        </p:spPr>
      </p:pic>
      <p:sp>
        <p:nvSpPr>
          <p:cNvPr id="9" name="Rounded Rectangular Callout 8">
            <a:extLst>
              <a:ext uri="{FF2B5EF4-FFF2-40B4-BE49-F238E27FC236}">
                <a16:creationId xmlns:a16="http://schemas.microsoft.com/office/drawing/2014/main" id="{B38AFE1C-B2F5-77AA-F11B-D741F3C22164}"/>
              </a:ext>
            </a:extLst>
          </p:cNvPr>
          <p:cNvSpPr/>
          <p:nvPr/>
        </p:nvSpPr>
        <p:spPr bwMode="auto">
          <a:xfrm>
            <a:off x="9149345" y="1551951"/>
            <a:ext cx="3975101" cy="2145268"/>
          </a:xfrm>
          <a:prstGeom prst="wedgeRoundRectCallout">
            <a:avLst>
              <a:gd name="adj1" fmla="val -68018"/>
              <a:gd name="adj2" fmla="val 5951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WPAC~120nm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ECMWF 113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JGSM 127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GFS 123 nm</a:t>
            </a:r>
            <a:endParaRPr lang="en-US" sz="1800" b="1" dirty="0">
              <a:solidFill>
                <a:srgbClr val="000090"/>
              </a:solidFill>
              <a:latin typeface="Gill Sans MT" panose="020B0502020104020203" pitchFamily="34" charset="0"/>
            </a:endParaRPr>
          </a:p>
        </p:txBody>
      </p:sp>
      <p:sp>
        <p:nvSpPr>
          <p:cNvPr id="10" name="Rounded Rectangular Callout 9">
            <a:extLst>
              <a:ext uri="{FF2B5EF4-FFF2-40B4-BE49-F238E27FC236}">
                <a16:creationId xmlns:a16="http://schemas.microsoft.com/office/drawing/2014/main" id="{409463DA-6A24-E236-4A7F-C4DBB68218AB}"/>
              </a:ext>
            </a:extLst>
          </p:cNvPr>
          <p:cNvSpPr/>
          <p:nvPr/>
        </p:nvSpPr>
        <p:spPr bwMode="auto">
          <a:xfrm>
            <a:off x="9263646" y="4876800"/>
            <a:ext cx="3746501" cy="2145268"/>
          </a:xfrm>
          <a:prstGeom prst="wedgeRoundRectCallout">
            <a:avLst>
              <a:gd name="adj1" fmla="val -68018"/>
              <a:gd name="adj2" fmla="val 5951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LANT~80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ECMWF 71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JGSM 73 nm</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GFS 79 nm</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1288867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4D2C-9CE4-18F1-0810-4E7F7F755433}"/>
              </a:ext>
            </a:extLst>
          </p:cNvPr>
          <p:cNvSpPr>
            <a:spLocks noGrp="1"/>
          </p:cNvSpPr>
          <p:nvPr>
            <p:ph type="title"/>
          </p:nvPr>
        </p:nvSpPr>
        <p:spPr/>
        <p:txBody>
          <a:bodyPr/>
          <a:lstStyle/>
          <a:p>
            <a:r>
              <a:rPr lang="en-US" sz="3600" dirty="0"/>
              <a:t>NWP </a:t>
            </a:r>
            <a:r>
              <a:rPr lang="en-US" sz="3600" dirty="0" err="1"/>
              <a:t>PoD</a:t>
            </a:r>
            <a:r>
              <a:rPr lang="en-US" sz="3600" dirty="0"/>
              <a:t> – Probability of Detection</a:t>
            </a:r>
            <a:br>
              <a:rPr lang="en-US" sz="3600" dirty="0"/>
            </a:br>
            <a:r>
              <a:rPr lang="en-US" sz="2400" dirty="0"/>
              <a:t>WPAC 2022</a:t>
            </a:r>
            <a:endParaRPr lang="en-US" sz="3600" dirty="0"/>
          </a:p>
        </p:txBody>
      </p:sp>
      <p:pic>
        <p:nvPicPr>
          <p:cNvPr id="4" name="Picture 3">
            <a:extLst>
              <a:ext uri="{FF2B5EF4-FFF2-40B4-BE49-F238E27FC236}">
                <a16:creationId xmlns:a16="http://schemas.microsoft.com/office/drawing/2014/main" id="{8DA8D77F-6080-0A74-00CC-DC04E21D0182}"/>
              </a:ext>
            </a:extLst>
          </p:cNvPr>
          <p:cNvPicPr>
            <a:picLocks noChangeAspect="1"/>
          </p:cNvPicPr>
          <p:nvPr/>
        </p:nvPicPr>
        <p:blipFill>
          <a:blip r:embed="rId2"/>
          <a:stretch>
            <a:fillRect/>
          </a:stretch>
        </p:blipFill>
        <p:spPr>
          <a:xfrm>
            <a:off x="1612900" y="1041400"/>
            <a:ext cx="9779000" cy="7683499"/>
          </a:xfrm>
          <a:prstGeom prst="rect">
            <a:avLst/>
          </a:prstGeom>
        </p:spPr>
      </p:pic>
      <p:sp>
        <p:nvSpPr>
          <p:cNvPr id="5" name="Rounded Rectangular Callout 4">
            <a:extLst>
              <a:ext uri="{FF2B5EF4-FFF2-40B4-BE49-F238E27FC236}">
                <a16:creationId xmlns:a16="http://schemas.microsoft.com/office/drawing/2014/main" id="{7DF83593-2F02-6A2C-493D-61DFAA4923C8}"/>
              </a:ext>
            </a:extLst>
          </p:cNvPr>
          <p:cNvSpPr/>
          <p:nvPr/>
        </p:nvSpPr>
        <p:spPr bwMode="auto">
          <a:xfrm>
            <a:off x="2235200" y="4648200"/>
            <a:ext cx="3705514" cy="715089"/>
          </a:xfrm>
          <a:prstGeom prst="wedgeRoundRectCallout">
            <a:avLst>
              <a:gd name="adj1" fmla="val -14975"/>
              <a:gd name="adj2" fmla="val -134738"/>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Tau=0 ~ 98%</a:t>
            </a:r>
            <a:endParaRPr lang="en-US" sz="1800" b="1" dirty="0">
              <a:solidFill>
                <a:srgbClr val="000090"/>
              </a:solidFill>
              <a:latin typeface="Gill Sans MT" panose="020B0502020104020203" pitchFamily="34" charset="0"/>
            </a:endParaRPr>
          </a:p>
        </p:txBody>
      </p:sp>
      <p:sp>
        <p:nvSpPr>
          <p:cNvPr id="6" name="Rounded Rectangular Callout 5">
            <a:extLst>
              <a:ext uri="{FF2B5EF4-FFF2-40B4-BE49-F238E27FC236}">
                <a16:creationId xmlns:a16="http://schemas.microsoft.com/office/drawing/2014/main" id="{89EA5849-FEC2-74DD-8879-8C2D51170F71}"/>
              </a:ext>
            </a:extLst>
          </p:cNvPr>
          <p:cNvSpPr/>
          <p:nvPr/>
        </p:nvSpPr>
        <p:spPr bwMode="auto">
          <a:xfrm>
            <a:off x="7064086" y="3933111"/>
            <a:ext cx="3705514" cy="715089"/>
          </a:xfrm>
          <a:prstGeom prst="wedgeRoundRectCallout">
            <a:avLst>
              <a:gd name="adj1" fmla="val 20958"/>
              <a:gd name="adj2" fmla="val -152685"/>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solidFill>
                  <a:srgbClr val="000090"/>
                </a:solidFill>
              </a:rPr>
              <a:t>Tau=72 ~ 97%</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2527676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FD1D-2B1F-3884-8F84-D15E6817CAB7}"/>
              </a:ext>
            </a:extLst>
          </p:cNvPr>
          <p:cNvSpPr>
            <a:spLocks noGrp="1"/>
          </p:cNvSpPr>
          <p:nvPr>
            <p:ph type="title"/>
          </p:nvPr>
        </p:nvSpPr>
        <p:spPr/>
        <p:txBody>
          <a:bodyPr/>
          <a:lstStyle/>
          <a:p>
            <a:r>
              <a:rPr lang="en-US" dirty="0"/>
              <a:t>NWP metrics 2022</a:t>
            </a:r>
          </a:p>
        </p:txBody>
      </p:sp>
      <p:sp>
        <p:nvSpPr>
          <p:cNvPr id="3" name="Content Placeholder 2">
            <a:extLst>
              <a:ext uri="{FF2B5EF4-FFF2-40B4-BE49-F238E27FC236}">
                <a16:creationId xmlns:a16="http://schemas.microsoft.com/office/drawing/2014/main" id="{C4280BAF-C8BC-6116-6CA1-AE842B273C0A}"/>
              </a:ext>
            </a:extLst>
          </p:cNvPr>
          <p:cNvSpPr>
            <a:spLocks noGrp="1"/>
          </p:cNvSpPr>
          <p:nvPr>
            <p:ph idx="1"/>
          </p:nvPr>
        </p:nvSpPr>
        <p:spPr/>
        <p:txBody>
          <a:bodyPr/>
          <a:lstStyle/>
          <a:p>
            <a:r>
              <a:rPr lang="en-US" sz="4000" dirty="0"/>
              <a:t>Good 72 mean PE </a:t>
            </a:r>
            <a:r>
              <a:rPr lang="en-US" sz="4000" dirty="0">
                <a:sym typeface="Wingdings" pitchFamily="2" charset="2"/>
              </a:rPr>
              <a:t> 100 nm</a:t>
            </a:r>
            <a:endParaRPr lang="en-US" sz="4000" dirty="0"/>
          </a:p>
          <a:p>
            <a:pPr lvl="1"/>
            <a:r>
              <a:rPr lang="en-US" sz="3200" dirty="0"/>
              <a:t>~ 120 nm in WPAC</a:t>
            </a:r>
          </a:p>
          <a:p>
            <a:pPr lvl="1"/>
            <a:r>
              <a:rPr lang="en-US" sz="3200" dirty="0"/>
              <a:t>~ 100 nm in LANT</a:t>
            </a:r>
          </a:p>
          <a:p>
            <a:r>
              <a:rPr lang="en-US" sz="4000" dirty="0"/>
              <a:t>Good </a:t>
            </a:r>
            <a:r>
              <a:rPr lang="en-US" sz="4000" dirty="0" err="1"/>
              <a:t>PoD</a:t>
            </a:r>
            <a:r>
              <a:rPr lang="en-US" sz="4000" dirty="0"/>
              <a:t> </a:t>
            </a:r>
            <a:r>
              <a:rPr lang="en-US" sz="4000" dirty="0">
                <a:sym typeface="Wingdings" pitchFamily="2" charset="2"/>
              </a:rPr>
              <a:t> 95-100%</a:t>
            </a:r>
            <a:endParaRPr lang="en-US" sz="4000" dirty="0"/>
          </a:p>
          <a:p>
            <a:pPr lvl="1"/>
            <a:r>
              <a:rPr lang="en-US" sz="3200" dirty="0"/>
              <a:t>tau 0 (initial) ~ 98%</a:t>
            </a:r>
          </a:p>
          <a:p>
            <a:pPr lvl="1"/>
            <a:r>
              <a:rPr lang="en-US" sz="3200" dirty="0"/>
              <a:t>tau 72 (72-h forecast) ~ 95%</a:t>
            </a:r>
          </a:p>
          <a:p>
            <a:r>
              <a:rPr lang="en-US" sz="4000" dirty="0"/>
              <a:t>How does ERA5 compare to ERA15/40?</a:t>
            </a:r>
          </a:p>
        </p:txBody>
      </p:sp>
    </p:spTree>
    <p:extLst>
      <p:ext uri="{BB962C8B-B14F-4D97-AF65-F5344CB8AC3E}">
        <p14:creationId xmlns:p14="http://schemas.microsoft.com/office/powerpoint/2010/main" val="41242742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867D84D8-6CAA-7147-8DA6-5DF3E6B4E200}"/>
              </a:ext>
            </a:extLst>
          </p:cNvPr>
          <p:cNvSpPr>
            <a:spLocks noChangeArrowheads="1"/>
          </p:cNvSpPr>
          <p:nvPr/>
        </p:nvSpPr>
        <p:spPr bwMode="auto">
          <a:xfrm>
            <a:off x="539610" y="216746"/>
            <a:ext cx="11636587" cy="857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b"/>
          <a:lstStyle>
            <a:lvl1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1pPr>
            <a:lvl2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2pPr>
            <a:lvl3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3pPr>
            <a:lvl4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4pPr>
            <a:lvl5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9pPr>
          </a:lstStyle>
          <a:p>
            <a:r>
              <a:rPr lang="en-US" altLang="en-US" sz="4267"/>
              <a:t>TC Detection in ERA-15 v ECMWF ops</a:t>
            </a:r>
            <a:endParaRPr lang="en-US" altLang="en-US" sz="3982"/>
          </a:p>
        </p:txBody>
      </p:sp>
      <p:pic>
        <p:nvPicPr>
          <p:cNvPr id="523273" name="Picture 9">
            <a:extLst>
              <a:ext uri="{FF2B5EF4-FFF2-40B4-BE49-F238E27FC236}">
                <a16:creationId xmlns:a16="http://schemas.microsoft.com/office/drawing/2014/main" id="{2ECC6ED9-735F-BB4A-9C84-BE46C98C4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2418"/>
            <a:ext cx="12277796" cy="682074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71" name="AutoShape 7">
            <a:extLst>
              <a:ext uri="{FF2B5EF4-FFF2-40B4-BE49-F238E27FC236}">
                <a16:creationId xmlns:a16="http://schemas.microsoft.com/office/drawing/2014/main" id="{980A5C17-C108-514E-B938-C1E9332DEEB9}"/>
              </a:ext>
            </a:extLst>
          </p:cNvPr>
          <p:cNvSpPr>
            <a:spLocks noChangeArrowheads="1"/>
          </p:cNvSpPr>
          <p:nvPr/>
        </p:nvSpPr>
        <p:spPr bwMode="auto">
          <a:xfrm>
            <a:off x="1654952" y="3920062"/>
            <a:ext cx="2147146" cy="780072"/>
          </a:xfrm>
          <a:prstGeom prst="wedgeRoundRectCallout">
            <a:avLst>
              <a:gd name="adj1" fmla="val 31389"/>
              <a:gd name="adj2" fmla="val -122315"/>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a:t>ERA-15 ~85% 1979-93</a:t>
            </a:r>
          </a:p>
        </p:txBody>
      </p:sp>
      <p:grpSp>
        <p:nvGrpSpPr>
          <p:cNvPr id="523275" name="Group 11">
            <a:extLst>
              <a:ext uri="{FF2B5EF4-FFF2-40B4-BE49-F238E27FC236}">
                <a16:creationId xmlns:a16="http://schemas.microsoft.com/office/drawing/2014/main" id="{3C58F31D-BA5A-6841-B018-27B38AB448FF}"/>
              </a:ext>
            </a:extLst>
          </p:cNvPr>
          <p:cNvGrpSpPr>
            <a:grpSpLocks/>
          </p:cNvGrpSpPr>
          <p:nvPr/>
        </p:nvGrpSpPr>
        <p:grpSpPr bwMode="auto">
          <a:xfrm>
            <a:off x="4906152" y="5438988"/>
            <a:ext cx="7385190" cy="3876604"/>
            <a:chOff x="2173" y="2409"/>
            <a:chExt cx="3271" cy="1717"/>
          </a:xfrm>
        </p:grpSpPr>
        <p:pic>
          <p:nvPicPr>
            <p:cNvPr id="523272" name="Picture 8">
              <a:extLst>
                <a:ext uri="{FF2B5EF4-FFF2-40B4-BE49-F238E27FC236}">
                  <a16:creationId xmlns:a16="http://schemas.microsoft.com/office/drawing/2014/main" id="{560660FA-8902-A44C-BEA7-FC4924557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 y="2409"/>
              <a:ext cx="3271" cy="171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69" name="AutoShape 5">
              <a:extLst>
                <a:ext uri="{FF2B5EF4-FFF2-40B4-BE49-F238E27FC236}">
                  <a16:creationId xmlns:a16="http://schemas.microsoft.com/office/drawing/2014/main" id="{DB256A5B-DFAA-614F-9FF5-297A12888A28}"/>
                </a:ext>
              </a:extLst>
            </p:cNvPr>
            <p:cNvSpPr>
              <a:spLocks noChangeArrowheads="1"/>
            </p:cNvSpPr>
            <p:nvPr/>
          </p:nvSpPr>
          <p:spPr bwMode="auto">
            <a:xfrm>
              <a:off x="2402" y="2609"/>
              <a:ext cx="1859" cy="346"/>
            </a:xfrm>
            <a:prstGeom prst="wedgeRoundRectCallout">
              <a:avLst>
                <a:gd name="adj1" fmla="val 11486"/>
                <a:gd name="adj2" fmla="val 193097"/>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i="1">
                  <a:effectLst>
                    <a:outerShdw blurRad="38100" dist="38100" dir="2700000" algn="tl">
                      <a:srgbClr val="FFFFFF"/>
                    </a:outerShdw>
                  </a:effectLst>
                </a:rPr>
                <a:t>tropical wind skill increases from 2.5 to 4 days ~1989</a:t>
              </a:r>
            </a:p>
          </p:txBody>
        </p:sp>
      </p:grpSp>
      <p:sp>
        <p:nvSpPr>
          <p:cNvPr id="523270" name="AutoShape 6">
            <a:extLst>
              <a:ext uri="{FF2B5EF4-FFF2-40B4-BE49-F238E27FC236}">
                <a16:creationId xmlns:a16="http://schemas.microsoft.com/office/drawing/2014/main" id="{B85CD706-3BBC-D845-B688-0A7D9D6DCCDE}"/>
              </a:ext>
            </a:extLst>
          </p:cNvPr>
          <p:cNvSpPr>
            <a:spLocks noChangeArrowheads="1"/>
          </p:cNvSpPr>
          <p:nvPr/>
        </p:nvSpPr>
        <p:spPr bwMode="auto">
          <a:xfrm>
            <a:off x="1815253" y="5746604"/>
            <a:ext cx="2738685" cy="780072"/>
          </a:xfrm>
          <a:prstGeom prst="wedgeRoundRectCallout">
            <a:avLst>
              <a:gd name="adj1" fmla="val 107708"/>
              <a:gd name="adj2" fmla="val -187602"/>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i="1">
                <a:effectLst>
                  <a:outerShdw blurRad="38100" dist="38100" dir="2700000" algn="tl">
                    <a:srgbClr val="FFFFFF"/>
                  </a:outerShdw>
                </a:effectLst>
              </a:rPr>
              <a:t>Ops detection  increases to 80+% ~1989</a:t>
            </a:r>
          </a:p>
        </p:txBody>
      </p:sp>
      <p:sp>
        <p:nvSpPr>
          <p:cNvPr id="523276" name="Line 12">
            <a:extLst>
              <a:ext uri="{FF2B5EF4-FFF2-40B4-BE49-F238E27FC236}">
                <a16:creationId xmlns:a16="http://schemas.microsoft.com/office/drawing/2014/main" id="{D8C31EF7-BC59-2245-84A2-47DF1059A9D3}"/>
              </a:ext>
            </a:extLst>
          </p:cNvPr>
          <p:cNvSpPr>
            <a:spLocks noChangeShapeType="1"/>
          </p:cNvSpPr>
          <p:nvPr/>
        </p:nvSpPr>
        <p:spPr bwMode="auto">
          <a:xfrm>
            <a:off x="5292231" y="7491307"/>
            <a:ext cx="6827520"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5404"/>
          </a:p>
        </p:txBody>
      </p:sp>
    </p:spTree>
    <p:extLst>
      <p:ext uri="{BB962C8B-B14F-4D97-AF65-F5344CB8AC3E}">
        <p14:creationId xmlns:p14="http://schemas.microsoft.com/office/powerpoint/2010/main" val="3199395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661EE5E0-9449-E844-8DE6-9483083828C9}"/>
              </a:ext>
            </a:extLst>
          </p:cNvPr>
          <p:cNvSpPr>
            <a:spLocks noGrp="1" noChangeArrowheads="1"/>
          </p:cNvSpPr>
          <p:nvPr>
            <p:ph type="title"/>
          </p:nvPr>
        </p:nvSpPr>
        <p:spPr/>
        <p:txBody>
          <a:bodyPr/>
          <a:lstStyle/>
          <a:p>
            <a:r>
              <a:rPr lang="en-US" altLang="ja-JP" sz="3413">
                <a:ea typeface="ＭＳ Ｐゴシック" panose="020B0600070205080204" pitchFamily="34" charset="-128"/>
              </a:rPr>
              <a:t>ERA-40 TC detection v tropical wind score</a:t>
            </a:r>
            <a:br>
              <a:rPr lang="en-US" altLang="ja-JP" sz="3413">
                <a:ea typeface="ＭＳ Ｐゴシック" panose="020B0600070205080204" pitchFamily="34" charset="-128"/>
              </a:rPr>
            </a:br>
            <a:r>
              <a:rPr lang="en-US" altLang="ja-JP" sz="2560">
                <a:solidFill>
                  <a:srgbClr val="0D1C9F"/>
                </a:solidFill>
                <a:ea typeface="ＭＳ Ｐゴシック" panose="020B0600070205080204" pitchFamily="34" charset="-128"/>
              </a:rPr>
              <a:t>SHEM v NHEM ; tau=0 v tau=72 h</a:t>
            </a:r>
            <a:endParaRPr lang="en-US" altLang="en-US" sz="2560">
              <a:solidFill>
                <a:srgbClr val="0D1C9F"/>
              </a:solidFill>
            </a:endParaRPr>
          </a:p>
        </p:txBody>
      </p:sp>
      <p:pic>
        <p:nvPicPr>
          <p:cNvPr id="524292" name="Picture 4">
            <a:extLst>
              <a:ext uri="{FF2B5EF4-FFF2-40B4-BE49-F238E27FC236}">
                <a16:creationId xmlns:a16="http://schemas.microsoft.com/office/drawing/2014/main" id="{E96DDF74-5CB7-ED44-81FD-C5B7A50AD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075155"/>
            <a:ext cx="12992100" cy="870225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293" name="Picture 5">
            <a:extLst>
              <a:ext uri="{FF2B5EF4-FFF2-40B4-BE49-F238E27FC236}">
                <a16:creationId xmlns:a16="http://schemas.microsoft.com/office/drawing/2014/main" id="{6D7C83DE-49DB-734C-821D-F4E96991224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009" y="5046135"/>
            <a:ext cx="6917831" cy="3942080"/>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4294" name="Line 6">
            <a:extLst>
              <a:ext uri="{FF2B5EF4-FFF2-40B4-BE49-F238E27FC236}">
                <a16:creationId xmlns:a16="http://schemas.microsoft.com/office/drawing/2014/main" id="{47EDB8BC-05C1-6946-81DA-D72B850D0385}"/>
              </a:ext>
            </a:extLst>
          </p:cNvPr>
          <p:cNvSpPr>
            <a:spLocks noChangeShapeType="1"/>
          </p:cNvSpPr>
          <p:nvPr/>
        </p:nvSpPr>
        <p:spPr bwMode="auto">
          <a:xfrm>
            <a:off x="6044072" y="7188765"/>
            <a:ext cx="5788942" cy="1354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5404"/>
          </a:p>
        </p:txBody>
      </p:sp>
    </p:spTree>
    <p:extLst>
      <p:ext uri="{BB962C8B-B14F-4D97-AF65-F5344CB8AC3E}">
        <p14:creationId xmlns:p14="http://schemas.microsoft.com/office/powerpoint/2010/main" val="23507472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9A9C-798B-C4AF-484A-CE0924AF602F}"/>
              </a:ext>
            </a:extLst>
          </p:cNvPr>
          <p:cNvSpPr>
            <a:spLocks noGrp="1"/>
          </p:cNvSpPr>
          <p:nvPr>
            <p:ph type="title"/>
          </p:nvPr>
        </p:nvSpPr>
        <p:spPr/>
        <p:txBody>
          <a:bodyPr/>
          <a:lstStyle/>
          <a:p>
            <a:r>
              <a:rPr lang="en-US" dirty="0"/>
              <a:t>NHEM ERA5 </a:t>
            </a:r>
            <a:r>
              <a:rPr lang="en-US" dirty="0" err="1"/>
              <a:t>PoD</a:t>
            </a:r>
            <a:r>
              <a:rPr lang="en-US" dirty="0"/>
              <a:t> at tau=0 and 72 h</a:t>
            </a:r>
          </a:p>
        </p:txBody>
      </p:sp>
      <p:pic>
        <p:nvPicPr>
          <p:cNvPr id="5" name="Picture 4" descr="Chart, line chart&#10;&#10;Description automatically generated">
            <a:extLst>
              <a:ext uri="{FF2B5EF4-FFF2-40B4-BE49-F238E27FC236}">
                <a16:creationId xmlns:a16="http://schemas.microsoft.com/office/drawing/2014/main" id="{04880D63-445C-5331-D416-878B26563F3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78000"/>
                    </a14:imgEffect>
                    <a14:imgEffect>
                      <a14:brightnessContrast contrast="-40000"/>
                    </a14:imgEffect>
                  </a14:imgLayer>
                </a14:imgProps>
              </a:ext>
            </a:extLst>
          </a:blip>
          <a:stretch>
            <a:fillRect/>
          </a:stretch>
        </p:blipFill>
        <p:spPr>
          <a:xfrm>
            <a:off x="1320800" y="1041400"/>
            <a:ext cx="10363200" cy="8142513"/>
          </a:xfrm>
          <a:prstGeom prst="rect">
            <a:avLst/>
          </a:prstGeom>
          <a:effectLst>
            <a:outerShdw sx="1000" sy="1000" algn="ctr" rotWithShape="0">
              <a:srgbClr val="000000"/>
            </a:outerShdw>
          </a:effectLst>
        </p:spPr>
      </p:pic>
      <p:sp>
        <p:nvSpPr>
          <p:cNvPr id="6" name="Rounded Rectangular Callout 5">
            <a:extLst>
              <a:ext uri="{FF2B5EF4-FFF2-40B4-BE49-F238E27FC236}">
                <a16:creationId xmlns:a16="http://schemas.microsoft.com/office/drawing/2014/main" id="{C3A34E29-AD26-E975-632C-B98C9221857D}"/>
              </a:ext>
            </a:extLst>
          </p:cNvPr>
          <p:cNvSpPr/>
          <p:nvPr/>
        </p:nvSpPr>
        <p:spPr bwMode="auto">
          <a:xfrm>
            <a:off x="2997200" y="5112656"/>
            <a:ext cx="7543797" cy="1532334"/>
          </a:xfrm>
          <a:prstGeom prst="wedgeRoundRectCallout">
            <a:avLst>
              <a:gd name="adj1" fmla="val -22121"/>
              <a:gd name="adj2" fmla="val -14426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tau0 &gt;= 90% and better than ERA40 1989-2021</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tau72 much better</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257486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9A9C-798B-C4AF-484A-CE0924AF602F}"/>
              </a:ext>
            </a:extLst>
          </p:cNvPr>
          <p:cNvSpPr>
            <a:spLocks noGrp="1"/>
          </p:cNvSpPr>
          <p:nvPr>
            <p:ph type="title"/>
          </p:nvPr>
        </p:nvSpPr>
        <p:spPr/>
        <p:txBody>
          <a:bodyPr/>
          <a:lstStyle/>
          <a:p>
            <a:r>
              <a:rPr lang="en-US" dirty="0"/>
              <a:t>SHEM ERA5 </a:t>
            </a:r>
            <a:r>
              <a:rPr lang="en-US" dirty="0" err="1"/>
              <a:t>PoD</a:t>
            </a:r>
            <a:r>
              <a:rPr lang="en-US" dirty="0"/>
              <a:t> at tau=0 and 72 h</a:t>
            </a:r>
          </a:p>
        </p:txBody>
      </p:sp>
      <p:pic>
        <p:nvPicPr>
          <p:cNvPr id="4" name="Picture 3" descr="Chart, line chart&#10;&#10;Description automatically generated">
            <a:extLst>
              <a:ext uri="{FF2B5EF4-FFF2-40B4-BE49-F238E27FC236}">
                <a16:creationId xmlns:a16="http://schemas.microsoft.com/office/drawing/2014/main" id="{F2B9DC17-809C-74C5-2C35-92DD018BF8E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1000"/>
                    </a14:imgEffect>
                    <a14:imgEffect>
                      <a14:brightnessContrast contrast="-40000"/>
                    </a14:imgEffect>
                  </a14:imgLayer>
                </a14:imgProps>
              </a:ext>
            </a:extLst>
          </a:blip>
          <a:stretch>
            <a:fillRect/>
          </a:stretch>
        </p:blipFill>
        <p:spPr>
          <a:xfrm>
            <a:off x="1282700" y="1017587"/>
            <a:ext cx="10439400" cy="8202385"/>
          </a:xfrm>
          <a:prstGeom prst="rect">
            <a:avLst/>
          </a:prstGeom>
        </p:spPr>
      </p:pic>
      <p:sp>
        <p:nvSpPr>
          <p:cNvPr id="6" name="Rounded Rectangular Callout 5">
            <a:extLst>
              <a:ext uri="{FF2B5EF4-FFF2-40B4-BE49-F238E27FC236}">
                <a16:creationId xmlns:a16="http://schemas.microsoft.com/office/drawing/2014/main" id="{68693985-C4ED-1C00-1629-3CCD4769FDF5}"/>
              </a:ext>
            </a:extLst>
          </p:cNvPr>
          <p:cNvSpPr/>
          <p:nvPr/>
        </p:nvSpPr>
        <p:spPr bwMode="auto">
          <a:xfrm>
            <a:off x="2997200" y="5351019"/>
            <a:ext cx="7543797" cy="1055608"/>
          </a:xfrm>
          <a:prstGeom prst="wedgeRoundRectCallout">
            <a:avLst>
              <a:gd name="adj1" fmla="val -22121"/>
              <a:gd name="adj2" fmla="val -14426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both tau0 and tau72 are way better than ERA40! and similar to NHEM</a:t>
            </a:r>
          </a:p>
        </p:txBody>
      </p:sp>
    </p:spTree>
    <p:extLst>
      <p:ext uri="{BB962C8B-B14F-4D97-AF65-F5344CB8AC3E}">
        <p14:creationId xmlns:p14="http://schemas.microsoft.com/office/powerpoint/2010/main" val="453131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14645"/>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DF7-B8C4-FC96-20E2-884A2A3F1A88}"/>
              </a:ext>
            </a:extLst>
          </p:cNvPr>
          <p:cNvSpPr>
            <a:spLocks noGrp="1"/>
          </p:cNvSpPr>
          <p:nvPr>
            <p:ph type="title"/>
          </p:nvPr>
        </p:nvSpPr>
        <p:spPr/>
        <p:txBody>
          <a:bodyPr/>
          <a:lstStyle/>
          <a:p>
            <a:r>
              <a:rPr lang="en-US" sz="4000" b="1" dirty="0"/>
              <a:t>Overview</a:t>
            </a:r>
            <a:br>
              <a:rPr lang="en-US" sz="4000" dirty="0"/>
            </a:br>
            <a:r>
              <a:rPr lang="en-US" sz="3200" dirty="0"/>
              <a:t>key takeaways</a:t>
            </a:r>
            <a:endParaRPr lang="en-US" sz="4000" dirty="0"/>
          </a:p>
        </p:txBody>
      </p:sp>
      <p:sp>
        <p:nvSpPr>
          <p:cNvPr id="3" name="Content Placeholder 2">
            <a:extLst>
              <a:ext uri="{FF2B5EF4-FFF2-40B4-BE49-F238E27FC236}">
                <a16:creationId xmlns:a16="http://schemas.microsoft.com/office/drawing/2014/main" id="{42A533F7-2F81-B3DD-A4FA-AE7121EFE0DB}"/>
              </a:ext>
            </a:extLst>
          </p:cNvPr>
          <p:cNvSpPr>
            <a:spLocks noGrp="1"/>
          </p:cNvSpPr>
          <p:nvPr>
            <p:ph idx="1"/>
          </p:nvPr>
        </p:nvSpPr>
        <p:spPr>
          <a:xfrm>
            <a:off x="12700" y="1524000"/>
            <a:ext cx="12992100" cy="7162800"/>
          </a:xfrm>
        </p:spPr>
        <p:txBody>
          <a:bodyPr/>
          <a:lstStyle/>
          <a:p>
            <a:r>
              <a:rPr lang="en-US" sz="4000" b="1" i="1" u="sng" dirty="0" err="1"/>
              <a:t>superBT</a:t>
            </a:r>
            <a:r>
              <a:rPr lang="en-US" dirty="0"/>
              <a:t> = </a:t>
            </a:r>
            <a:r>
              <a:rPr lang="en-US" b="1" i="1" dirty="0"/>
              <a:t>Best Track of TCs +</a:t>
            </a:r>
          </a:p>
          <a:p>
            <a:pPr lvl="1"/>
            <a:r>
              <a:rPr lang="en-US" sz="3600" b="1" i="1" dirty="0">
                <a:solidFill>
                  <a:schemeClr val="accent1"/>
                </a:solidFill>
              </a:rPr>
              <a:t>BT of </a:t>
            </a:r>
            <a:r>
              <a:rPr lang="en-US" sz="3600" b="1" i="1" dirty="0" err="1">
                <a:solidFill>
                  <a:schemeClr val="accent1"/>
                </a:solidFill>
              </a:rPr>
              <a:t>pTCs</a:t>
            </a:r>
            <a:r>
              <a:rPr lang="en-US" sz="3600" b="1" i="1" dirty="0">
                <a:solidFill>
                  <a:schemeClr val="accent1"/>
                </a:solidFill>
              </a:rPr>
              <a:t> (potential/</a:t>
            </a:r>
            <a:r>
              <a:rPr lang="en-US" sz="3600" b="1" i="1" dirty="0" err="1">
                <a:solidFill>
                  <a:schemeClr val="accent1"/>
                </a:solidFill>
              </a:rPr>
              <a:t>preTCs</a:t>
            </a:r>
            <a:r>
              <a:rPr lang="en-US" sz="3600" b="1" i="1" dirty="0">
                <a:solidFill>
                  <a:schemeClr val="accent1"/>
                </a:solidFill>
              </a:rPr>
              <a:t>)</a:t>
            </a:r>
          </a:p>
          <a:p>
            <a:pPr lvl="1"/>
            <a:r>
              <a:rPr lang="en-US" b="1" i="1" u="sng" dirty="0"/>
              <a:t>DYNAMICS</a:t>
            </a:r>
            <a:r>
              <a:rPr lang="en-US" b="1" i="1" dirty="0"/>
              <a:t> – </a:t>
            </a:r>
            <a:r>
              <a:rPr lang="en-US" dirty="0"/>
              <a:t>diagnostic file with storm and environment variables from </a:t>
            </a:r>
            <a:r>
              <a:rPr lang="en-US" b="1" i="1" dirty="0"/>
              <a:t>ERA5</a:t>
            </a:r>
          </a:p>
          <a:p>
            <a:pPr lvl="1"/>
            <a:r>
              <a:rPr lang="en-US" b="1" i="1" u="sng" dirty="0"/>
              <a:t>PHYSICS</a:t>
            </a:r>
            <a:r>
              <a:rPr lang="en-US" dirty="0"/>
              <a:t> – TC precipitation – </a:t>
            </a:r>
            <a:r>
              <a:rPr lang="en-US" b="1" i="1" dirty="0"/>
              <a:t>CMORPH &amp; </a:t>
            </a:r>
            <a:r>
              <a:rPr lang="en-US" b="1" i="1" dirty="0" err="1"/>
              <a:t>GSMaP</a:t>
            </a:r>
            <a:r>
              <a:rPr lang="en-US" b="1" i="1" dirty="0"/>
              <a:t> &amp; IMERG</a:t>
            </a:r>
          </a:p>
          <a:p>
            <a:pPr lvl="1"/>
            <a:r>
              <a:rPr lang="en-US" b="1" i="1" u="sng" dirty="0"/>
              <a:t>STRUCTURE</a:t>
            </a:r>
            <a:r>
              <a:rPr lang="en-US" dirty="0"/>
              <a:t> – R34 &amp; ROCI/POCI (TC size) – multiple sources</a:t>
            </a:r>
          </a:p>
          <a:p>
            <a:r>
              <a:rPr lang="en-US" b="1" i="1" dirty="0"/>
              <a:t>climate time scales – BT of TC &amp; </a:t>
            </a:r>
            <a:r>
              <a:rPr lang="en-US" b="1" i="1" dirty="0" err="1"/>
              <a:t>pTCs</a:t>
            </a:r>
            <a:r>
              <a:rPr lang="en-US" b="1" i="1" dirty="0"/>
              <a:t> </a:t>
            </a:r>
            <a:r>
              <a:rPr lang="en-US" dirty="0"/>
              <a:t>of </a:t>
            </a:r>
            <a:r>
              <a:rPr lang="en-US" b="1" i="1" dirty="0"/>
              <a:t>primary importance</a:t>
            </a:r>
            <a:r>
              <a:rPr lang="en-US" dirty="0"/>
              <a:t>, especially </a:t>
            </a:r>
            <a:r>
              <a:rPr lang="en-US" b="1" i="1" dirty="0" err="1"/>
              <a:t>pTCs</a:t>
            </a:r>
            <a:r>
              <a:rPr lang="en-US" dirty="0"/>
              <a:t> for </a:t>
            </a:r>
            <a:r>
              <a:rPr lang="en-US" b="1" i="1" dirty="0"/>
              <a:t>TC genesis</a:t>
            </a:r>
          </a:p>
          <a:p>
            <a:r>
              <a:rPr lang="en-US" b="1" i="1" dirty="0"/>
              <a:t>ERA5 TC forecasts are very good </a:t>
            </a:r>
            <a:r>
              <a:rPr lang="en-US" dirty="0"/>
              <a:t>with consistent quality over the 43-y period 1979-2022 </a:t>
            </a:r>
            <a:r>
              <a:rPr lang="en-US" dirty="0">
                <a:sym typeface="Wingdings" pitchFamily="2" charset="2"/>
              </a:rPr>
              <a:t>  </a:t>
            </a:r>
            <a:r>
              <a:rPr lang="en-US" b="1" i="1" dirty="0">
                <a:sym typeface="Wingdings" pitchFamily="2" charset="2"/>
              </a:rPr>
              <a:t>ERA5 analyses are very good</a:t>
            </a:r>
          </a:p>
          <a:p>
            <a:r>
              <a:rPr lang="en-US" sz="3200" b="1" i="1" dirty="0">
                <a:sym typeface="Wingdings" pitchFamily="2" charset="2"/>
              </a:rPr>
              <a:t>3 (semi-independent) satellite and gauge precipitation analyses</a:t>
            </a:r>
          </a:p>
          <a:p>
            <a:r>
              <a:rPr lang="en-US" sz="3200" b="1" i="1" dirty="0"/>
              <a:t>entire NWP/TC/reanalysis s/w &amp; data installed &amp; working </a:t>
            </a:r>
            <a:r>
              <a:rPr lang="en-US" sz="3200" dirty="0"/>
              <a:t>at </a:t>
            </a:r>
            <a:r>
              <a:rPr lang="en-US" sz="3200" b="1" dirty="0" err="1">
                <a:latin typeface="Courier" pitchFamily="2" charset="0"/>
              </a:rPr>
              <a:t>climateb.aori.u-tokyo.ac.jp</a:t>
            </a:r>
            <a:endParaRPr lang="en-US" sz="3200" b="1" dirty="0">
              <a:latin typeface="Courier" pitchFamily="2" charset="0"/>
            </a:endParaRPr>
          </a:p>
        </p:txBody>
      </p:sp>
    </p:spTree>
    <p:extLst>
      <p:ext uri="{BB962C8B-B14F-4D97-AF65-F5344CB8AC3E}">
        <p14:creationId xmlns:p14="http://schemas.microsoft.com/office/powerpoint/2010/main" val="403876659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SHEM ERA5 v JTWC mean 72-h PE</a:t>
            </a:r>
          </a:p>
        </p:txBody>
      </p:sp>
      <p:pic>
        <p:nvPicPr>
          <p:cNvPr id="5" name="Picture 4" descr="Chart, histogram&#10;&#10;Description automatically generated">
            <a:extLst>
              <a:ext uri="{FF2B5EF4-FFF2-40B4-BE49-F238E27FC236}">
                <a16:creationId xmlns:a16="http://schemas.microsoft.com/office/drawing/2014/main" id="{CB1767AD-E016-93EE-B322-68E201DBA5D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506104" y="1041400"/>
            <a:ext cx="9992592" cy="7851321"/>
          </a:xfrm>
          <a:prstGeom prst="rect">
            <a:avLst/>
          </a:prstGeom>
        </p:spPr>
      </p:pic>
    </p:spTree>
    <p:extLst>
      <p:ext uri="{BB962C8B-B14F-4D97-AF65-F5344CB8AC3E}">
        <p14:creationId xmlns:p14="http://schemas.microsoft.com/office/powerpoint/2010/main" val="155873092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WPAC ERA5 v JTWC mean 72-h PE</a:t>
            </a:r>
          </a:p>
        </p:txBody>
      </p:sp>
      <p:pic>
        <p:nvPicPr>
          <p:cNvPr id="6" name="Picture 5" descr="Chart, histogram&#10;&#10;Description automatically generated">
            <a:extLst>
              <a:ext uri="{FF2B5EF4-FFF2-40B4-BE49-F238E27FC236}">
                <a16:creationId xmlns:a16="http://schemas.microsoft.com/office/drawing/2014/main" id="{0441D340-0A7B-6FBF-70E0-403EA9AE0360}"/>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397000" y="1022350"/>
            <a:ext cx="10210800" cy="8022770"/>
          </a:xfrm>
          <a:prstGeom prst="rect">
            <a:avLst/>
          </a:prstGeom>
        </p:spPr>
      </p:pic>
    </p:spTree>
    <p:extLst>
      <p:ext uri="{BB962C8B-B14F-4D97-AF65-F5344CB8AC3E}">
        <p14:creationId xmlns:p14="http://schemas.microsoft.com/office/powerpoint/2010/main" val="282420013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LANT ERA5 v NHC mean 72-h PE</a:t>
            </a:r>
          </a:p>
        </p:txBody>
      </p:sp>
      <p:pic>
        <p:nvPicPr>
          <p:cNvPr id="4" name="Picture 3" descr="Chart, line chart, histogram&#10;&#10;Description automatically generated">
            <a:extLst>
              <a:ext uri="{FF2B5EF4-FFF2-40B4-BE49-F238E27FC236}">
                <a16:creationId xmlns:a16="http://schemas.microsoft.com/office/drawing/2014/main" id="{56F1D8B1-9E12-491D-F47F-39C2042F0750}"/>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435100" y="1041400"/>
            <a:ext cx="10134600" cy="7962899"/>
          </a:xfrm>
          <a:prstGeom prst="rect">
            <a:avLst/>
          </a:prstGeom>
        </p:spPr>
      </p:pic>
    </p:spTree>
    <p:extLst>
      <p:ext uri="{BB962C8B-B14F-4D97-AF65-F5344CB8AC3E}">
        <p14:creationId xmlns:p14="http://schemas.microsoft.com/office/powerpoint/2010/main" val="32866153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06C0-3B07-DF40-98B5-812A6574495A}"/>
              </a:ext>
            </a:extLst>
          </p:cNvPr>
          <p:cNvSpPr>
            <a:spLocks noGrp="1"/>
          </p:cNvSpPr>
          <p:nvPr>
            <p:ph type="title"/>
          </p:nvPr>
        </p:nvSpPr>
        <p:spPr>
          <a:xfrm>
            <a:off x="25400" y="0"/>
            <a:ext cx="12979400" cy="1054100"/>
          </a:xfrm>
        </p:spPr>
        <p:txBody>
          <a:bodyPr/>
          <a:lstStyle/>
          <a:p>
            <a:r>
              <a:rPr lang="en-US" sz="4000" dirty="0"/>
              <a:t>HWRF v ECMWF v GFS 2007-2020</a:t>
            </a:r>
            <a:br>
              <a:rPr lang="en-US" sz="4000" dirty="0"/>
            </a:br>
            <a:r>
              <a:rPr lang="en-US" sz="3200" dirty="0"/>
              <a:t>% improve (lower) mean PE relative to GFS as a baseline</a:t>
            </a:r>
            <a:endParaRPr lang="en-US" sz="4000" dirty="0"/>
          </a:p>
        </p:txBody>
      </p:sp>
      <p:pic>
        <p:nvPicPr>
          <p:cNvPr id="6" name="Picture 5" descr="Graphical user interface, chart, treemap chart&#10;&#10;Description automatically generated">
            <a:extLst>
              <a:ext uri="{FF2B5EF4-FFF2-40B4-BE49-F238E27FC236}">
                <a16:creationId xmlns:a16="http://schemas.microsoft.com/office/drawing/2014/main" id="{11276CF3-026F-7A3D-C69F-E739ADC2E2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1200" y="1219200"/>
            <a:ext cx="11582400" cy="8686800"/>
          </a:xfrm>
          <a:prstGeom prst="rect">
            <a:avLst/>
          </a:prstGeom>
        </p:spPr>
      </p:pic>
    </p:spTree>
    <p:extLst>
      <p:ext uri="{BB962C8B-B14F-4D97-AF65-F5344CB8AC3E}">
        <p14:creationId xmlns:p14="http://schemas.microsoft.com/office/powerpoint/2010/main" val="38646900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06C0-3B07-DF40-98B5-812A6574495A}"/>
              </a:ext>
            </a:extLst>
          </p:cNvPr>
          <p:cNvSpPr>
            <a:spLocks noGrp="1"/>
          </p:cNvSpPr>
          <p:nvPr>
            <p:ph type="title"/>
          </p:nvPr>
        </p:nvSpPr>
        <p:spPr>
          <a:xfrm>
            <a:off x="25400" y="0"/>
            <a:ext cx="12979400" cy="1054100"/>
          </a:xfrm>
        </p:spPr>
        <p:txBody>
          <a:bodyPr/>
          <a:lstStyle/>
          <a:p>
            <a:r>
              <a:rPr lang="en-US" sz="4000" dirty="0"/>
              <a:t>ECMWF v ERA5 v GFS 2007-2019</a:t>
            </a:r>
            <a:br>
              <a:rPr lang="en-US" sz="4000" dirty="0"/>
            </a:br>
            <a:r>
              <a:rPr lang="en-US" sz="3200" dirty="0"/>
              <a:t>% improve (lower) mean PE relative to GFS as a baseline</a:t>
            </a:r>
            <a:endParaRPr lang="en-US" sz="4000" dirty="0"/>
          </a:p>
        </p:txBody>
      </p:sp>
      <p:pic>
        <p:nvPicPr>
          <p:cNvPr id="4" name="Picture 3" descr="Chart&#10;&#10;Description automatically generated">
            <a:extLst>
              <a:ext uri="{FF2B5EF4-FFF2-40B4-BE49-F238E27FC236}">
                <a16:creationId xmlns:a16="http://schemas.microsoft.com/office/drawing/2014/main" id="{EED710C4-C981-EC2B-5F13-4742B243BE1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25500" y="1219200"/>
            <a:ext cx="11379200" cy="8534400"/>
          </a:xfrm>
          <a:prstGeom prst="rect">
            <a:avLst/>
          </a:prstGeom>
        </p:spPr>
      </p:pic>
    </p:spTree>
    <p:extLst>
      <p:ext uri="{BB962C8B-B14F-4D97-AF65-F5344CB8AC3E}">
        <p14:creationId xmlns:p14="http://schemas.microsoft.com/office/powerpoint/2010/main" val="30183534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B683-C14E-3FF3-E896-84522312E641}"/>
              </a:ext>
            </a:extLst>
          </p:cNvPr>
          <p:cNvSpPr>
            <a:spLocks noGrp="1"/>
          </p:cNvSpPr>
          <p:nvPr>
            <p:ph type="title"/>
          </p:nvPr>
        </p:nvSpPr>
        <p:spPr/>
        <p:txBody>
          <a:bodyPr/>
          <a:lstStyle/>
          <a:p>
            <a:r>
              <a:rPr lang="en-US" dirty="0"/>
              <a:t>Precipitation Data Sets</a:t>
            </a:r>
          </a:p>
        </p:txBody>
      </p:sp>
      <p:sp>
        <p:nvSpPr>
          <p:cNvPr id="3" name="Content Placeholder 2">
            <a:extLst>
              <a:ext uri="{FF2B5EF4-FFF2-40B4-BE49-F238E27FC236}">
                <a16:creationId xmlns:a16="http://schemas.microsoft.com/office/drawing/2014/main" id="{D9910440-A6A1-D4E3-1DCB-A1DB867847A8}"/>
              </a:ext>
            </a:extLst>
          </p:cNvPr>
          <p:cNvSpPr>
            <a:spLocks noGrp="1"/>
          </p:cNvSpPr>
          <p:nvPr>
            <p:ph idx="1"/>
          </p:nvPr>
        </p:nvSpPr>
        <p:spPr/>
        <p:txBody>
          <a:bodyPr/>
          <a:lstStyle/>
          <a:p>
            <a:r>
              <a:rPr lang="en-US" dirty="0"/>
              <a:t>CMORPH – NOAA 1998-2022</a:t>
            </a:r>
          </a:p>
          <a:p>
            <a:r>
              <a:rPr lang="en-US" dirty="0" err="1"/>
              <a:t>GSMaP</a:t>
            </a:r>
            <a:r>
              <a:rPr lang="en-US" dirty="0"/>
              <a:t> – JAXA 2001-2022</a:t>
            </a:r>
          </a:p>
          <a:p>
            <a:r>
              <a:rPr lang="en-US" dirty="0"/>
              <a:t>IMERG – NASA 2001-2022</a:t>
            </a:r>
          </a:p>
          <a:p>
            <a:r>
              <a:rPr lang="en-US" dirty="0"/>
              <a:t>high spatial/temporal resolution satellite-based</a:t>
            </a:r>
          </a:p>
          <a:p>
            <a:r>
              <a:rPr lang="en-US" dirty="0"/>
              <a:t>ERA5 – model 6- and 12-h accumulation on 0.25deg grid (near native res)</a:t>
            </a:r>
          </a:p>
          <a:p>
            <a:r>
              <a:rPr lang="en-US" dirty="0" err="1"/>
              <a:t>regrid</a:t>
            </a:r>
            <a:r>
              <a:rPr lang="en-US" dirty="0"/>
              <a:t> to a common grid (0.25deg 6-h) for apples-to-apples comparison</a:t>
            </a:r>
          </a:p>
        </p:txBody>
      </p:sp>
    </p:spTree>
    <p:extLst>
      <p:ext uri="{BB962C8B-B14F-4D97-AF65-F5344CB8AC3E}">
        <p14:creationId xmlns:p14="http://schemas.microsoft.com/office/powerpoint/2010/main" val="21115358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C8E1-C702-531A-A118-9028A4017184}"/>
              </a:ext>
            </a:extLst>
          </p:cNvPr>
          <p:cNvSpPr>
            <a:spLocks noGrp="1"/>
          </p:cNvSpPr>
          <p:nvPr>
            <p:ph type="title"/>
          </p:nvPr>
        </p:nvSpPr>
        <p:spPr/>
        <p:txBody>
          <a:bodyPr/>
          <a:lstStyle/>
          <a:p>
            <a:r>
              <a:rPr lang="en-US" dirty="0"/>
              <a:t>2007 global average </a:t>
            </a:r>
            <a:r>
              <a:rPr lang="en-US" dirty="0" err="1"/>
              <a:t>precip</a:t>
            </a:r>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C6DB8190-027D-32E8-F9D3-D41828955B63}"/>
              </a:ext>
            </a:extLst>
          </p:cNvPr>
          <p:cNvPicPr>
            <a:picLocks noChangeAspect="1"/>
          </p:cNvPicPr>
          <p:nvPr/>
        </p:nvPicPr>
        <p:blipFill>
          <a:blip r:embed="rId2"/>
          <a:stretch>
            <a:fillRect/>
          </a:stretch>
        </p:blipFill>
        <p:spPr>
          <a:xfrm>
            <a:off x="1645920" y="1143000"/>
            <a:ext cx="9652000" cy="7456170"/>
          </a:xfrm>
          <a:prstGeom prst="rect">
            <a:avLst/>
          </a:prstGeom>
        </p:spPr>
      </p:pic>
    </p:spTree>
    <p:extLst>
      <p:ext uri="{BB962C8B-B14F-4D97-AF65-F5344CB8AC3E}">
        <p14:creationId xmlns:p14="http://schemas.microsoft.com/office/powerpoint/2010/main" val="5414925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C8E1-C702-531A-A118-9028A4017184}"/>
              </a:ext>
            </a:extLst>
          </p:cNvPr>
          <p:cNvSpPr>
            <a:spLocks noGrp="1"/>
          </p:cNvSpPr>
          <p:nvPr>
            <p:ph type="title"/>
          </p:nvPr>
        </p:nvSpPr>
        <p:spPr/>
        <p:txBody>
          <a:bodyPr/>
          <a:lstStyle/>
          <a:p>
            <a:r>
              <a:rPr lang="en-US" dirty="0"/>
              <a:t>2022 global average </a:t>
            </a:r>
            <a:r>
              <a:rPr lang="en-US" dirty="0" err="1"/>
              <a:t>precip</a:t>
            </a:r>
            <a:endParaRPr lang="en-US" dirty="0"/>
          </a:p>
        </p:txBody>
      </p:sp>
      <p:pic>
        <p:nvPicPr>
          <p:cNvPr id="4" name="Picture 3" descr="A picture containing chart&#10;&#10;Description automatically generated">
            <a:extLst>
              <a:ext uri="{FF2B5EF4-FFF2-40B4-BE49-F238E27FC236}">
                <a16:creationId xmlns:a16="http://schemas.microsoft.com/office/drawing/2014/main" id="{3D7C0229-635F-82E6-57BB-763ACA353C50}"/>
              </a:ext>
            </a:extLst>
          </p:cNvPr>
          <p:cNvPicPr>
            <a:picLocks noChangeAspect="1"/>
          </p:cNvPicPr>
          <p:nvPr/>
        </p:nvPicPr>
        <p:blipFill>
          <a:blip r:embed="rId2"/>
          <a:stretch>
            <a:fillRect/>
          </a:stretch>
        </p:blipFill>
        <p:spPr>
          <a:xfrm>
            <a:off x="1691640" y="1143000"/>
            <a:ext cx="9652000" cy="7456170"/>
          </a:xfrm>
          <a:prstGeom prst="rect">
            <a:avLst/>
          </a:prstGeom>
        </p:spPr>
      </p:pic>
    </p:spTree>
    <p:extLst>
      <p:ext uri="{BB962C8B-B14F-4D97-AF65-F5344CB8AC3E}">
        <p14:creationId xmlns:p14="http://schemas.microsoft.com/office/powerpoint/2010/main" val="19692299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49A2-3FDC-579B-B5C7-6F52D4428030}"/>
              </a:ext>
            </a:extLst>
          </p:cNvPr>
          <p:cNvSpPr>
            <a:spLocks noGrp="1"/>
          </p:cNvSpPr>
          <p:nvPr>
            <p:ph type="title"/>
          </p:nvPr>
        </p:nvSpPr>
        <p:spPr/>
        <p:txBody>
          <a:bodyPr/>
          <a:lstStyle/>
          <a:p>
            <a:r>
              <a:rPr lang="en-US" dirty="0"/>
              <a:t>Dev v </a:t>
            </a:r>
            <a:r>
              <a:rPr lang="en-US" dirty="0" err="1"/>
              <a:t>NonDev</a:t>
            </a:r>
            <a:r>
              <a:rPr lang="en-US" dirty="0"/>
              <a:t> </a:t>
            </a:r>
            <a:r>
              <a:rPr lang="en-US" dirty="0" err="1"/>
              <a:t>pTCs</a:t>
            </a:r>
            <a:endParaRPr lang="en-US" dirty="0"/>
          </a:p>
        </p:txBody>
      </p:sp>
      <p:sp>
        <p:nvSpPr>
          <p:cNvPr id="3" name="Content Placeholder 2">
            <a:extLst>
              <a:ext uri="{FF2B5EF4-FFF2-40B4-BE49-F238E27FC236}">
                <a16:creationId xmlns:a16="http://schemas.microsoft.com/office/drawing/2014/main" id="{3238BE29-0C67-2247-C04F-450E0D547740}"/>
              </a:ext>
            </a:extLst>
          </p:cNvPr>
          <p:cNvSpPr>
            <a:spLocks noGrp="1"/>
          </p:cNvSpPr>
          <p:nvPr>
            <p:ph idx="1"/>
          </p:nvPr>
        </p:nvSpPr>
        <p:spPr/>
        <p:txBody>
          <a:bodyPr/>
          <a:lstStyle/>
          <a:p>
            <a:r>
              <a:rPr lang="en-US" dirty="0"/>
              <a:t>global-mean precipitation</a:t>
            </a:r>
          </a:p>
          <a:p>
            <a:pPr lvl="1"/>
            <a:r>
              <a:rPr lang="en-US" dirty="0" err="1"/>
              <a:t>GSMaP</a:t>
            </a:r>
            <a:r>
              <a:rPr lang="en-US" dirty="0"/>
              <a:t> low (2.2 mm/d)</a:t>
            </a:r>
          </a:p>
          <a:p>
            <a:pPr lvl="1"/>
            <a:r>
              <a:rPr lang="en-US" dirty="0"/>
              <a:t>IMERG high (3.0 mm/d)</a:t>
            </a:r>
          </a:p>
          <a:p>
            <a:pPr lvl="1"/>
            <a:r>
              <a:rPr lang="en-US" dirty="0"/>
              <a:t>CMORPH in the middle (2.4 mm/d)</a:t>
            </a:r>
          </a:p>
          <a:p>
            <a:r>
              <a:rPr lang="en-US" dirty="0" err="1"/>
              <a:t>precip</a:t>
            </a:r>
            <a:r>
              <a:rPr lang="en-US" dirty="0"/>
              <a:t> relative to </a:t>
            </a:r>
            <a:r>
              <a:rPr lang="en-US" dirty="0" err="1"/>
              <a:t>pTCs</a:t>
            </a:r>
            <a:r>
              <a:rPr lang="en-US" dirty="0"/>
              <a:t> </a:t>
            </a:r>
          </a:p>
          <a:p>
            <a:pPr lvl="1"/>
            <a:r>
              <a:rPr lang="en-US" dirty="0"/>
              <a:t>CMORPH is different/outlier, </a:t>
            </a:r>
          </a:p>
          <a:p>
            <a:pPr lvl="1"/>
            <a:r>
              <a:rPr lang="en-US" dirty="0" err="1"/>
              <a:t>GSMaP</a:t>
            </a:r>
            <a:r>
              <a:rPr lang="en-US" dirty="0"/>
              <a:t> &amp;  IMERG closer with more rain in IMERG</a:t>
            </a:r>
          </a:p>
          <a:p>
            <a:pPr lvl="1"/>
            <a:r>
              <a:rPr lang="en-US" dirty="0"/>
              <a:t>IMERG may be best…</a:t>
            </a:r>
          </a:p>
          <a:p>
            <a:r>
              <a:rPr lang="en-US" dirty="0"/>
              <a:t>ERA5 dynamics</a:t>
            </a:r>
          </a:p>
          <a:p>
            <a:pPr lvl="1"/>
            <a:r>
              <a:rPr lang="en-US" dirty="0"/>
              <a:t>850-200 </a:t>
            </a:r>
            <a:r>
              <a:rPr lang="en-US" dirty="0" err="1"/>
              <a:t>hPa</a:t>
            </a:r>
            <a:r>
              <a:rPr lang="en-US" dirty="0"/>
              <a:t> wind shear</a:t>
            </a:r>
          </a:p>
          <a:p>
            <a:pPr lvl="1"/>
            <a:r>
              <a:rPr lang="en-US" dirty="0"/>
              <a:t>model TC intensity</a:t>
            </a:r>
          </a:p>
          <a:p>
            <a:endParaRPr lang="en-US" dirty="0"/>
          </a:p>
        </p:txBody>
      </p:sp>
    </p:spTree>
    <p:extLst>
      <p:ext uri="{BB962C8B-B14F-4D97-AF65-F5344CB8AC3E}">
        <p14:creationId xmlns:p14="http://schemas.microsoft.com/office/powerpoint/2010/main" val="122459118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97D7-2FD9-E7B3-FB70-2872631DF0EF}"/>
              </a:ext>
            </a:extLst>
          </p:cNvPr>
          <p:cNvSpPr>
            <a:spLocks noGrp="1"/>
          </p:cNvSpPr>
          <p:nvPr>
            <p:ph type="title"/>
          </p:nvPr>
        </p:nvSpPr>
        <p:spPr/>
        <p:txBody>
          <a:bodyPr/>
          <a:lstStyle/>
          <a:p>
            <a:r>
              <a:rPr lang="en-US" dirty="0"/>
              <a:t>r=500 km area average – LANT</a:t>
            </a:r>
          </a:p>
        </p:txBody>
      </p:sp>
      <p:pic>
        <p:nvPicPr>
          <p:cNvPr id="5" name="Picture 4" descr="Graphical user interface&#10;&#10;Description automatically generated with medium confidence">
            <a:extLst>
              <a:ext uri="{FF2B5EF4-FFF2-40B4-BE49-F238E27FC236}">
                <a16:creationId xmlns:a16="http://schemas.microsoft.com/office/drawing/2014/main" id="{51FEE07C-61F6-8D00-73F1-A87404659F61}"/>
              </a:ext>
            </a:extLst>
          </p:cNvPr>
          <p:cNvPicPr>
            <a:picLocks noChangeAspect="1"/>
          </p:cNvPicPr>
          <p:nvPr/>
        </p:nvPicPr>
        <p:blipFill>
          <a:blip r:embed="rId2"/>
          <a:stretch>
            <a:fillRect/>
          </a:stretch>
        </p:blipFill>
        <p:spPr>
          <a:xfrm>
            <a:off x="1508760" y="1143000"/>
            <a:ext cx="10078720" cy="755904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0C2DBBE-70F7-D51F-B706-ECC96C628D12}"/>
              </a:ext>
            </a:extLst>
          </p:cNvPr>
          <p:cNvPicPr>
            <a:picLocks noChangeAspect="1"/>
          </p:cNvPicPr>
          <p:nvPr/>
        </p:nvPicPr>
        <p:blipFill>
          <a:blip r:embed="rId3"/>
          <a:stretch>
            <a:fillRect/>
          </a:stretch>
        </p:blipFill>
        <p:spPr>
          <a:xfrm>
            <a:off x="1508760" y="1143000"/>
            <a:ext cx="10078720" cy="755904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EAC1EB94-DB76-5F40-6B85-7F6B76242BAC}"/>
              </a:ext>
            </a:extLst>
          </p:cNvPr>
          <p:cNvPicPr>
            <a:picLocks noChangeAspect="1"/>
          </p:cNvPicPr>
          <p:nvPr/>
        </p:nvPicPr>
        <p:blipFill>
          <a:blip r:embed="rId4"/>
          <a:stretch>
            <a:fillRect/>
          </a:stretch>
        </p:blipFill>
        <p:spPr>
          <a:xfrm>
            <a:off x="1508760" y="1143000"/>
            <a:ext cx="10078720" cy="7559040"/>
          </a:xfrm>
          <a:prstGeom prst="rect">
            <a:avLst/>
          </a:prstGeom>
        </p:spPr>
      </p:pic>
    </p:spTree>
    <p:extLst>
      <p:ext uri="{BB962C8B-B14F-4D97-AF65-F5344CB8AC3E}">
        <p14:creationId xmlns:p14="http://schemas.microsoft.com/office/powerpoint/2010/main" val="764079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23000"/>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17F6F-C8ED-9446-EF93-FF1996FD58E1}"/>
              </a:ext>
            </a:extLst>
          </p:cNvPr>
          <p:cNvSpPr>
            <a:spLocks noGrp="1"/>
          </p:cNvSpPr>
          <p:nvPr>
            <p:ph type="title"/>
          </p:nvPr>
        </p:nvSpPr>
        <p:spPr/>
        <p:txBody>
          <a:bodyPr/>
          <a:lstStyle/>
          <a:p>
            <a:r>
              <a:rPr lang="en-US" dirty="0"/>
              <a:t>…at the outset…</a:t>
            </a:r>
          </a:p>
        </p:txBody>
      </p:sp>
      <p:sp>
        <p:nvSpPr>
          <p:cNvPr id="4" name="TextBox 3">
            <a:extLst>
              <a:ext uri="{FF2B5EF4-FFF2-40B4-BE49-F238E27FC236}">
                <a16:creationId xmlns:a16="http://schemas.microsoft.com/office/drawing/2014/main" id="{19F20142-4AA1-8408-5628-BD6197001E04}"/>
              </a:ext>
            </a:extLst>
          </p:cNvPr>
          <p:cNvSpPr txBox="1"/>
          <p:nvPr/>
        </p:nvSpPr>
        <p:spPr>
          <a:xfrm>
            <a:off x="965200" y="1447800"/>
            <a:ext cx="11074400" cy="5693866"/>
          </a:xfrm>
          <a:prstGeom prst="rect">
            <a:avLst/>
          </a:prstGeom>
          <a:noFill/>
        </p:spPr>
        <p:txBody>
          <a:bodyPr wrap="square">
            <a:spAutoFit/>
          </a:bodyPr>
          <a:lstStyle/>
          <a:p>
            <a:r>
              <a:rPr lang="en-US" sz="5400" dirty="0">
                <a:solidFill>
                  <a:srgbClr val="191919"/>
                </a:solidFill>
              </a:rPr>
              <a:t>A ‘super’ Tropical Cyclone (TC) Best Track (BT) is only as ‘super’ (good) as the BT itself…made by humans</a:t>
            </a:r>
          </a:p>
          <a:p>
            <a:endParaRPr lang="en-US" sz="5400" dirty="0">
              <a:solidFill>
                <a:srgbClr val="191919"/>
              </a:solidFill>
            </a:endParaRPr>
          </a:p>
          <a:p>
            <a:r>
              <a:rPr lang="en-US" sz="5400" b="1" i="1" dirty="0">
                <a:solidFill>
                  <a:srgbClr val="191919"/>
                </a:solidFill>
              </a:rPr>
              <a:t>SHEM 1990-2022 (~30 y)</a:t>
            </a:r>
          </a:p>
          <a:p>
            <a:r>
              <a:rPr lang="en-US" sz="5400" b="1" i="1" dirty="0">
                <a:solidFill>
                  <a:srgbClr val="191919"/>
                </a:solidFill>
              </a:rPr>
              <a:t>NHEM: 1980-2022 (~40 y)</a:t>
            </a:r>
            <a:br>
              <a:rPr lang="en-US" sz="1800" b="1" i="1" dirty="0">
                <a:solidFill>
                  <a:srgbClr val="191919"/>
                </a:solidFill>
              </a:rPr>
            </a:br>
            <a:endParaRPr lang="en-US" sz="4000" b="1" i="1" dirty="0"/>
          </a:p>
        </p:txBody>
      </p:sp>
    </p:spTree>
    <p:extLst>
      <p:ext uri="{BB962C8B-B14F-4D97-AF65-F5344CB8AC3E}">
        <p14:creationId xmlns:p14="http://schemas.microsoft.com/office/powerpoint/2010/main" val="37923234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97D7-2FD9-E7B3-FB70-2872631DF0EF}"/>
              </a:ext>
            </a:extLst>
          </p:cNvPr>
          <p:cNvSpPr>
            <a:spLocks noGrp="1"/>
          </p:cNvSpPr>
          <p:nvPr>
            <p:ph type="title"/>
          </p:nvPr>
        </p:nvSpPr>
        <p:spPr/>
        <p:txBody>
          <a:bodyPr/>
          <a:lstStyle/>
          <a:p>
            <a:r>
              <a:rPr lang="en-US" dirty="0"/>
              <a:t>r=500 km area average – WPAC/SHEM</a:t>
            </a:r>
          </a:p>
        </p:txBody>
      </p:sp>
      <p:pic>
        <p:nvPicPr>
          <p:cNvPr id="4" name="Picture 3" descr="A picture containing graphical user interface&#10;&#10;Description automatically generated">
            <a:extLst>
              <a:ext uri="{FF2B5EF4-FFF2-40B4-BE49-F238E27FC236}">
                <a16:creationId xmlns:a16="http://schemas.microsoft.com/office/drawing/2014/main" id="{2463CBED-CC0B-EBB5-3D9D-3BC7E0D6EF77}"/>
              </a:ext>
            </a:extLst>
          </p:cNvPr>
          <p:cNvPicPr>
            <a:picLocks noChangeAspect="1"/>
          </p:cNvPicPr>
          <p:nvPr/>
        </p:nvPicPr>
        <p:blipFill>
          <a:blip r:embed="rId2"/>
          <a:stretch>
            <a:fillRect/>
          </a:stretch>
        </p:blipFill>
        <p:spPr>
          <a:xfrm>
            <a:off x="1508760" y="1143000"/>
            <a:ext cx="10078720" cy="7559040"/>
          </a:xfrm>
          <a:prstGeom prst="rect">
            <a:avLst/>
          </a:prstGeom>
        </p:spPr>
      </p:pic>
      <p:pic>
        <p:nvPicPr>
          <p:cNvPr id="8" name="Picture 7" descr="A picture containing map&#10;&#10;Description automatically generated">
            <a:extLst>
              <a:ext uri="{FF2B5EF4-FFF2-40B4-BE49-F238E27FC236}">
                <a16:creationId xmlns:a16="http://schemas.microsoft.com/office/drawing/2014/main" id="{26E473BD-6D2A-1F33-7365-22ED39803F43}"/>
              </a:ext>
            </a:extLst>
          </p:cNvPr>
          <p:cNvPicPr>
            <a:picLocks noChangeAspect="1"/>
          </p:cNvPicPr>
          <p:nvPr/>
        </p:nvPicPr>
        <p:blipFill>
          <a:blip r:embed="rId3"/>
          <a:stretch>
            <a:fillRect/>
          </a:stretch>
        </p:blipFill>
        <p:spPr>
          <a:xfrm>
            <a:off x="1508760" y="1143000"/>
            <a:ext cx="10082784" cy="7562088"/>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49796DE2-4035-6E97-3263-091596A9F555}"/>
              </a:ext>
            </a:extLst>
          </p:cNvPr>
          <p:cNvPicPr>
            <a:picLocks noChangeAspect="1"/>
          </p:cNvPicPr>
          <p:nvPr/>
        </p:nvPicPr>
        <p:blipFill>
          <a:blip r:embed="rId4"/>
          <a:stretch>
            <a:fillRect/>
          </a:stretch>
        </p:blipFill>
        <p:spPr>
          <a:xfrm>
            <a:off x="1508760" y="1143000"/>
            <a:ext cx="10082784" cy="7562088"/>
          </a:xfrm>
          <a:prstGeom prst="rect">
            <a:avLst/>
          </a:prstGeom>
        </p:spPr>
      </p:pic>
      <p:pic>
        <p:nvPicPr>
          <p:cNvPr id="13" name="Picture 12" descr="A picture containing graphical user interface&#10;&#10;Description automatically generated">
            <a:extLst>
              <a:ext uri="{FF2B5EF4-FFF2-40B4-BE49-F238E27FC236}">
                <a16:creationId xmlns:a16="http://schemas.microsoft.com/office/drawing/2014/main" id="{CB854C6F-580D-0D57-A588-9D971C53E469}"/>
              </a:ext>
            </a:extLst>
          </p:cNvPr>
          <p:cNvPicPr>
            <a:picLocks noChangeAspect="1"/>
          </p:cNvPicPr>
          <p:nvPr/>
        </p:nvPicPr>
        <p:blipFill>
          <a:blip r:embed="rId5"/>
          <a:stretch>
            <a:fillRect/>
          </a:stretch>
        </p:blipFill>
        <p:spPr>
          <a:xfrm>
            <a:off x="1508760" y="1143000"/>
            <a:ext cx="10078720" cy="7559040"/>
          </a:xfrm>
          <a:prstGeom prst="rect">
            <a:avLst/>
          </a:prstGeom>
        </p:spPr>
      </p:pic>
    </p:spTree>
    <p:extLst>
      <p:ext uri="{BB962C8B-B14F-4D97-AF65-F5344CB8AC3E}">
        <p14:creationId xmlns:p14="http://schemas.microsoft.com/office/powerpoint/2010/main" val="2001575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diagram&#10;&#10;Description automatically generated" hidden="1">
            <a:extLst>
              <a:ext uri="{FF2B5EF4-FFF2-40B4-BE49-F238E27FC236}">
                <a16:creationId xmlns:a16="http://schemas.microsoft.com/office/drawing/2014/main" id="{FCFA8DBD-FDBA-CC31-DDA2-183DADE407C0}"/>
              </a:ext>
            </a:extLst>
          </p:cNvPr>
          <p:cNvPicPr>
            <a:picLocks noChangeAspect="1"/>
          </p:cNvPicPr>
          <p:nvPr/>
        </p:nvPicPr>
        <p:blipFill>
          <a:blip r:embed="rId2"/>
          <a:stretch>
            <a:fillRect/>
          </a:stretch>
        </p:blipFill>
        <p:spPr>
          <a:xfrm>
            <a:off x="1508760" y="1143000"/>
            <a:ext cx="10078720" cy="7559040"/>
          </a:xfrm>
          <a:prstGeom prst="rect">
            <a:avLst/>
          </a:prstGeom>
        </p:spPr>
      </p:pic>
      <p:sp>
        <p:nvSpPr>
          <p:cNvPr id="2" name="Title 1">
            <a:extLst>
              <a:ext uri="{FF2B5EF4-FFF2-40B4-BE49-F238E27FC236}">
                <a16:creationId xmlns:a16="http://schemas.microsoft.com/office/drawing/2014/main" id="{21D30048-686F-B999-9B98-E75EA887713B}"/>
              </a:ext>
            </a:extLst>
          </p:cNvPr>
          <p:cNvSpPr>
            <a:spLocks noGrp="1"/>
          </p:cNvSpPr>
          <p:nvPr>
            <p:ph type="title"/>
          </p:nvPr>
        </p:nvSpPr>
        <p:spPr/>
        <p:txBody>
          <a:bodyPr/>
          <a:lstStyle/>
          <a:p>
            <a:r>
              <a:rPr lang="en-US" dirty="0"/>
              <a:t>ERA5 dynamics – 850-200 </a:t>
            </a:r>
            <a:r>
              <a:rPr lang="en-US" dirty="0" err="1"/>
              <a:t>hPa</a:t>
            </a:r>
            <a:r>
              <a:rPr lang="en-US" dirty="0"/>
              <a:t> Shear</a:t>
            </a:r>
          </a:p>
        </p:txBody>
      </p:sp>
      <p:pic>
        <p:nvPicPr>
          <p:cNvPr id="17" name="Picture 16" descr="A picture containing graphical user interface&#10;&#10;Description automatically generated" hidden="1">
            <a:extLst>
              <a:ext uri="{FF2B5EF4-FFF2-40B4-BE49-F238E27FC236}">
                <a16:creationId xmlns:a16="http://schemas.microsoft.com/office/drawing/2014/main" id="{C2F2CD3D-E5A0-0ABB-4846-641AA5C677F5}"/>
              </a:ext>
            </a:extLst>
          </p:cNvPr>
          <p:cNvPicPr>
            <a:picLocks noChangeAspect="1"/>
          </p:cNvPicPr>
          <p:nvPr/>
        </p:nvPicPr>
        <p:blipFill>
          <a:blip r:embed="rId3"/>
          <a:stretch>
            <a:fillRect/>
          </a:stretch>
        </p:blipFill>
        <p:spPr>
          <a:xfrm>
            <a:off x="1508760" y="1143000"/>
            <a:ext cx="10082784" cy="7562088"/>
          </a:xfrm>
          <a:prstGeom prst="rect">
            <a:avLst/>
          </a:prstGeom>
        </p:spPr>
      </p:pic>
      <p:pic>
        <p:nvPicPr>
          <p:cNvPr id="19" name="Picture 18" descr="Graphical user interface&#10;&#10;Description automatically generated" hidden="1">
            <a:extLst>
              <a:ext uri="{FF2B5EF4-FFF2-40B4-BE49-F238E27FC236}">
                <a16:creationId xmlns:a16="http://schemas.microsoft.com/office/drawing/2014/main" id="{4B1BC0F7-873E-C855-FFDB-B9F0C57ABD24}"/>
              </a:ext>
            </a:extLst>
          </p:cNvPr>
          <p:cNvPicPr>
            <a:picLocks noChangeAspect="1"/>
          </p:cNvPicPr>
          <p:nvPr/>
        </p:nvPicPr>
        <p:blipFill>
          <a:blip r:embed="rId4"/>
          <a:stretch>
            <a:fillRect/>
          </a:stretch>
        </p:blipFill>
        <p:spPr>
          <a:xfrm>
            <a:off x="1508760" y="1143000"/>
            <a:ext cx="10082784" cy="7562088"/>
          </a:xfrm>
          <a:prstGeom prst="rect">
            <a:avLst/>
          </a:prstGeom>
        </p:spPr>
      </p:pic>
      <p:pic>
        <p:nvPicPr>
          <p:cNvPr id="23" name="Picture 22" descr="Diagram&#10;&#10;Description automatically generated with low confidence">
            <a:extLst>
              <a:ext uri="{FF2B5EF4-FFF2-40B4-BE49-F238E27FC236}">
                <a16:creationId xmlns:a16="http://schemas.microsoft.com/office/drawing/2014/main" id="{463352BA-D645-0B69-FFAB-AF461FA0D042}"/>
              </a:ext>
            </a:extLst>
          </p:cNvPr>
          <p:cNvPicPr>
            <a:picLocks noChangeAspect="1"/>
          </p:cNvPicPr>
          <p:nvPr/>
        </p:nvPicPr>
        <p:blipFill>
          <a:blip r:embed="rId5"/>
          <a:stretch>
            <a:fillRect/>
          </a:stretch>
        </p:blipFill>
        <p:spPr>
          <a:xfrm>
            <a:off x="1508760" y="1143000"/>
            <a:ext cx="10078720" cy="7559040"/>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A379BFBC-37B7-F6A1-2D59-3F0A015E2E87}"/>
              </a:ext>
            </a:extLst>
          </p:cNvPr>
          <p:cNvPicPr>
            <a:picLocks noChangeAspect="1"/>
          </p:cNvPicPr>
          <p:nvPr/>
        </p:nvPicPr>
        <p:blipFill>
          <a:blip r:embed="rId2"/>
          <a:stretch>
            <a:fillRect/>
          </a:stretch>
        </p:blipFill>
        <p:spPr>
          <a:xfrm>
            <a:off x="1508760" y="1143000"/>
            <a:ext cx="10082784" cy="7562088"/>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2C099E5C-16EA-19C8-CCB4-32500D655A92}"/>
              </a:ext>
            </a:extLst>
          </p:cNvPr>
          <p:cNvPicPr>
            <a:picLocks noChangeAspect="1"/>
          </p:cNvPicPr>
          <p:nvPr/>
        </p:nvPicPr>
        <p:blipFill>
          <a:blip r:embed="rId3"/>
          <a:stretch>
            <a:fillRect/>
          </a:stretch>
        </p:blipFill>
        <p:spPr>
          <a:xfrm>
            <a:off x="1508760" y="1143000"/>
            <a:ext cx="10082784" cy="7562088"/>
          </a:xfrm>
          <a:prstGeom prst="rect">
            <a:avLst/>
          </a:prstGeom>
        </p:spPr>
      </p:pic>
      <p:pic>
        <p:nvPicPr>
          <p:cNvPr id="29" name="Picture 28" descr="Graphical user interface&#10;&#10;Description automatically generated">
            <a:extLst>
              <a:ext uri="{FF2B5EF4-FFF2-40B4-BE49-F238E27FC236}">
                <a16:creationId xmlns:a16="http://schemas.microsoft.com/office/drawing/2014/main" id="{653B57AE-D8A5-0DE9-6700-8A1D93E3107F}"/>
              </a:ext>
            </a:extLst>
          </p:cNvPr>
          <p:cNvPicPr>
            <a:picLocks noChangeAspect="1"/>
          </p:cNvPicPr>
          <p:nvPr/>
        </p:nvPicPr>
        <p:blipFill>
          <a:blip r:embed="rId4"/>
          <a:stretch>
            <a:fillRect/>
          </a:stretch>
        </p:blipFill>
        <p:spPr>
          <a:xfrm>
            <a:off x="1508760" y="1143000"/>
            <a:ext cx="10082784" cy="7562088"/>
          </a:xfrm>
          <a:prstGeom prst="rect">
            <a:avLst/>
          </a:prstGeom>
        </p:spPr>
      </p:pic>
    </p:spTree>
    <p:extLst>
      <p:ext uri="{BB962C8B-B14F-4D97-AF65-F5344CB8AC3E}">
        <p14:creationId xmlns:p14="http://schemas.microsoft.com/office/powerpoint/2010/main" val="4164960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16AB-0EA4-E58B-7989-E989E4281965}"/>
              </a:ext>
            </a:extLst>
          </p:cNvPr>
          <p:cNvSpPr>
            <a:spLocks noGrp="1"/>
          </p:cNvSpPr>
          <p:nvPr>
            <p:ph type="title"/>
          </p:nvPr>
        </p:nvSpPr>
        <p:spPr/>
        <p:txBody>
          <a:bodyPr/>
          <a:lstStyle/>
          <a:p>
            <a:r>
              <a:rPr lang="en-US" dirty="0"/>
              <a:t>ERA5 – Model Vmax</a:t>
            </a:r>
          </a:p>
        </p:txBody>
      </p:sp>
      <p:pic>
        <p:nvPicPr>
          <p:cNvPr id="7" name="Picture 6" descr="A picture containing diagram&#10;&#10;Description automatically generated">
            <a:extLst>
              <a:ext uri="{FF2B5EF4-FFF2-40B4-BE49-F238E27FC236}">
                <a16:creationId xmlns:a16="http://schemas.microsoft.com/office/drawing/2014/main" id="{D0BEBD7B-0181-4EE4-3057-CF6529DAF45D}"/>
              </a:ext>
            </a:extLst>
          </p:cNvPr>
          <p:cNvPicPr>
            <a:picLocks noChangeAspect="1"/>
          </p:cNvPicPr>
          <p:nvPr/>
        </p:nvPicPr>
        <p:blipFill>
          <a:blip r:embed="rId2"/>
          <a:stretch>
            <a:fillRect/>
          </a:stretch>
        </p:blipFill>
        <p:spPr>
          <a:xfrm>
            <a:off x="1508760" y="1143000"/>
            <a:ext cx="10078720" cy="7559040"/>
          </a:xfrm>
          <a:prstGeom prst="rect">
            <a:avLst/>
          </a:prstGeom>
        </p:spPr>
      </p:pic>
      <p:pic>
        <p:nvPicPr>
          <p:cNvPr id="9" name="Picture 8" descr="Graphical user interface, diagram&#10;&#10;Description automatically generated">
            <a:extLst>
              <a:ext uri="{FF2B5EF4-FFF2-40B4-BE49-F238E27FC236}">
                <a16:creationId xmlns:a16="http://schemas.microsoft.com/office/drawing/2014/main" id="{F576532D-9E5E-5F09-313A-70DB1E10AD7F}"/>
              </a:ext>
            </a:extLst>
          </p:cNvPr>
          <p:cNvPicPr>
            <a:picLocks noChangeAspect="1"/>
          </p:cNvPicPr>
          <p:nvPr/>
        </p:nvPicPr>
        <p:blipFill>
          <a:blip r:embed="rId3"/>
          <a:stretch>
            <a:fillRect/>
          </a:stretch>
        </p:blipFill>
        <p:spPr>
          <a:xfrm>
            <a:off x="1508760" y="1143000"/>
            <a:ext cx="10078720" cy="7559040"/>
          </a:xfrm>
          <a:prstGeom prst="rect">
            <a:avLst/>
          </a:prstGeom>
        </p:spPr>
      </p:pic>
      <p:pic>
        <p:nvPicPr>
          <p:cNvPr id="11" name="Picture 10" descr="Diagram&#10;&#10;Description automatically generated">
            <a:extLst>
              <a:ext uri="{FF2B5EF4-FFF2-40B4-BE49-F238E27FC236}">
                <a16:creationId xmlns:a16="http://schemas.microsoft.com/office/drawing/2014/main" id="{CDF158E6-015F-C6AF-AB95-3FD0BA46C3A3}"/>
              </a:ext>
            </a:extLst>
          </p:cNvPr>
          <p:cNvPicPr>
            <a:picLocks noChangeAspect="1"/>
          </p:cNvPicPr>
          <p:nvPr/>
        </p:nvPicPr>
        <p:blipFill>
          <a:blip r:embed="rId4"/>
          <a:stretch>
            <a:fillRect/>
          </a:stretch>
        </p:blipFill>
        <p:spPr>
          <a:xfrm>
            <a:off x="1508760" y="1143000"/>
            <a:ext cx="10082784" cy="7562088"/>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529E32EE-611C-F7E9-BE53-3170A8668B4E}"/>
              </a:ext>
            </a:extLst>
          </p:cNvPr>
          <p:cNvPicPr>
            <a:picLocks noChangeAspect="1"/>
          </p:cNvPicPr>
          <p:nvPr/>
        </p:nvPicPr>
        <p:blipFill>
          <a:blip r:embed="rId5"/>
          <a:stretch>
            <a:fillRect/>
          </a:stretch>
        </p:blipFill>
        <p:spPr>
          <a:xfrm>
            <a:off x="1508760" y="1143000"/>
            <a:ext cx="10082784" cy="7562088"/>
          </a:xfrm>
          <a:prstGeom prst="rect">
            <a:avLst/>
          </a:prstGeom>
        </p:spPr>
      </p:pic>
    </p:spTree>
    <p:extLst>
      <p:ext uri="{BB962C8B-B14F-4D97-AF65-F5344CB8AC3E}">
        <p14:creationId xmlns:p14="http://schemas.microsoft.com/office/powerpoint/2010/main" val="974830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2DFB6-005C-E7AE-6B68-24E9911A73D0}"/>
              </a:ext>
            </a:extLst>
          </p:cNvPr>
          <p:cNvSpPr>
            <a:spLocks noGrp="1"/>
          </p:cNvSpPr>
          <p:nvPr>
            <p:ph type="title"/>
          </p:nvPr>
        </p:nvSpPr>
        <p:spPr/>
        <p:txBody>
          <a:bodyPr/>
          <a:lstStyle/>
          <a:p>
            <a:r>
              <a:rPr lang="en-US" dirty="0"/>
              <a:t>Dev v </a:t>
            </a:r>
            <a:r>
              <a:rPr lang="en-US" dirty="0" err="1"/>
              <a:t>NonDev</a:t>
            </a:r>
            <a:r>
              <a:rPr lang="en-US" dirty="0"/>
              <a:t> TCs</a:t>
            </a:r>
          </a:p>
        </p:txBody>
      </p:sp>
      <p:sp>
        <p:nvSpPr>
          <p:cNvPr id="3" name="Content Placeholder 2">
            <a:extLst>
              <a:ext uri="{FF2B5EF4-FFF2-40B4-BE49-F238E27FC236}">
                <a16:creationId xmlns:a16="http://schemas.microsoft.com/office/drawing/2014/main" id="{A9F2E81C-0958-D46A-F98E-8FDC1015FB30}"/>
              </a:ext>
            </a:extLst>
          </p:cNvPr>
          <p:cNvSpPr>
            <a:spLocks noGrp="1"/>
          </p:cNvSpPr>
          <p:nvPr>
            <p:ph idx="1"/>
          </p:nvPr>
        </p:nvSpPr>
        <p:spPr/>
        <p:txBody>
          <a:bodyPr/>
          <a:lstStyle/>
          <a:p>
            <a:r>
              <a:rPr lang="en-US" dirty="0"/>
              <a:t>Shear very  different between the basins, but in developing </a:t>
            </a:r>
            <a:r>
              <a:rPr lang="en-US" dirty="0" err="1"/>
              <a:t>pTCs</a:t>
            </a:r>
            <a:r>
              <a:rPr lang="en-US" dirty="0"/>
              <a:t> the shear drops</a:t>
            </a:r>
          </a:p>
          <a:p>
            <a:r>
              <a:rPr lang="en-US" dirty="0"/>
              <a:t>ERA5 model developing </a:t>
            </a:r>
            <a:r>
              <a:rPr lang="en-US" dirty="0" err="1"/>
              <a:t>pTCs</a:t>
            </a:r>
            <a:r>
              <a:rPr lang="en-US" dirty="0"/>
              <a:t> intensify before genesis ~48 h beforehand</a:t>
            </a:r>
          </a:p>
          <a:p>
            <a:r>
              <a:rPr lang="en-US" dirty="0"/>
              <a:t> Similar anticipation in 500-km mean </a:t>
            </a:r>
            <a:r>
              <a:rPr lang="en-US" dirty="0" err="1"/>
              <a:t>pTC</a:t>
            </a:r>
            <a:r>
              <a:rPr lang="en-US" dirty="0"/>
              <a:t> </a:t>
            </a:r>
            <a:r>
              <a:rPr lang="en-US" dirty="0" err="1"/>
              <a:t>precip</a:t>
            </a:r>
            <a:r>
              <a:rPr lang="en-US" dirty="0"/>
              <a:t>…departure point </a:t>
            </a:r>
            <a:r>
              <a:rPr lang="en-US" dirty="0" err="1"/>
              <a:t>betwee</a:t>
            </a:r>
            <a:r>
              <a:rPr lang="en-US" dirty="0"/>
              <a:t> dev and </a:t>
            </a:r>
            <a:r>
              <a:rPr lang="en-US" dirty="0" err="1"/>
              <a:t>nondev</a:t>
            </a:r>
            <a:r>
              <a:rPr lang="en-US" dirty="0"/>
              <a:t> &gt; 48 h</a:t>
            </a:r>
          </a:p>
          <a:p>
            <a:r>
              <a:rPr lang="en-US" dirty="0"/>
              <a:t>Only first steps in analyzing the </a:t>
            </a:r>
            <a:r>
              <a:rPr lang="en-US" dirty="0" err="1"/>
              <a:t>superBT</a:t>
            </a:r>
            <a:r>
              <a:rPr lang="en-US" dirty="0"/>
              <a:t> dev v </a:t>
            </a:r>
            <a:r>
              <a:rPr lang="en-US"/>
              <a:t>nondev</a:t>
            </a:r>
            <a:endParaRPr lang="en-US" dirty="0"/>
          </a:p>
        </p:txBody>
      </p:sp>
    </p:spTree>
    <p:extLst>
      <p:ext uri="{BB962C8B-B14F-4D97-AF65-F5344CB8AC3E}">
        <p14:creationId xmlns:p14="http://schemas.microsoft.com/office/powerpoint/2010/main" val="35363762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14645"/>
            <a:lum/>
          </a:blip>
          <a:srcRect/>
          <a:stretch>
            <a:fillRect l="-10000" r="-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DF7-B8C4-FC96-20E2-884A2A3F1A88}"/>
              </a:ext>
            </a:extLst>
          </p:cNvPr>
          <p:cNvSpPr>
            <a:spLocks noGrp="1"/>
          </p:cNvSpPr>
          <p:nvPr>
            <p:ph type="title"/>
          </p:nvPr>
        </p:nvSpPr>
        <p:spPr/>
        <p:txBody>
          <a:bodyPr/>
          <a:lstStyle/>
          <a:p>
            <a:r>
              <a:rPr lang="en-US" sz="5400" dirty="0"/>
              <a:t>Takeaways</a:t>
            </a:r>
          </a:p>
        </p:txBody>
      </p:sp>
      <p:sp>
        <p:nvSpPr>
          <p:cNvPr id="3" name="Content Placeholder 2">
            <a:extLst>
              <a:ext uri="{FF2B5EF4-FFF2-40B4-BE49-F238E27FC236}">
                <a16:creationId xmlns:a16="http://schemas.microsoft.com/office/drawing/2014/main" id="{42A533F7-2F81-B3DD-A4FA-AE7121EFE0DB}"/>
              </a:ext>
            </a:extLst>
          </p:cNvPr>
          <p:cNvSpPr>
            <a:spLocks noGrp="1"/>
          </p:cNvSpPr>
          <p:nvPr>
            <p:ph idx="1"/>
          </p:nvPr>
        </p:nvSpPr>
        <p:spPr/>
        <p:txBody>
          <a:bodyPr/>
          <a:lstStyle/>
          <a:p>
            <a:r>
              <a:rPr lang="en-US" dirty="0" err="1"/>
              <a:t>superBT</a:t>
            </a:r>
            <a:r>
              <a:rPr lang="en-US" dirty="0"/>
              <a:t> = </a:t>
            </a:r>
            <a:r>
              <a:rPr lang="en-US" b="1" i="1" dirty="0"/>
              <a:t>Best Track of TCs +</a:t>
            </a:r>
          </a:p>
          <a:p>
            <a:pPr lvl="1"/>
            <a:r>
              <a:rPr lang="en-US" b="1" i="1" dirty="0"/>
              <a:t>BT of </a:t>
            </a:r>
            <a:r>
              <a:rPr lang="en-US" b="1" i="1" dirty="0" err="1"/>
              <a:t>pTCs</a:t>
            </a:r>
            <a:endParaRPr lang="en-US" b="1" i="1" dirty="0"/>
          </a:p>
          <a:p>
            <a:pPr lvl="1"/>
            <a:r>
              <a:rPr lang="en-US" dirty="0"/>
              <a:t>diagnostic file with storm and environment variables</a:t>
            </a:r>
          </a:p>
          <a:p>
            <a:pPr lvl="1"/>
            <a:r>
              <a:rPr lang="en-US" dirty="0"/>
              <a:t>storm structure – R34 &amp; ROCI/POCI (TC size) – multiple sources</a:t>
            </a:r>
          </a:p>
          <a:p>
            <a:pPr lvl="1"/>
            <a:r>
              <a:rPr lang="en-US" dirty="0"/>
              <a:t>TC precipitation – CMORPH &amp; </a:t>
            </a:r>
            <a:r>
              <a:rPr lang="en-US" dirty="0" err="1"/>
              <a:t>GSMaP</a:t>
            </a:r>
            <a:r>
              <a:rPr lang="en-US" dirty="0"/>
              <a:t> &amp; IMERG</a:t>
            </a:r>
          </a:p>
          <a:p>
            <a:r>
              <a:rPr lang="en-US" b="1" i="1" dirty="0"/>
              <a:t>climate time scales – BT of TC &amp; </a:t>
            </a:r>
            <a:r>
              <a:rPr lang="en-US" b="1" i="1" dirty="0" err="1"/>
              <a:t>pTCs</a:t>
            </a:r>
            <a:r>
              <a:rPr lang="en-US" b="1" i="1" dirty="0"/>
              <a:t> </a:t>
            </a:r>
            <a:r>
              <a:rPr lang="en-US" dirty="0"/>
              <a:t>of primary importance, especially </a:t>
            </a:r>
            <a:r>
              <a:rPr lang="en-US" b="1" i="1" dirty="0" err="1"/>
              <a:t>pTC</a:t>
            </a:r>
            <a:r>
              <a:rPr lang="en-US" dirty="0"/>
              <a:t> for </a:t>
            </a:r>
            <a:r>
              <a:rPr lang="en-US" b="1" i="1" dirty="0"/>
              <a:t>TC genesis</a:t>
            </a:r>
          </a:p>
          <a:p>
            <a:r>
              <a:rPr lang="en-US" b="1" i="1" dirty="0"/>
              <a:t>ERA5 TC forecasts very good </a:t>
            </a:r>
            <a:r>
              <a:rPr lang="en-US" dirty="0"/>
              <a:t>with consistent quality over the 43-y period 1979-2021 </a:t>
            </a:r>
            <a:r>
              <a:rPr lang="en-US" dirty="0">
                <a:sym typeface="Wingdings" pitchFamily="2" charset="2"/>
              </a:rPr>
              <a:t> </a:t>
            </a:r>
            <a:r>
              <a:rPr lang="en-US" b="1" i="1" dirty="0">
                <a:sym typeface="Wingdings" pitchFamily="2" charset="2"/>
              </a:rPr>
              <a:t>analyses are very good</a:t>
            </a:r>
            <a:endParaRPr lang="en-US" b="1" i="1" dirty="0"/>
          </a:p>
          <a:p>
            <a:pPr marL="266700" indent="0">
              <a:buNone/>
            </a:pPr>
            <a:endParaRPr lang="en-US" b="1" i="1" dirty="0"/>
          </a:p>
        </p:txBody>
      </p:sp>
    </p:spTree>
    <p:extLst>
      <p:ext uri="{BB962C8B-B14F-4D97-AF65-F5344CB8AC3E}">
        <p14:creationId xmlns:p14="http://schemas.microsoft.com/office/powerpoint/2010/main" val="252880497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7F2A-1016-E38F-DD85-BCB927AADF6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4D31CB2-9A8E-103F-7AF6-A9194FA94483}"/>
              </a:ext>
            </a:extLst>
          </p:cNvPr>
          <p:cNvSpPr>
            <a:spLocks noGrp="1"/>
          </p:cNvSpPr>
          <p:nvPr>
            <p:ph idx="1"/>
          </p:nvPr>
        </p:nvSpPr>
        <p:spPr/>
        <p:txBody>
          <a:bodyPr/>
          <a:lstStyle/>
          <a:p>
            <a:pPr marL="266700" indent="0">
              <a:buNone/>
            </a:pPr>
            <a:endParaRPr lang="en-US" b="1" i="1" dirty="0"/>
          </a:p>
          <a:p>
            <a:r>
              <a:rPr lang="en-US" b="1" i="1" dirty="0"/>
              <a:t>Version 1.0 of </a:t>
            </a:r>
            <a:r>
              <a:rPr lang="en-US" b="1" i="1" dirty="0" err="1"/>
              <a:t>superBT</a:t>
            </a:r>
            <a:endParaRPr lang="en-US" b="1" i="1" dirty="0"/>
          </a:p>
          <a:p>
            <a:pPr lvl="1"/>
            <a:r>
              <a:rPr lang="en-US" dirty="0"/>
              <a:t>by storm </a:t>
            </a:r>
            <a:r>
              <a:rPr lang="en-US" dirty="0" err="1"/>
              <a:t>pTC</a:t>
            </a:r>
            <a:r>
              <a:rPr lang="en-US" dirty="0"/>
              <a:t> &amp; TC</a:t>
            </a:r>
          </a:p>
          <a:p>
            <a:pPr lvl="1"/>
            <a:r>
              <a:rPr lang="en-US" dirty="0"/>
              <a:t>TC vitals (</a:t>
            </a:r>
            <a:r>
              <a:rPr lang="en-US" dirty="0" err="1"/>
              <a:t>lat</a:t>
            </a:r>
            <a:r>
              <a:rPr lang="en-US" dirty="0"/>
              <a:t>/</a:t>
            </a:r>
            <a:r>
              <a:rPr lang="en-US" dirty="0" err="1"/>
              <a:t>lon</a:t>
            </a:r>
            <a:r>
              <a:rPr lang="en-US" dirty="0"/>
              <a:t>/Vmax/speed/direction…)</a:t>
            </a:r>
          </a:p>
          <a:p>
            <a:pPr lvl="1"/>
            <a:r>
              <a:rPr lang="en-US" dirty="0"/>
              <a:t>ERA5, CMORPH/</a:t>
            </a:r>
            <a:r>
              <a:rPr lang="en-US" dirty="0" err="1"/>
              <a:t>GSMaP</a:t>
            </a:r>
            <a:r>
              <a:rPr lang="en-US" dirty="0"/>
              <a:t>/IMERG rain area-average at r=300, 500, 800 km</a:t>
            </a:r>
          </a:p>
          <a:p>
            <a:r>
              <a:rPr lang="en-US" b="1" i="1" dirty="0"/>
              <a:t>Version 2.0</a:t>
            </a:r>
          </a:p>
          <a:p>
            <a:pPr lvl="1"/>
            <a:r>
              <a:rPr lang="en-US" dirty="0"/>
              <a:t>ROCI/POCI/R34 &amp; more diagnostic variables</a:t>
            </a:r>
          </a:p>
          <a:p>
            <a:pPr lvl="1"/>
            <a:r>
              <a:rPr lang="en-US" dirty="0"/>
              <a:t>1979-2022</a:t>
            </a:r>
          </a:p>
        </p:txBody>
      </p:sp>
    </p:spTree>
    <p:extLst>
      <p:ext uri="{BB962C8B-B14F-4D97-AF65-F5344CB8AC3E}">
        <p14:creationId xmlns:p14="http://schemas.microsoft.com/office/powerpoint/2010/main" val="145560493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24FA-AB14-2A4D-9B43-1760D4BEF55C}"/>
              </a:ext>
            </a:extLst>
          </p:cNvPr>
          <p:cNvSpPr>
            <a:spLocks noGrp="1"/>
          </p:cNvSpPr>
          <p:nvPr>
            <p:ph type="title"/>
          </p:nvPr>
        </p:nvSpPr>
        <p:spPr/>
        <p:txBody>
          <a:bodyPr/>
          <a:lstStyle/>
          <a:p>
            <a:r>
              <a:rPr lang="en-US" dirty="0"/>
              <a:t>Acknowledgements</a:t>
            </a:r>
          </a:p>
        </p:txBody>
      </p:sp>
      <p:sp>
        <p:nvSpPr>
          <p:cNvPr id="3" name="TextBox 2">
            <a:extLst>
              <a:ext uri="{FF2B5EF4-FFF2-40B4-BE49-F238E27FC236}">
                <a16:creationId xmlns:a16="http://schemas.microsoft.com/office/drawing/2014/main" id="{3D378138-5B41-16F0-D804-4AA57E565DB5}"/>
              </a:ext>
            </a:extLst>
          </p:cNvPr>
          <p:cNvSpPr txBox="1"/>
          <p:nvPr/>
        </p:nvSpPr>
        <p:spPr>
          <a:xfrm>
            <a:off x="1016000" y="1445091"/>
            <a:ext cx="11391900" cy="6863417"/>
          </a:xfrm>
          <a:prstGeom prst="rect">
            <a:avLst/>
          </a:prstGeom>
          <a:noFill/>
        </p:spPr>
        <p:txBody>
          <a:bodyPr wrap="square" rtlCol="0">
            <a:spAutoFit/>
          </a:bodyPr>
          <a:lstStyle/>
          <a:p>
            <a:r>
              <a:rPr lang="en-US" sz="4800" b="1" dirty="0"/>
              <a:t>AORI</a:t>
            </a:r>
            <a:endParaRPr lang="en-US" sz="4000" b="1" dirty="0"/>
          </a:p>
          <a:p>
            <a:r>
              <a:rPr lang="en-US" sz="4000" dirty="0"/>
              <a:t>a big shoutout</a:t>
            </a:r>
          </a:p>
          <a:p>
            <a:r>
              <a:rPr lang="en-US" sz="4400" dirty="0" err="1"/>
              <a:t>まいどどうもありがとございました</a:t>
            </a:r>
            <a:r>
              <a:rPr lang="en-US" sz="4400" dirty="0"/>
              <a:t>!</a:t>
            </a:r>
          </a:p>
          <a:p>
            <a:r>
              <a:rPr lang="en-US" sz="4000" dirty="0" err="1"/>
              <a:t>Takayabu</a:t>
            </a:r>
            <a:r>
              <a:rPr lang="en-US" sz="4000" dirty="0"/>
              <a:t>-sensei</a:t>
            </a:r>
          </a:p>
          <a:p>
            <a:r>
              <a:rPr lang="en-US" sz="3200" dirty="0"/>
              <a:t>and her staff</a:t>
            </a:r>
          </a:p>
          <a:p>
            <a:r>
              <a:rPr lang="en-US" sz="3200" dirty="0"/>
              <a:t>for sponsoring this visit</a:t>
            </a:r>
          </a:p>
          <a:p>
            <a:r>
              <a:rPr lang="en-US" sz="3200" dirty="0"/>
              <a:t>and the opportunity to do science again</a:t>
            </a:r>
          </a:p>
          <a:p>
            <a:r>
              <a:rPr lang="en-US" sz="4800" b="1" dirty="0"/>
              <a:t>GMU</a:t>
            </a:r>
            <a:endParaRPr lang="en-US" sz="4000" b="1" dirty="0"/>
          </a:p>
          <a:p>
            <a:r>
              <a:rPr lang="en-US" sz="4000" dirty="0"/>
              <a:t>Jim </a:t>
            </a:r>
            <a:r>
              <a:rPr lang="en-US" sz="4000" dirty="0" err="1"/>
              <a:t>Kinter</a:t>
            </a:r>
            <a:r>
              <a:rPr lang="en-US" sz="4000" dirty="0"/>
              <a:t> </a:t>
            </a:r>
          </a:p>
          <a:p>
            <a:r>
              <a:rPr lang="en-US" sz="3600" dirty="0"/>
              <a:t>sponsoring my affiliation and access </a:t>
            </a:r>
          </a:p>
          <a:p>
            <a:r>
              <a:rPr lang="en-US" sz="3600" dirty="0"/>
              <a:t>to computing and the library </a:t>
            </a:r>
            <a:endParaRPr lang="en-US" sz="4400" dirty="0"/>
          </a:p>
        </p:txBody>
      </p:sp>
    </p:spTree>
    <p:extLst>
      <p:ext uri="{BB962C8B-B14F-4D97-AF65-F5344CB8AC3E}">
        <p14:creationId xmlns:p14="http://schemas.microsoft.com/office/powerpoint/2010/main" val="11319353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2786-4126-C047-AD27-29871B1DC34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5D62D0D-64EE-2047-804C-1BA3063A7ACF}"/>
              </a:ext>
            </a:extLst>
          </p:cNvPr>
          <p:cNvSpPr>
            <a:spLocks noGrp="1"/>
          </p:cNvSpPr>
          <p:nvPr>
            <p:ph idx="1"/>
          </p:nvPr>
        </p:nvSpPr>
        <p:spPr>
          <a:xfrm>
            <a:off x="539750" y="1371600"/>
            <a:ext cx="11925300" cy="6705600"/>
          </a:xfrm>
        </p:spPr>
        <p:txBody>
          <a:bodyPr/>
          <a:lstStyle/>
          <a:p>
            <a:r>
              <a:rPr lang="en-US" dirty="0"/>
              <a:t>My entire NWP/TC s/w &amp; data installed &amp; working at </a:t>
            </a:r>
            <a:r>
              <a:rPr lang="en-US" b="1" dirty="0" err="1">
                <a:latin typeface="Courier" pitchFamily="2" charset="0"/>
              </a:rPr>
              <a:t>climateb.aori.u-tokyo.ac.jp</a:t>
            </a:r>
            <a:endParaRPr lang="en-US" b="1" dirty="0">
              <a:latin typeface="Courier" pitchFamily="2" charset="0"/>
            </a:endParaRPr>
          </a:p>
          <a:p>
            <a:pPr lvl="1"/>
            <a:r>
              <a:rPr lang="en-US" dirty="0"/>
              <a:t>JTWC/NHC best tracks and forecast aids (1947-2022)</a:t>
            </a:r>
          </a:p>
          <a:p>
            <a:pPr lvl="1"/>
            <a:r>
              <a:rPr lang="en-US" dirty="0"/>
              <a:t>CMORPH </a:t>
            </a:r>
            <a:r>
              <a:rPr lang="en-US" dirty="0" err="1"/>
              <a:t>precip</a:t>
            </a:r>
            <a:r>
              <a:rPr lang="en-US" dirty="0"/>
              <a:t>, CIRA MTCSWA (1998-2022)</a:t>
            </a:r>
          </a:p>
          <a:p>
            <a:pPr lvl="1"/>
            <a:r>
              <a:rPr lang="en-US" dirty="0"/>
              <a:t>ERA5 forecasts and analyses (1979-2021)</a:t>
            </a:r>
          </a:p>
          <a:p>
            <a:pPr lvl="1"/>
            <a:r>
              <a:rPr lang="en-US" dirty="0"/>
              <a:t>real-time JTWC/NHC data (crontab)</a:t>
            </a:r>
          </a:p>
          <a:p>
            <a:pPr lvl="1"/>
            <a:r>
              <a:rPr lang="en-US" dirty="0"/>
              <a:t>front-end and back-end processing</a:t>
            </a:r>
          </a:p>
          <a:p>
            <a:r>
              <a:rPr lang="en-US" b="1" dirty="0">
                <a:latin typeface="Courier" pitchFamily="2" charset="0"/>
              </a:rPr>
              <a:t>wxmap2.com</a:t>
            </a:r>
            <a:r>
              <a:rPr lang="en-US" dirty="0"/>
              <a:t> – front end web interface to products</a:t>
            </a:r>
          </a:p>
          <a:p>
            <a:pPr lvl="1"/>
            <a:r>
              <a:rPr lang="en-US" b="1" dirty="0">
                <a:latin typeface="Courier" pitchFamily="2" charset="0"/>
                <a:hlinkClick r:id="rId2"/>
              </a:rPr>
              <a:t>https://maps.wxmap2.com</a:t>
            </a:r>
            <a:r>
              <a:rPr lang="en-US" b="1" dirty="0">
                <a:latin typeface="Courier" pitchFamily="2" charset="0"/>
              </a:rPr>
              <a:t>		</a:t>
            </a:r>
            <a:r>
              <a:rPr lang="en-US" dirty="0" err="1">
                <a:latin typeface="Gill Sans MT" panose="020B0502020104020203" pitchFamily="34" charset="77"/>
              </a:rPr>
              <a:t>WxMAPs</a:t>
            </a:r>
            <a:r>
              <a:rPr lang="en-US" b="1" dirty="0">
                <a:latin typeface="Courier" pitchFamily="2" charset="0"/>
              </a:rPr>
              <a:t> </a:t>
            </a:r>
          </a:p>
          <a:p>
            <a:pPr lvl="1"/>
            <a:r>
              <a:rPr lang="en-US" b="1" dirty="0">
                <a:latin typeface="Courier" pitchFamily="2" charset="0"/>
                <a:hlinkClick r:id="rId3"/>
              </a:rPr>
              <a:t>https://tcact.wxmap2.com</a:t>
            </a:r>
            <a:r>
              <a:rPr lang="en-US" b="1" dirty="0">
                <a:latin typeface="Courier" pitchFamily="2" charset="0"/>
              </a:rPr>
              <a:t>		</a:t>
            </a:r>
            <a:r>
              <a:rPr lang="en-US" dirty="0">
                <a:latin typeface="Gill Sans MT" panose="020B0502020104020203" pitchFamily="34" charset="77"/>
              </a:rPr>
              <a:t>TC activity </a:t>
            </a:r>
            <a:r>
              <a:rPr lang="en-US" dirty="0" err="1">
                <a:latin typeface="Gill Sans MT" panose="020B0502020104020203" pitchFamily="34" charset="77"/>
              </a:rPr>
              <a:t>sACEd</a:t>
            </a:r>
            <a:endParaRPr lang="en-US" dirty="0">
              <a:latin typeface="Gill Sans MT" panose="020B0502020104020203" pitchFamily="34" charset="77"/>
            </a:endParaRPr>
          </a:p>
          <a:p>
            <a:pPr lvl="1"/>
            <a:r>
              <a:rPr lang="en-US" b="1" dirty="0">
                <a:latin typeface="Courier" pitchFamily="2" charset="0"/>
                <a:hlinkClick r:id="rId4"/>
              </a:rPr>
              <a:t>https://tcgen.wxmap2.com</a:t>
            </a:r>
            <a:r>
              <a:rPr lang="en-US" b="1" dirty="0">
                <a:latin typeface="Courier" pitchFamily="2" charset="0"/>
              </a:rPr>
              <a:t>		</a:t>
            </a:r>
            <a:r>
              <a:rPr lang="en-US" dirty="0">
                <a:latin typeface="Gill Sans MT" panose="020B0502020104020203" pitchFamily="34" charset="77"/>
              </a:rPr>
              <a:t>TC genesis</a:t>
            </a:r>
          </a:p>
          <a:p>
            <a:pPr lvl="1"/>
            <a:r>
              <a:rPr lang="en-US" b="1" dirty="0">
                <a:latin typeface="Courier" pitchFamily="2" charset="0"/>
                <a:hlinkClick r:id="rId5"/>
              </a:rPr>
              <a:t>https://jtdiag.wxmap2.com</a:t>
            </a:r>
            <a:r>
              <a:rPr lang="en-US" b="1" dirty="0">
                <a:latin typeface="Courier" pitchFamily="2" charset="0"/>
              </a:rPr>
              <a:t>		</a:t>
            </a:r>
            <a:r>
              <a:rPr lang="en-US" dirty="0">
                <a:latin typeface="Gill Sans MT" panose="020B0502020104020203" pitchFamily="34" charset="77"/>
              </a:rPr>
              <a:t>TC diagnostics file</a:t>
            </a:r>
          </a:p>
          <a:p>
            <a:pPr lvl="1"/>
            <a:r>
              <a:rPr lang="en-US" b="1" dirty="0">
                <a:latin typeface="Courier" pitchFamily="2" charset="0"/>
                <a:hlinkClick r:id="rId6"/>
              </a:rPr>
              <a:t>https://tceps.wxmap2.com</a:t>
            </a:r>
            <a:r>
              <a:rPr lang="en-US" b="1" dirty="0">
                <a:latin typeface="Courier" pitchFamily="2" charset="0"/>
              </a:rPr>
              <a:t>		</a:t>
            </a:r>
            <a:r>
              <a:rPr lang="en-US" dirty="0">
                <a:latin typeface="Gill Sans MT" panose="020B0502020104020203" pitchFamily="34" charset="77"/>
              </a:rPr>
              <a:t>TC ensemble file</a:t>
            </a:r>
          </a:p>
          <a:p>
            <a:pPr lvl="1"/>
            <a:r>
              <a:rPr lang="en-US" b="1" dirty="0">
                <a:latin typeface="Courier" pitchFamily="2" charset="0"/>
                <a:hlinkClick r:id="rId7"/>
              </a:rPr>
              <a:t>https://tctrkveri.wxmap2.com</a:t>
            </a:r>
            <a:r>
              <a:rPr lang="en-US" b="1" dirty="0">
                <a:latin typeface="Courier" pitchFamily="2" charset="0"/>
              </a:rPr>
              <a:t>	</a:t>
            </a:r>
            <a:r>
              <a:rPr lang="en-US" dirty="0">
                <a:latin typeface="Gill Sans MT" panose="020B0502020104020203" pitchFamily="34" charset="77"/>
              </a:rPr>
              <a:t>TC tracks &amp; verification</a:t>
            </a:r>
          </a:p>
          <a:p>
            <a:pPr marL="711200" lvl="1" indent="0">
              <a:buNone/>
            </a:pPr>
            <a:endParaRPr lang="en-US" dirty="0"/>
          </a:p>
        </p:txBody>
      </p:sp>
      <p:sp>
        <p:nvSpPr>
          <p:cNvPr id="4" name="Rectangle 3">
            <a:extLst>
              <a:ext uri="{FF2B5EF4-FFF2-40B4-BE49-F238E27FC236}">
                <a16:creationId xmlns:a16="http://schemas.microsoft.com/office/drawing/2014/main" id="{F3663BB3-F0CF-D190-45C0-AB44B07C93F8}"/>
              </a:ext>
            </a:extLst>
          </p:cNvPr>
          <p:cNvSpPr/>
          <p:nvPr/>
        </p:nvSpPr>
        <p:spPr bwMode="auto">
          <a:xfrm>
            <a:off x="1625600" y="5715000"/>
            <a:ext cx="9144000" cy="457200"/>
          </a:xfrm>
          <a:prstGeom prst="rect">
            <a:avLst/>
          </a:prstGeom>
          <a:solidFill>
            <a:srgbClr val="FFFF00">
              <a:alpha val="55000"/>
            </a:srgbClr>
          </a:solidFill>
          <a:ln w="25400" cap="flat" cmpd="sng" algn="ctr">
            <a:solidFill>
              <a:srgbClr val="000000"/>
            </a:solidFill>
            <a:prstDash val="solid"/>
            <a:round/>
            <a:headEnd type="none" w="med" len="med"/>
            <a:tailEnd type="none" w="med" len="med"/>
          </a:ln>
          <a:effectLst/>
        </p:spPr>
        <p:txBody>
          <a:bodyPr rtlCol="0" anchor="ctr">
            <a:spAutoFit/>
          </a:bodyPr>
          <a:lstStyle/>
          <a:p>
            <a:pPr algn="ctr"/>
            <a:endParaRPr lang="en-US" sz="2400" dirty="0">
              <a:solidFill>
                <a:srgbClr val="FAD40C"/>
              </a:solidFill>
            </a:endParaRPr>
          </a:p>
        </p:txBody>
      </p:sp>
    </p:spTree>
    <p:extLst>
      <p:ext uri="{BB962C8B-B14F-4D97-AF65-F5344CB8AC3E}">
        <p14:creationId xmlns:p14="http://schemas.microsoft.com/office/powerpoint/2010/main" val="112216518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361C-45A2-AECD-7296-F16C6B6CCCFC}"/>
              </a:ext>
            </a:extLst>
          </p:cNvPr>
          <p:cNvSpPr>
            <a:spLocks noGrp="1"/>
          </p:cNvSpPr>
          <p:nvPr>
            <p:ph type="title"/>
          </p:nvPr>
        </p:nvSpPr>
        <p:spPr/>
        <p:txBody>
          <a:bodyPr/>
          <a:lstStyle/>
          <a:p>
            <a:r>
              <a:rPr lang="en-US" dirty="0"/>
              <a:t>Change gears – </a:t>
            </a:r>
            <a:r>
              <a:rPr lang="en-US" dirty="0" err="1"/>
              <a:t>pTCs</a:t>
            </a:r>
            <a:r>
              <a:rPr lang="en-US" dirty="0"/>
              <a:t> to TC activity</a:t>
            </a:r>
          </a:p>
        </p:txBody>
      </p:sp>
      <p:sp>
        <p:nvSpPr>
          <p:cNvPr id="3" name="Content Placeholder 2">
            <a:extLst>
              <a:ext uri="{FF2B5EF4-FFF2-40B4-BE49-F238E27FC236}">
                <a16:creationId xmlns:a16="http://schemas.microsoft.com/office/drawing/2014/main" id="{E4F43CED-EC75-3721-8A3B-25D04C88C8D6}"/>
              </a:ext>
            </a:extLst>
          </p:cNvPr>
          <p:cNvSpPr>
            <a:spLocks noGrp="1"/>
          </p:cNvSpPr>
          <p:nvPr>
            <p:ph idx="1"/>
          </p:nvPr>
        </p:nvSpPr>
        <p:spPr/>
        <p:txBody>
          <a:bodyPr/>
          <a:lstStyle/>
          <a:p>
            <a:r>
              <a:rPr lang="en-US" dirty="0" err="1"/>
              <a:t>superBT</a:t>
            </a:r>
            <a:r>
              <a:rPr lang="en-US" dirty="0"/>
              <a:t> has a </a:t>
            </a:r>
            <a:r>
              <a:rPr lang="en-US" b="1" i="1" dirty="0"/>
              <a:t>unique </a:t>
            </a:r>
            <a:r>
              <a:rPr lang="en-US" b="1" i="1" dirty="0" err="1"/>
              <a:t>pTC</a:t>
            </a:r>
            <a:r>
              <a:rPr lang="en-US" b="1" i="1" dirty="0"/>
              <a:t> data set</a:t>
            </a:r>
          </a:p>
          <a:p>
            <a:r>
              <a:rPr lang="en-US" b="1" i="1" dirty="0"/>
              <a:t>more </a:t>
            </a:r>
            <a:r>
              <a:rPr lang="en-US" b="1" i="1" dirty="0" err="1"/>
              <a:t>pTCs</a:t>
            </a:r>
            <a:r>
              <a:rPr lang="en-US" b="1" i="1" dirty="0"/>
              <a:t> in WPAC </a:t>
            </a:r>
            <a:r>
              <a:rPr lang="en-US" dirty="0"/>
              <a:t>than LANT </a:t>
            </a:r>
            <a:r>
              <a:rPr lang="en-US" dirty="0">
                <a:sym typeface="Wingdings" pitchFamily="2" charset="2"/>
              </a:rPr>
              <a:t> formation mechanism</a:t>
            </a:r>
          </a:p>
          <a:p>
            <a:r>
              <a:rPr lang="en-US" b="1" i="1" dirty="0">
                <a:sym typeface="Wingdings" pitchFamily="2" charset="2"/>
              </a:rPr>
              <a:t>WPAC – monsoon trough</a:t>
            </a:r>
          </a:p>
          <a:p>
            <a:r>
              <a:rPr lang="en-US" b="1" i="1" dirty="0">
                <a:sym typeface="Wingdings" pitchFamily="2" charset="2"/>
              </a:rPr>
              <a:t>LANT</a:t>
            </a:r>
            <a:r>
              <a:rPr lang="en-US" dirty="0">
                <a:sym typeface="Wingdings" pitchFamily="2" charset="2"/>
              </a:rPr>
              <a:t> – tropical/</a:t>
            </a:r>
            <a:r>
              <a:rPr lang="en-US" b="1" i="1" dirty="0">
                <a:sym typeface="Wingdings" pitchFamily="2" charset="2"/>
              </a:rPr>
              <a:t>easterly waves </a:t>
            </a:r>
            <a:r>
              <a:rPr lang="en-US" dirty="0">
                <a:sym typeface="Wingdings" pitchFamily="2" charset="2"/>
              </a:rPr>
              <a:t>coming off Africa</a:t>
            </a:r>
            <a:endParaRPr lang="en-US" dirty="0"/>
          </a:p>
        </p:txBody>
      </p:sp>
    </p:spTree>
    <p:extLst>
      <p:ext uri="{BB962C8B-B14F-4D97-AF65-F5344CB8AC3E}">
        <p14:creationId xmlns:p14="http://schemas.microsoft.com/office/powerpoint/2010/main" val="54241202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sz="2800" dirty="0">
                <a:hlinkClick r:id="rId2"/>
              </a:rPr>
              <a:t>https://tcact.wxmap2.com</a:t>
            </a:r>
            <a:br>
              <a:rPr lang="en-US" sz="3600" dirty="0"/>
            </a:br>
            <a:r>
              <a:rPr lang="en-US" dirty="0" err="1"/>
              <a:t>spectograph</a:t>
            </a:r>
            <a:endParaRPr lang="en-US" sz="3600" dirty="0"/>
          </a:p>
        </p:txBody>
      </p:sp>
      <p:pic>
        <p:nvPicPr>
          <p:cNvPr id="4" name="Picture 3">
            <a:extLst>
              <a:ext uri="{FF2B5EF4-FFF2-40B4-BE49-F238E27FC236}">
                <a16:creationId xmlns:a16="http://schemas.microsoft.com/office/drawing/2014/main" id="{64724730-4267-C5B8-E2B1-C548F942DCF4}"/>
              </a:ext>
            </a:extLst>
          </p:cNvPr>
          <p:cNvPicPr>
            <a:picLocks noChangeAspect="1"/>
          </p:cNvPicPr>
          <p:nvPr/>
        </p:nvPicPr>
        <p:blipFill>
          <a:blip r:embed="rId3"/>
          <a:stretch>
            <a:fillRect/>
          </a:stretch>
        </p:blipFill>
        <p:spPr>
          <a:xfrm>
            <a:off x="1270000" y="1084468"/>
            <a:ext cx="10464800" cy="7584663"/>
          </a:xfrm>
          <a:prstGeom prst="rect">
            <a:avLst/>
          </a:prstGeom>
        </p:spPr>
      </p:pic>
    </p:spTree>
    <p:extLst>
      <p:ext uri="{BB962C8B-B14F-4D97-AF65-F5344CB8AC3E}">
        <p14:creationId xmlns:p14="http://schemas.microsoft.com/office/powerpoint/2010/main" val="349188438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2984-99FC-E4FE-34A0-630ECA16D7A8}"/>
              </a:ext>
            </a:extLst>
          </p:cNvPr>
          <p:cNvSpPr>
            <a:spLocks noGrp="1"/>
          </p:cNvSpPr>
          <p:nvPr>
            <p:ph type="title"/>
          </p:nvPr>
        </p:nvSpPr>
        <p:spPr/>
        <p:txBody>
          <a:bodyPr/>
          <a:lstStyle/>
          <a:p>
            <a:r>
              <a:rPr lang="en-US" dirty="0"/>
              <a:t>BT part of the </a:t>
            </a:r>
            <a:r>
              <a:rPr lang="en-US" dirty="0" err="1"/>
              <a:t>superBT</a:t>
            </a:r>
            <a:r>
              <a:rPr lang="en-US" dirty="0"/>
              <a:t>	</a:t>
            </a:r>
          </a:p>
        </p:txBody>
      </p:sp>
      <p:sp>
        <p:nvSpPr>
          <p:cNvPr id="3" name="Content Placeholder 2">
            <a:extLst>
              <a:ext uri="{FF2B5EF4-FFF2-40B4-BE49-F238E27FC236}">
                <a16:creationId xmlns:a16="http://schemas.microsoft.com/office/drawing/2014/main" id="{CFEF54FF-BD33-6044-C682-48ABB4D962CC}"/>
              </a:ext>
            </a:extLst>
          </p:cNvPr>
          <p:cNvSpPr>
            <a:spLocks noGrp="1"/>
          </p:cNvSpPr>
          <p:nvPr>
            <p:ph idx="1"/>
          </p:nvPr>
        </p:nvSpPr>
        <p:spPr>
          <a:xfrm>
            <a:off x="0" y="1524000"/>
            <a:ext cx="12979400" cy="6705600"/>
          </a:xfrm>
        </p:spPr>
        <p:txBody>
          <a:bodyPr/>
          <a:lstStyle/>
          <a:p>
            <a:r>
              <a:rPr lang="en-US" b="1" i="1" dirty="0"/>
              <a:t>BT data comes from JTWC &amp; NHC</a:t>
            </a:r>
          </a:p>
          <a:p>
            <a:pPr lvl="1"/>
            <a:r>
              <a:rPr lang="en-US" dirty="0"/>
              <a:t>global</a:t>
            </a:r>
          </a:p>
          <a:p>
            <a:pPr lvl="1"/>
            <a:r>
              <a:rPr lang="en-US" dirty="0"/>
              <a:t>consistent operations for best tracking and forecasting</a:t>
            </a:r>
          </a:p>
          <a:p>
            <a:pPr lvl="1"/>
            <a:r>
              <a:rPr lang="en-US" dirty="0"/>
              <a:t>consistent metrics – knots, nautical miles, </a:t>
            </a:r>
            <a:r>
              <a:rPr lang="en-US" b="1" i="1" dirty="0"/>
              <a:t>1-minute average </a:t>
            </a:r>
            <a:r>
              <a:rPr lang="en-US" dirty="0"/>
              <a:t>surface (10-m) wind</a:t>
            </a:r>
          </a:p>
          <a:p>
            <a:pPr lvl="1"/>
            <a:r>
              <a:rPr lang="en-US" dirty="0"/>
              <a:t>common data format (ATCF)</a:t>
            </a:r>
          </a:p>
          <a:p>
            <a:pPr lvl="1"/>
            <a:r>
              <a:rPr lang="en-US" dirty="0"/>
              <a:t>consistent initiation of </a:t>
            </a:r>
            <a:r>
              <a:rPr lang="en-US" b="1" i="1" dirty="0"/>
              <a:t>INVESTS or pre-potential TC (</a:t>
            </a:r>
            <a:r>
              <a:rPr lang="en-US" b="1" i="1" dirty="0" err="1"/>
              <a:t>pTC</a:t>
            </a:r>
            <a:r>
              <a:rPr lang="en-US" b="1" i="1" dirty="0"/>
              <a:t>) disturbances </a:t>
            </a:r>
            <a:r>
              <a:rPr lang="en-US" dirty="0">
                <a:sym typeface="Wingdings" pitchFamily="2" charset="2"/>
              </a:rPr>
              <a:t> specialized-localized satellite reconnaissance and tracking/model diagnostics</a:t>
            </a:r>
          </a:p>
          <a:p>
            <a:pPr lvl="1"/>
            <a:r>
              <a:rPr lang="en-US" dirty="0">
                <a:sym typeface="Wingdings" pitchFamily="2" charset="2"/>
              </a:rPr>
              <a:t>JTWC has not issued a warning without starting an INVEST since 2005…only one case…</a:t>
            </a:r>
          </a:p>
          <a:p>
            <a:r>
              <a:rPr lang="en-US" sz="3200" dirty="0">
                <a:sym typeface="Wingdings" pitchFamily="2" charset="2"/>
              </a:rPr>
              <a:t>only in recent years has JTWC/NHC properly maintained the INVEST or </a:t>
            </a:r>
            <a:r>
              <a:rPr lang="en-US" b="1" dirty="0" err="1">
                <a:sym typeface="Wingdings" pitchFamily="2" charset="2"/>
              </a:rPr>
              <a:t>pTC</a:t>
            </a:r>
            <a:r>
              <a:rPr lang="en-US" b="1" dirty="0">
                <a:sym typeface="Wingdings" pitchFamily="2" charset="2"/>
              </a:rPr>
              <a:t> data set</a:t>
            </a:r>
            <a:r>
              <a:rPr lang="en-US" sz="3200" dirty="0">
                <a:sym typeface="Wingdings" pitchFamily="2" charset="2"/>
              </a:rPr>
              <a:t>…I have maintained since</a:t>
            </a:r>
            <a:r>
              <a:rPr lang="en-US" sz="3200" b="1" i="1" dirty="0">
                <a:sym typeface="Wingdings" pitchFamily="2" charset="2"/>
              </a:rPr>
              <a:t> </a:t>
            </a:r>
            <a:r>
              <a:rPr lang="en-US" b="1" i="1" dirty="0">
                <a:sym typeface="Wingdings" pitchFamily="2" charset="2"/>
              </a:rPr>
              <a:t>2007-2022</a:t>
            </a:r>
            <a:r>
              <a:rPr lang="en-US" sz="3200" b="1" i="1" dirty="0">
                <a:sym typeface="Wingdings" pitchFamily="2" charset="2"/>
              </a:rPr>
              <a:t> </a:t>
            </a:r>
            <a:r>
              <a:rPr lang="en-US" sz="3200" dirty="0">
                <a:sym typeface="Wingdings" pitchFamily="2" charset="2"/>
              </a:rPr>
              <a:t>and in some basins back to 1999 (courtesy of NRL Monterey)</a:t>
            </a:r>
            <a:endParaRPr lang="en-US" dirty="0"/>
          </a:p>
          <a:p>
            <a:endParaRPr lang="en-US" dirty="0"/>
          </a:p>
        </p:txBody>
      </p:sp>
    </p:spTree>
    <p:extLst>
      <p:ext uri="{BB962C8B-B14F-4D97-AF65-F5344CB8AC3E}">
        <p14:creationId xmlns:p14="http://schemas.microsoft.com/office/powerpoint/2010/main" val="240207756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alphaModFix amt="10000"/>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83D-E89D-E217-2F77-3D6FDC35B3EA}"/>
              </a:ext>
            </a:extLst>
          </p:cNvPr>
          <p:cNvSpPr>
            <a:spLocks noGrp="1"/>
          </p:cNvSpPr>
          <p:nvPr>
            <p:ph type="title"/>
          </p:nvPr>
        </p:nvSpPr>
        <p:spPr/>
        <p:txBody>
          <a:bodyPr/>
          <a:lstStyle/>
          <a:p>
            <a:r>
              <a:rPr lang="en-US" dirty="0"/>
              <a:t>TC activity metrics</a:t>
            </a:r>
          </a:p>
        </p:txBody>
      </p:sp>
      <p:sp>
        <p:nvSpPr>
          <p:cNvPr id="3" name="Content Placeholder 2">
            <a:extLst>
              <a:ext uri="{FF2B5EF4-FFF2-40B4-BE49-F238E27FC236}">
                <a16:creationId xmlns:a16="http://schemas.microsoft.com/office/drawing/2014/main" id="{65B1DF5C-5D79-0674-A332-7617BACA1F3F}"/>
              </a:ext>
            </a:extLst>
          </p:cNvPr>
          <p:cNvSpPr>
            <a:spLocks noGrp="1"/>
          </p:cNvSpPr>
          <p:nvPr>
            <p:ph idx="1"/>
          </p:nvPr>
        </p:nvSpPr>
        <p:spPr/>
        <p:txBody>
          <a:bodyPr/>
          <a:lstStyle/>
          <a:p>
            <a:r>
              <a:rPr lang="en-US" dirty="0"/>
              <a:t># of storms by intensity </a:t>
            </a:r>
            <a:r>
              <a:rPr lang="en-US" sz="2800" dirty="0"/>
              <a:t>(JTWC – </a:t>
            </a:r>
            <a:r>
              <a:rPr lang="en-US" sz="2800" dirty="0" err="1"/>
              <a:t>supertyphoon</a:t>
            </a:r>
            <a:r>
              <a:rPr lang="en-US" sz="2800" dirty="0"/>
              <a:t>, NHC – CAT1-5)</a:t>
            </a:r>
            <a:endParaRPr lang="en-US" dirty="0"/>
          </a:p>
          <a:p>
            <a:r>
              <a:rPr lang="en-US" dirty="0"/>
              <a:t>wind-duration metrics:</a:t>
            </a:r>
          </a:p>
          <a:p>
            <a:pPr lvl="1"/>
            <a:r>
              <a:rPr lang="en-US" dirty="0"/>
              <a:t>Mike: Vmax x duration, e.g., 60kt*6h</a:t>
            </a:r>
          </a:p>
          <a:p>
            <a:pPr lvl="1"/>
            <a:r>
              <a:rPr lang="en-US" dirty="0"/>
              <a:t>G. Bell: ACE – </a:t>
            </a:r>
            <a:r>
              <a:rPr lang="en-US" b="1" i="1" dirty="0"/>
              <a:t>Accumulated Cyclone Energy – Vmax**2 * 6h</a:t>
            </a:r>
          </a:p>
          <a:p>
            <a:pPr lvl="1"/>
            <a:r>
              <a:rPr lang="en-US" dirty="0"/>
              <a:t>M. Powell: IKE – Integrated Kinetic Energy = f(R34,Vmax)</a:t>
            </a:r>
          </a:p>
          <a:p>
            <a:pPr lvl="1"/>
            <a:r>
              <a:rPr lang="en-US" dirty="0"/>
              <a:t>K. Emanuel: Power – Vmax**3 * 6h </a:t>
            </a:r>
          </a:p>
          <a:p>
            <a:r>
              <a:rPr lang="en-US" dirty="0"/>
              <a:t>ACE is fairly standard, only IKE considers TC size…</a:t>
            </a:r>
          </a:p>
          <a:p>
            <a:r>
              <a:rPr lang="en-US" b="1" i="1" dirty="0"/>
              <a:t>Problem</a:t>
            </a:r>
            <a:r>
              <a:rPr lang="en-US" dirty="0"/>
              <a:t> with all is </a:t>
            </a:r>
            <a:r>
              <a:rPr lang="en-US" b="1" i="1" dirty="0"/>
              <a:t>dependence</a:t>
            </a:r>
            <a:r>
              <a:rPr lang="en-US" dirty="0"/>
              <a:t> on the </a:t>
            </a:r>
            <a:r>
              <a:rPr lang="en-US" b="1" i="1" dirty="0"/>
              <a:t>accuracy</a:t>
            </a:r>
            <a:r>
              <a:rPr lang="en-US" dirty="0"/>
              <a:t> of the </a:t>
            </a:r>
            <a:r>
              <a:rPr lang="en-US" b="1" dirty="0"/>
              <a:t>intensity</a:t>
            </a:r>
          </a:p>
        </p:txBody>
      </p:sp>
    </p:spTree>
    <p:extLst>
      <p:ext uri="{BB962C8B-B14F-4D97-AF65-F5344CB8AC3E}">
        <p14:creationId xmlns:p14="http://schemas.microsoft.com/office/powerpoint/2010/main" val="98410002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F9E7-CB67-6581-A8EB-3F6F64E90766}"/>
              </a:ext>
            </a:extLst>
          </p:cNvPr>
          <p:cNvSpPr>
            <a:spLocks noGrp="1"/>
          </p:cNvSpPr>
          <p:nvPr>
            <p:ph type="title"/>
          </p:nvPr>
        </p:nvSpPr>
        <p:spPr/>
        <p:txBody>
          <a:bodyPr/>
          <a:lstStyle/>
          <a:p>
            <a:r>
              <a:rPr lang="en-US" sz="4000" dirty="0"/>
              <a:t>Global TC activity variability – </a:t>
            </a:r>
            <a:br>
              <a:rPr lang="en-US" sz="4000" dirty="0"/>
            </a:br>
            <a:r>
              <a:rPr lang="en-US" sz="3200" b="1" i="1" dirty="0"/>
              <a:t>depends on accuracy of best track done by humans</a:t>
            </a:r>
            <a:endParaRPr lang="en-US" sz="4000" b="1" i="1" dirty="0"/>
          </a:p>
        </p:txBody>
      </p:sp>
      <p:sp>
        <p:nvSpPr>
          <p:cNvPr id="3" name="Content Placeholder 2">
            <a:extLst>
              <a:ext uri="{FF2B5EF4-FFF2-40B4-BE49-F238E27FC236}">
                <a16:creationId xmlns:a16="http://schemas.microsoft.com/office/drawing/2014/main" id="{A1CD04A7-31A8-6699-E7E5-AB2F1AAD2B69}"/>
              </a:ext>
            </a:extLst>
          </p:cNvPr>
          <p:cNvSpPr>
            <a:spLocks noGrp="1"/>
          </p:cNvSpPr>
          <p:nvPr>
            <p:ph idx="1"/>
          </p:nvPr>
        </p:nvSpPr>
        <p:spPr/>
        <p:txBody>
          <a:bodyPr/>
          <a:lstStyle/>
          <a:p>
            <a:pPr marL="1009650" indent="-742950">
              <a:buFont typeface="+mj-lt"/>
              <a:buAutoNum type="arabicPeriod"/>
            </a:pPr>
            <a:r>
              <a:rPr lang="en-US" b="1" i="1" dirty="0"/>
              <a:t>TC detection </a:t>
            </a:r>
            <a:r>
              <a:rPr lang="en-US" dirty="0"/>
              <a:t>– ”TC or not TC” – that is the question</a:t>
            </a:r>
          </a:p>
          <a:p>
            <a:pPr marL="1454150" lvl="1" indent="-742950">
              <a:buFont typeface="+mj-lt"/>
              <a:buAutoNum type="alphaLcPeriod"/>
            </a:pPr>
            <a:r>
              <a:rPr lang="en-US" dirty="0"/>
              <a:t>SHEM &lt;&lt; NHEM until around 1990</a:t>
            </a:r>
          </a:p>
          <a:p>
            <a:pPr marL="1454150" lvl="1" indent="-742950">
              <a:buFont typeface="+mj-lt"/>
              <a:buAutoNum type="alphaLcPeriod"/>
            </a:pPr>
            <a:r>
              <a:rPr lang="en-US" dirty="0"/>
              <a:t>pre-1950 – ships and islands and landfall</a:t>
            </a:r>
          </a:p>
          <a:p>
            <a:pPr marL="1454150" lvl="1" indent="-742950">
              <a:buFont typeface="+mj-lt"/>
              <a:buAutoNum type="alphaLcPeriod"/>
            </a:pPr>
            <a:r>
              <a:rPr lang="en-US" dirty="0"/>
              <a:t>1950~1988 (year JTWC went satellite only), A/C recon in WPAC and </a:t>
            </a:r>
            <a:r>
              <a:rPr lang="en-US" dirty="0" err="1"/>
              <a:t>atLANTic</a:t>
            </a:r>
            <a:endParaRPr lang="en-US" dirty="0"/>
          </a:p>
          <a:p>
            <a:pPr marL="1454150" lvl="1" indent="-742950">
              <a:buFont typeface="+mj-lt"/>
              <a:buAutoNum type="alphaLcPeriod"/>
            </a:pPr>
            <a:r>
              <a:rPr lang="en-US" dirty="0"/>
              <a:t>1990-2010 more and better satellite data including </a:t>
            </a:r>
            <a:r>
              <a:rPr lang="en-US" dirty="0" err="1"/>
              <a:t>quickScat</a:t>
            </a:r>
            <a:endParaRPr lang="en-US" dirty="0"/>
          </a:p>
          <a:p>
            <a:pPr marL="1454150" lvl="1" indent="-742950">
              <a:buFont typeface="+mj-lt"/>
              <a:buAutoNum type="alphaLcPeriod"/>
            </a:pPr>
            <a:r>
              <a:rPr lang="en-US" dirty="0"/>
              <a:t>2010 – 2022 – better satellite </a:t>
            </a:r>
            <a:r>
              <a:rPr lang="en-US" dirty="0" err="1"/>
              <a:t>obs</a:t>
            </a:r>
            <a:r>
              <a:rPr lang="en-US" dirty="0"/>
              <a:t> of surface wind – reanalysis of wind radii @ JTWC/NHC</a:t>
            </a:r>
          </a:p>
          <a:p>
            <a:pPr marL="1454150" lvl="1" indent="-742950">
              <a:buFont typeface="+mj-lt"/>
              <a:buAutoNum type="alphaLcPeriod"/>
            </a:pPr>
            <a:r>
              <a:rPr kumimoji="0" lang="en-US" sz="3200" b="0" i="0" u="none" strike="noStrike" kern="0" cap="none" spc="0" normalizeH="0" baseline="0" noProof="0" dirty="0">
                <a:ln>
                  <a:noFill/>
                </a:ln>
                <a:solidFill>
                  <a:srgbClr val="000000"/>
                </a:solidFill>
                <a:effectLst/>
                <a:uLnTx/>
                <a:uFillTx/>
                <a:latin typeface="Gill Sans MT"/>
                <a:ea typeface="ヒラギノ角ゴ ProN W3"/>
                <a:sym typeface="Gill Sans" charset="0"/>
              </a:rPr>
              <a:t>TC location </a:t>
            </a:r>
            <a:r>
              <a:rPr kumimoji="0" lang="en-US" sz="3200" b="0" i="0" u="none" strike="noStrike" kern="0" cap="none" spc="0" normalizeH="0" baseline="0" noProof="0" dirty="0">
                <a:ln>
                  <a:noFill/>
                </a:ln>
                <a:solidFill>
                  <a:srgbClr val="000000"/>
                </a:solidFill>
                <a:effectLst/>
                <a:uLnTx/>
                <a:uFillTx/>
                <a:latin typeface="Gill Sans MT"/>
                <a:ea typeface="ヒラギノ角ゴ ProN W3"/>
                <a:sym typeface="Wingdings" pitchFamily="2" charset="2"/>
              </a:rPr>
              <a:t> surface wind center</a:t>
            </a:r>
          </a:p>
          <a:p>
            <a:pPr marL="1009650" indent="-742950">
              <a:buFont typeface="+mj-lt"/>
              <a:buAutoNum type="arabicPeriod"/>
            </a:pPr>
            <a:r>
              <a:rPr kumimoji="0" lang="en-US" sz="3600" b="1" i="1" u="none" strike="noStrike" kern="0" cap="none" spc="0" normalizeH="0" baseline="0" noProof="0" dirty="0">
                <a:ln>
                  <a:noFill/>
                </a:ln>
                <a:solidFill>
                  <a:srgbClr val="000000"/>
                </a:solidFill>
                <a:effectLst/>
                <a:uLnTx/>
                <a:uFillTx/>
                <a:latin typeface="Gill Sans MT"/>
                <a:ea typeface="ヒラギノ角ゴ ProN W3"/>
                <a:sym typeface="Gill Sans" charset="0"/>
              </a:rPr>
              <a:t>Intensity = Vmax != </a:t>
            </a:r>
            <a:r>
              <a:rPr kumimoji="0" lang="en-US" sz="3600" b="1" i="1" u="none" strike="noStrike" kern="0" cap="none" spc="0" normalizeH="0" baseline="0" noProof="0" dirty="0" err="1">
                <a:ln>
                  <a:noFill/>
                </a:ln>
                <a:solidFill>
                  <a:srgbClr val="000000"/>
                </a:solidFill>
                <a:effectLst/>
                <a:uLnTx/>
                <a:uFillTx/>
                <a:latin typeface="Gill Sans MT"/>
                <a:ea typeface="ヒラギノ角ゴ ProN W3"/>
                <a:sym typeface="Gill Sans" charset="0"/>
              </a:rPr>
              <a:t>Pmin</a:t>
            </a:r>
            <a:endParaRPr kumimoji="0" lang="en-US" sz="3600" b="1" i="1" u="none" strike="noStrike" kern="0" cap="none" spc="0" normalizeH="0" baseline="0" noProof="0" dirty="0">
              <a:ln>
                <a:noFill/>
              </a:ln>
              <a:solidFill>
                <a:srgbClr val="000000"/>
              </a:solidFill>
              <a:effectLst/>
              <a:uLnTx/>
              <a:uFillTx/>
              <a:latin typeface="Gill Sans MT"/>
              <a:ea typeface="ヒラギノ角ゴ ProN W3"/>
              <a:sym typeface="Gill Sans" charset="0"/>
            </a:endParaRPr>
          </a:p>
          <a:p>
            <a:pPr marL="1054100" marR="0" lvl="1" indent="-342900" algn="l" defTabSz="914400" rtl="0" eaLnBrk="0" fontAlgn="base" latinLnBrk="0" hangingPunct="0">
              <a:lnSpc>
                <a:spcPct val="100000"/>
              </a:lnSpc>
              <a:spcBef>
                <a:spcPct val="0"/>
              </a:spcBef>
              <a:spcAft>
                <a:spcPct val="0"/>
              </a:spcAft>
              <a:buClrTx/>
              <a:buSzPct val="100000"/>
              <a:buFont typeface="Lucida Grande" charset="0"/>
              <a:buChar char="‣"/>
              <a:tabLst/>
              <a:defRPr/>
            </a:pPr>
            <a:r>
              <a:rPr kumimoji="0" lang="en-US" sz="2800" b="0" i="0" u="none" strike="noStrike" kern="0" cap="none" spc="0" normalizeH="0" baseline="0" noProof="0" dirty="0">
                <a:ln>
                  <a:noFill/>
                </a:ln>
                <a:solidFill>
                  <a:srgbClr val="000000"/>
                </a:solidFill>
                <a:effectLst/>
                <a:uLnTx/>
                <a:uFillTx/>
                <a:latin typeface="Gill Sans MT"/>
                <a:ea typeface="ヒラギノ角ゴ ProN W3"/>
                <a:sym typeface="Gill Sans" charset="0"/>
              </a:rPr>
              <a:t>no physical relationship between </a:t>
            </a:r>
            <a:r>
              <a:rPr kumimoji="0" lang="en-US" sz="2800" b="0" i="0" u="none" strike="noStrike" kern="0" cap="none" spc="0" normalizeH="0" baseline="0" noProof="0" dirty="0" err="1">
                <a:ln>
                  <a:noFill/>
                </a:ln>
                <a:solidFill>
                  <a:srgbClr val="000000"/>
                </a:solidFill>
                <a:effectLst/>
                <a:uLnTx/>
                <a:uFillTx/>
                <a:latin typeface="Gill Sans MT"/>
                <a:ea typeface="ヒラギノ角ゴ ProN W3"/>
                <a:sym typeface="Gill Sans" charset="0"/>
              </a:rPr>
              <a:t>Pmin</a:t>
            </a:r>
            <a:r>
              <a:rPr kumimoji="0" lang="en-US" sz="2800" b="0" i="0" u="none" strike="noStrike" kern="0" cap="none" spc="0" normalizeH="0" baseline="0" noProof="0" dirty="0">
                <a:ln>
                  <a:noFill/>
                </a:ln>
                <a:solidFill>
                  <a:srgbClr val="000000"/>
                </a:solidFill>
                <a:effectLst/>
                <a:uLnTx/>
                <a:uFillTx/>
                <a:latin typeface="Gill Sans MT"/>
                <a:ea typeface="ヒラギノ角ゴ ProN W3"/>
                <a:sym typeface="Gill Sans" charset="0"/>
              </a:rPr>
              <a:t> and Vmax!!!</a:t>
            </a:r>
          </a:p>
          <a:p>
            <a:pPr marL="1009650" indent="-742950">
              <a:buFont typeface="+mj-lt"/>
              <a:buAutoNum type="arabicPeriod"/>
            </a:pPr>
            <a:endParaRPr lang="en-US" dirty="0"/>
          </a:p>
          <a:p>
            <a:pPr marL="1454150" lvl="1" indent="-742950">
              <a:buFont typeface="+mj-lt"/>
              <a:buAutoNum type="alphaLcPeriod"/>
            </a:pPr>
            <a:endParaRPr lang="en-US" dirty="0"/>
          </a:p>
        </p:txBody>
      </p:sp>
    </p:spTree>
    <p:extLst>
      <p:ext uri="{BB962C8B-B14F-4D97-AF65-F5344CB8AC3E}">
        <p14:creationId xmlns:p14="http://schemas.microsoft.com/office/powerpoint/2010/main" val="248813157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kumimoji="0" lang="en-US" sz="2800" b="0" i="0" u="none" strike="noStrike" kern="0" cap="none" spc="0" normalizeH="0" baseline="0" noProof="0" dirty="0">
                <a:ln>
                  <a:noFill/>
                </a:ln>
                <a:solidFill>
                  <a:srgbClr val="000000"/>
                </a:solidFill>
                <a:effectLst/>
                <a:uLnTx/>
                <a:uFillTx/>
                <a:latin typeface="Gill Sans MT"/>
                <a:ea typeface="ヒラギノ角ゴ ProN W3"/>
                <a:sym typeface="Gill Sans" charset="0"/>
                <a:hlinkClick r:id="rId2"/>
              </a:rPr>
              <a:t>https://tcact.wxmap2.com</a:t>
            </a:r>
            <a:br>
              <a:rPr kumimoji="0" lang="en-US" sz="3600" b="0" i="0" u="none" strike="noStrike" kern="0" cap="none" spc="0" normalizeH="0" baseline="0" noProof="0" dirty="0">
                <a:ln>
                  <a:noFill/>
                </a:ln>
                <a:solidFill>
                  <a:srgbClr val="000000"/>
                </a:solidFill>
                <a:effectLst/>
                <a:uLnTx/>
                <a:uFillTx/>
                <a:latin typeface="Gill Sans MT"/>
                <a:ea typeface="ヒラギノ角ゴ ProN W3"/>
                <a:sym typeface="Gill Sans" charset="0"/>
              </a:rPr>
            </a:br>
            <a:r>
              <a:rPr kumimoji="0" lang="en-US" sz="4400" b="0" i="0" u="none" strike="noStrike" kern="0" cap="none" spc="0" normalizeH="0" baseline="0" noProof="0" dirty="0">
                <a:ln>
                  <a:noFill/>
                </a:ln>
                <a:solidFill>
                  <a:srgbClr val="000000"/>
                </a:solidFill>
                <a:effectLst/>
                <a:uLnTx/>
                <a:uFillTx/>
                <a:latin typeface="Gill Sans MT"/>
                <a:ea typeface="ヒラギノ角ゴ ProN W3"/>
                <a:sym typeface="Gill Sans" charset="0"/>
              </a:rPr>
              <a:t>maps</a:t>
            </a:r>
            <a:endParaRPr lang="en-US" dirty="0"/>
          </a:p>
        </p:txBody>
      </p:sp>
      <p:pic>
        <p:nvPicPr>
          <p:cNvPr id="3" name="Picture 2">
            <a:extLst>
              <a:ext uri="{FF2B5EF4-FFF2-40B4-BE49-F238E27FC236}">
                <a16:creationId xmlns:a16="http://schemas.microsoft.com/office/drawing/2014/main" id="{131532D5-4827-F986-5BD4-023482C3A58A}"/>
              </a:ext>
            </a:extLst>
          </p:cNvPr>
          <p:cNvPicPr>
            <a:picLocks noChangeAspect="1"/>
          </p:cNvPicPr>
          <p:nvPr/>
        </p:nvPicPr>
        <p:blipFill>
          <a:blip r:embed="rId3"/>
          <a:stretch>
            <a:fillRect/>
          </a:stretch>
        </p:blipFill>
        <p:spPr>
          <a:xfrm>
            <a:off x="2616200" y="1145800"/>
            <a:ext cx="7772400" cy="8607800"/>
          </a:xfrm>
          <a:prstGeom prst="rect">
            <a:avLst/>
          </a:prstGeom>
        </p:spPr>
      </p:pic>
    </p:spTree>
    <p:extLst>
      <p:ext uri="{BB962C8B-B14F-4D97-AF65-F5344CB8AC3E}">
        <p14:creationId xmlns:p14="http://schemas.microsoft.com/office/powerpoint/2010/main" val="399744377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kumimoji="0" lang="en-US" sz="2800" b="0" i="0" u="none" strike="noStrike" kern="0" cap="none" spc="0" normalizeH="0" baseline="0" noProof="0" dirty="0">
                <a:ln>
                  <a:noFill/>
                </a:ln>
                <a:solidFill>
                  <a:srgbClr val="000000"/>
                </a:solidFill>
                <a:effectLst/>
                <a:uLnTx/>
                <a:uFillTx/>
                <a:latin typeface="Gill Sans MT"/>
                <a:ea typeface="ヒラギノ角ゴ ProN W3"/>
                <a:sym typeface="Gill Sans" charset="0"/>
                <a:hlinkClick r:id="rId2"/>
              </a:rPr>
              <a:t>https://tcact.wxmap2.com</a:t>
            </a:r>
            <a:br>
              <a:rPr kumimoji="0" lang="en-US" sz="3600" b="0" i="0" u="none" strike="noStrike" kern="0" cap="none" spc="0" normalizeH="0" baseline="0" noProof="0" dirty="0">
                <a:ln>
                  <a:noFill/>
                </a:ln>
                <a:solidFill>
                  <a:srgbClr val="000000"/>
                </a:solidFill>
                <a:effectLst/>
                <a:uLnTx/>
                <a:uFillTx/>
                <a:latin typeface="Gill Sans MT"/>
                <a:ea typeface="ヒラギノ角ゴ ProN W3"/>
                <a:sym typeface="Gill Sans" charset="0"/>
              </a:rPr>
            </a:br>
            <a:r>
              <a:rPr kumimoji="0" lang="en-US" sz="4400" b="0" i="0" u="none" strike="noStrike" kern="0" cap="none" spc="0" normalizeH="0" baseline="0" noProof="0" dirty="0">
                <a:ln>
                  <a:noFill/>
                </a:ln>
                <a:solidFill>
                  <a:srgbClr val="000000"/>
                </a:solidFill>
                <a:effectLst/>
                <a:uLnTx/>
                <a:uFillTx/>
                <a:latin typeface="Gill Sans MT"/>
                <a:ea typeface="ヒラギノ角ゴ ProN W3"/>
                <a:sym typeface="Gill Sans" charset="0"/>
              </a:rPr>
              <a:t>time series</a:t>
            </a:r>
            <a:endParaRPr lang="en-US" dirty="0"/>
          </a:p>
        </p:txBody>
      </p:sp>
      <p:pic>
        <p:nvPicPr>
          <p:cNvPr id="4" name="Picture 3">
            <a:extLst>
              <a:ext uri="{FF2B5EF4-FFF2-40B4-BE49-F238E27FC236}">
                <a16:creationId xmlns:a16="http://schemas.microsoft.com/office/drawing/2014/main" id="{884AB3E7-6D6A-EC07-DDDB-36D964BD8E93}"/>
              </a:ext>
            </a:extLst>
          </p:cNvPr>
          <p:cNvPicPr>
            <a:picLocks noChangeAspect="1"/>
          </p:cNvPicPr>
          <p:nvPr/>
        </p:nvPicPr>
        <p:blipFill>
          <a:blip r:embed="rId3"/>
          <a:stretch>
            <a:fillRect/>
          </a:stretch>
        </p:blipFill>
        <p:spPr>
          <a:xfrm>
            <a:off x="660885" y="1041400"/>
            <a:ext cx="11683029" cy="8712200"/>
          </a:xfrm>
          <a:prstGeom prst="rect">
            <a:avLst/>
          </a:prstGeom>
        </p:spPr>
      </p:pic>
    </p:spTree>
    <p:extLst>
      <p:ext uri="{BB962C8B-B14F-4D97-AF65-F5344CB8AC3E}">
        <p14:creationId xmlns:p14="http://schemas.microsoft.com/office/powerpoint/2010/main" val="6911941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dirty="0">
                <a:hlinkClick r:id="rId2"/>
              </a:rPr>
              <a:t>https://tcact.wxmap2.com</a:t>
            </a:r>
            <a:endParaRPr lang="en-US" dirty="0"/>
          </a:p>
        </p:txBody>
      </p:sp>
      <p:pic>
        <p:nvPicPr>
          <p:cNvPr id="1026" name="Picture 2">
            <a:extLst>
              <a:ext uri="{FF2B5EF4-FFF2-40B4-BE49-F238E27FC236}">
                <a16:creationId xmlns:a16="http://schemas.microsoft.com/office/drawing/2014/main" id="{CFF08678-C8B8-FE79-451C-39F1CCBB3D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1051560"/>
            <a:ext cx="10131465" cy="7589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11F2507-A86E-E1CC-6B44-CA96B0DB8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D069431-4CF8-A5EF-5055-8FFC8CE4B0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213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dirty="0">
                <a:hlinkClick r:id="rId2"/>
              </a:rPr>
              <a:t>https://tcact.wxmap2.com</a:t>
            </a:r>
            <a:endParaRPr lang="en-US" dirty="0"/>
          </a:p>
        </p:txBody>
      </p:sp>
      <p:pic>
        <p:nvPicPr>
          <p:cNvPr id="4098" name="Picture 2">
            <a:extLst>
              <a:ext uri="{FF2B5EF4-FFF2-40B4-BE49-F238E27FC236}">
                <a16:creationId xmlns:a16="http://schemas.microsoft.com/office/drawing/2014/main" id="{9C60CB94-2B5D-6D30-F746-E7E5A1297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72D9AA3-34B1-D101-A831-7666BB77F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89960B4-ECDC-8CFC-8507-F9C4F9A31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EA14E48-4E81-854B-D90C-1448D0D748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CAC35000-9EB8-81DD-78F7-83F32FACDF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051560"/>
            <a:ext cx="10122408" cy="759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dissolv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dissolve">
                                      <p:cBhvr>
                                        <p:cTn id="12" dur="500"/>
                                        <p:tgtEl>
                                          <p:spTgt spid="410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dissolve">
                                      <p:cBhvr>
                                        <p:cTn id="17" dur="500"/>
                                        <p:tgtEl>
                                          <p:spTgt spid="41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106"/>
                                        </p:tgtEl>
                                        <p:attrNameLst>
                                          <p:attrName>style.visibility</p:attrName>
                                        </p:attrNameLst>
                                      </p:cBhvr>
                                      <p:to>
                                        <p:strVal val="visible"/>
                                      </p:to>
                                    </p:set>
                                    <p:animEffect transition="in" filter="dissolve">
                                      <p:cBhvr>
                                        <p:cTn id="22"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1048-413C-DB41-21D0-9EFC48A25D25}"/>
              </a:ext>
            </a:extLst>
          </p:cNvPr>
          <p:cNvSpPr>
            <a:spLocks noGrp="1"/>
          </p:cNvSpPr>
          <p:nvPr>
            <p:ph type="title"/>
          </p:nvPr>
        </p:nvSpPr>
        <p:spPr/>
        <p:txBody>
          <a:bodyPr/>
          <a:lstStyle/>
          <a:p>
            <a:r>
              <a:rPr lang="en-US" sz="4000" dirty="0"/>
              <a:t>18W.2019 – TS TAPAH</a:t>
            </a:r>
            <a:br>
              <a:rPr lang="en-US" sz="4000" dirty="0"/>
            </a:br>
            <a:r>
              <a:rPr lang="en-US" sz="2800" b="1" dirty="0">
                <a:latin typeface="Courier" pitchFamily="2" charset="0"/>
              </a:rPr>
              <a:t>w2-tc-dss-md2-anl.py –S 18w.19 -X</a:t>
            </a:r>
            <a:endParaRPr lang="en-US" sz="4000" b="1" dirty="0">
              <a:latin typeface="Courier" pitchFamily="2" charset="0"/>
            </a:endParaRPr>
          </a:p>
        </p:txBody>
      </p:sp>
      <p:pic>
        <p:nvPicPr>
          <p:cNvPr id="4" name="Picture 3">
            <a:extLst>
              <a:ext uri="{FF2B5EF4-FFF2-40B4-BE49-F238E27FC236}">
                <a16:creationId xmlns:a16="http://schemas.microsoft.com/office/drawing/2014/main" id="{2EC2147B-8F98-7735-1558-BAF3ED5BBB3B}"/>
              </a:ext>
            </a:extLst>
          </p:cNvPr>
          <p:cNvPicPr>
            <a:picLocks noChangeAspect="1"/>
          </p:cNvPicPr>
          <p:nvPr/>
        </p:nvPicPr>
        <p:blipFill>
          <a:blip r:embed="rId2"/>
          <a:stretch>
            <a:fillRect/>
          </a:stretch>
        </p:blipFill>
        <p:spPr>
          <a:xfrm>
            <a:off x="711200" y="1029368"/>
            <a:ext cx="11582400" cy="8686800"/>
          </a:xfrm>
          <a:prstGeom prst="rect">
            <a:avLst/>
          </a:prstGeom>
        </p:spPr>
      </p:pic>
      <p:sp>
        <p:nvSpPr>
          <p:cNvPr id="5" name="Title 1">
            <a:extLst>
              <a:ext uri="{FF2B5EF4-FFF2-40B4-BE49-F238E27FC236}">
                <a16:creationId xmlns:a16="http://schemas.microsoft.com/office/drawing/2014/main" id="{4A379C2B-43D9-8FB2-E123-3BFF52EBFE2A}"/>
              </a:ext>
            </a:extLst>
          </p:cNvPr>
          <p:cNvSpPr txBox="1">
            <a:spLocks/>
          </p:cNvSpPr>
          <p:nvPr/>
        </p:nvSpPr>
        <p:spPr bwMode="auto">
          <a:xfrm>
            <a:off x="711200" y="1029368"/>
            <a:ext cx="9474200" cy="1497932"/>
          </a:xfrm>
          <a:prstGeom prst="rect">
            <a:avLst/>
          </a:prstGeom>
          <a:solidFill>
            <a:srgbClr val="FCD900"/>
          </a:solid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pPr algn="l"/>
            <a:r>
              <a:rPr lang="en-US" sz="4000" kern="0" dirty="0"/>
              <a:t>a </a:t>
            </a:r>
            <a:r>
              <a:rPr lang="en-US" sz="4000" kern="0" dirty="0" err="1"/>
              <a:t>pTC</a:t>
            </a:r>
            <a:r>
              <a:rPr lang="en-US" sz="4000" kern="0" dirty="0"/>
              <a:t> for 312 h before JTWC issued warnings (genesis)</a:t>
            </a:r>
          </a:p>
        </p:txBody>
      </p:sp>
    </p:spTree>
    <p:extLst>
      <p:ext uri="{BB962C8B-B14F-4D97-AF65-F5344CB8AC3E}">
        <p14:creationId xmlns:p14="http://schemas.microsoft.com/office/powerpoint/2010/main" val="3050601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2984-99FC-E4FE-34A0-630ECA16D7A8}"/>
              </a:ext>
            </a:extLst>
          </p:cNvPr>
          <p:cNvSpPr>
            <a:spLocks noGrp="1"/>
          </p:cNvSpPr>
          <p:nvPr>
            <p:ph type="title"/>
          </p:nvPr>
        </p:nvSpPr>
        <p:spPr/>
        <p:txBody>
          <a:bodyPr/>
          <a:lstStyle/>
          <a:p>
            <a:r>
              <a:rPr lang="en-US" dirty="0"/>
              <a:t>BT part of the </a:t>
            </a:r>
            <a:r>
              <a:rPr lang="en-US" dirty="0" err="1"/>
              <a:t>superBT</a:t>
            </a:r>
            <a:r>
              <a:rPr lang="en-US" dirty="0"/>
              <a:t>	</a:t>
            </a:r>
          </a:p>
        </p:txBody>
      </p:sp>
      <p:sp>
        <p:nvSpPr>
          <p:cNvPr id="3" name="Content Placeholder 2">
            <a:extLst>
              <a:ext uri="{FF2B5EF4-FFF2-40B4-BE49-F238E27FC236}">
                <a16:creationId xmlns:a16="http://schemas.microsoft.com/office/drawing/2014/main" id="{CFEF54FF-BD33-6044-C682-48ABB4D962CC}"/>
              </a:ext>
            </a:extLst>
          </p:cNvPr>
          <p:cNvSpPr>
            <a:spLocks noGrp="1"/>
          </p:cNvSpPr>
          <p:nvPr>
            <p:ph idx="1"/>
          </p:nvPr>
        </p:nvSpPr>
        <p:spPr>
          <a:xfrm>
            <a:off x="539750" y="1219200"/>
            <a:ext cx="11925300" cy="6705600"/>
          </a:xfrm>
        </p:spPr>
        <p:txBody>
          <a:bodyPr/>
          <a:lstStyle/>
          <a:p>
            <a:r>
              <a:rPr lang="en-US" sz="4400" dirty="0">
                <a:sym typeface="Wingdings" pitchFamily="2" charset="2"/>
              </a:rPr>
              <a:t>the </a:t>
            </a:r>
            <a:r>
              <a:rPr lang="en-US" sz="4400" b="1" i="1" dirty="0" err="1">
                <a:sym typeface="Wingdings" pitchFamily="2" charset="2"/>
              </a:rPr>
              <a:t>superBT</a:t>
            </a:r>
            <a:r>
              <a:rPr lang="en-US" sz="4400" dirty="0">
                <a:sym typeface="Wingdings" pitchFamily="2" charset="2"/>
              </a:rPr>
              <a:t> </a:t>
            </a:r>
            <a:r>
              <a:rPr lang="en-US" sz="4400" b="1" i="1" dirty="0">
                <a:sym typeface="Wingdings" pitchFamily="2" charset="2"/>
              </a:rPr>
              <a:t>converts</a:t>
            </a:r>
            <a:r>
              <a:rPr lang="en-US" sz="4400" dirty="0">
                <a:sym typeface="Wingdings" pitchFamily="2" charset="2"/>
              </a:rPr>
              <a:t> </a:t>
            </a:r>
            <a:r>
              <a:rPr lang="en-US" sz="4400" b="1" i="1" dirty="0">
                <a:sym typeface="Wingdings" pitchFamily="2" charset="2"/>
              </a:rPr>
              <a:t>all</a:t>
            </a:r>
            <a:r>
              <a:rPr lang="en-US" sz="4400" dirty="0">
                <a:sym typeface="Wingdings" pitchFamily="2" charset="2"/>
              </a:rPr>
              <a:t> the operational </a:t>
            </a:r>
            <a:r>
              <a:rPr lang="en-US" sz="4400" b="1" i="1" dirty="0">
                <a:sym typeface="Wingdings" pitchFamily="2" charset="2"/>
              </a:rPr>
              <a:t>TC data </a:t>
            </a:r>
            <a:r>
              <a:rPr lang="en-US" sz="4400" dirty="0">
                <a:sym typeface="Wingdings" pitchFamily="2" charset="2"/>
              </a:rPr>
              <a:t>into </a:t>
            </a:r>
            <a:r>
              <a:rPr lang="en-US" sz="4400" b="1" i="1" dirty="0">
                <a:sym typeface="Wingdings" pitchFamily="2" charset="2"/>
              </a:rPr>
              <a:t>.csv files </a:t>
            </a:r>
            <a:r>
              <a:rPr lang="en-US" sz="4400" dirty="0">
                <a:sym typeface="Wingdings" pitchFamily="2" charset="2"/>
              </a:rPr>
              <a:t>that drive all applications (python and pandas).</a:t>
            </a:r>
          </a:p>
          <a:p>
            <a:pPr lvl="1"/>
            <a:r>
              <a:rPr lang="en-US" sz="3600" dirty="0">
                <a:sym typeface="Wingdings" pitchFamily="2" charset="2"/>
              </a:rPr>
              <a:t>1947-2022</a:t>
            </a:r>
          </a:p>
          <a:p>
            <a:pPr lvl="1"/>
            <a:r>
              <a:rPr lang="en-US" sz="3600" dirty="0">
                <a:sym typeface="Wingdings" pitchFamily="2" charset="2"/>
              </a:rPr>
              <a:t>&lt; 1900 in the </a:t>
            </a:r>
            <a:r>
              <a:rPr lang="en-US" sz="3600" dirty="0" err="1">
                <a:sym typeface="Wingdings" pitchFamily="2" charset="2"/>
              </a:rPr>
              <a:t>atLANTic</a:t>
            </a:r>
            <a:endParaRPr lang="en-US" sz="3600" dirty="0">
              <a:sym typeface="Wingdings" pitchFamily="2" charset="2"/>
            </a:endParaRPr>
          </a:p>
          <a:p>
            <a:r>
              <a:rPr lang="en-US" sz="4400" dirty="0">
                <a:sym typeface="Wingdings" pitchFamily="2" charset="2"/>
              </a:rPr>
              <a:t>for </a:t>
            </a:r>
            <a:r>
              <a:rPr lang="en-US" sz="4400" b="1" i="1" dirty="0">
                <a:sym typeface="Wingdings" pitchFamily="2" charset="2"/>
              </a:rPr>
              <a:t>HURACAN applications </a:t>
            </a:r>
            <a:r>
              <a:rPr lang="en-US" sz="4400" dirty="0">
                <a:sym typeface="Wingdings" pitchFamily="2" charset="2"/>
              </a:rPr>
              <a:t>will look at:</a:t>
            </a:r>
          </a:p>
          <a:p>
            <a:pPr lvl="1"/>
            <a:r>
              <a:rPr lang="en-US" sz="3600" b="1">
                <a:sym typeface="Wingdings" pitchFamily="2" charset="2"/>
              </a:rPr>
              <a:t>TC activity</a:t>
            </a:r>
          </a:p>
          <a:p>
            <a:pPr lvl="1"/>
            <a:r>
              <a:rPr lang="en-US" sz="3600" b="1" i="1">
                <a:sym typeface="Wingdings" pitchFamily="2" charset="2"/>
              </a:rPr>
              <a:t>TC genesis </a:t>
            </a:r>
            <a:r>
              <a:rPr lang="en-US" sz="3600">
                <a:sym typeface="Wingdings" pitchFamily="2" charset="2"/>
              </a:rPr>
              <a:t>or </a:t>
            </a:r>
            <a:r>
              <a:rPr lang="en-US" sz="3600" b="1" i="1">
                <a:sym typeface="Wingdings" pitchFamily="2" charset="2"/>
              </a:rPr>
              <a:t>TC formation from a pTC</a:t>
            </a:r>
          </a:p>
          <a:p>
            <a:endParaRPr lang="en-US" dirty="0">
              <a:sym typeface="Wingdings" pitchFamily="2" charset="2"/>
            </a:endParaRPr>
          </a:p>
          <a:p>
            <a:pPr lvl="1"/>
            <a:endParaRPr lang="en-US" dirty="0">
              <a:sym typeface="Wingdings" pitchFamily="2" charset="2"/>
            </a:endParaRPr>
          </a:p>
          <a:p>
            <a:endParaRPr lang="en-US" dirty="0"/>
          </a:p>
          <a:p>
            <a:endParaRPr lang="en-US" dirty="0"/>
          </a:p>
        </p:txBody>
      </p:sp>
    </p:spTree>
    <p:extLst>
      <p:ext uri="{BB962C8B-B14F-4D97-AF65-F5344CB8AC3E}">
        <p14:creationId xmlns:p14="http://schemas.microsoft.com/office/powerpoint/2010/main" val="31762901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D6C5-838E-12D6-99FC-35E50BB6FCAC}"/>
              </a:ext>
            </a:extLst>
          </p:cNvPr>
          <p:cNvSpPr>
            <a:spLocks noGrp="1"/>
          </p:cNvSpPr>
          <p:nvPr>
            <p:ph type="title"/>
          </p:nvPr>
        </p:nvSpPr>
        <p:spPr/>
        <p:txBody>
          <a:bodyPr/>
          <a:lstStyle/>
          <a:p>
            <a:r>
              <a:rPr lang="en-US" dirty="0"/>
              <a:t>Best Track from the Operational Centers</a:t>
            </a:r>
          </a:p>
        </p:txBody>
      </p:sp>
      <p:pic>
        <p:nvPicPr>
          <p:cNvPr id="1026" name="Picture 2">
            <a:extLst>
              <a:ext uri="{FF2B5EF4-FFF2-40B4-BE49-F238E27FC236}">
                <a16:creationId xmlns:a16="http://schemas.microsoft.com/office/drawing/2014/main" id="{33577608-8189-FB8D-CFED-2722ABE90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069474"/>
            <a:ext cx="12979400" cy="873657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1D658940-7131-00D7-0DB2-D1ED3F70E367}"/>
              </a:ext>
            </a:extLst>
          </p:cNvPr>
          <p:cNvSpPr/>
          <p:nvPr/>
        </p:nvSpPr>
        <p:spPr bwMode="auto">
          <a:xfrm>
            <a:off x="6731000" y="2426233"/>
            <a:ext cx="5029200" cy="442674"/>
          </a:xfrm>
          <a:prstGeom prst="wedgeRoundRectCallout">
            <a:avLst>
              <a:gd name="adj1" fmla="val -13827"/>
              <a:gd name="adj2" fmla="val 193360"/>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b="1" dirty="0">
                <a:solidFill>
                  <a:srgbClr val="000090"/>
                </a:solidFill>
                <a:latin typeface="Gill Sans MT" panose="020B0502020104020203" pitchFamily="34" charset="0"/>
              </a:rPr>
              <a:t>INVEST (91W) or </a:t>
            </a:r>
            <a:r>
              <a:rPr lang="en-US" sz="2000" b="1" dirty="0" err="1">
                <a:solidFill>
                  <a:srgbClr val="000090"/>
                </a:solidFill>
                <a:latin typeface="Gill Sans MT" panose="020B0502020104020203" pitchFamily="34" charset="0"/>
              </a:rPr>
              <a:t>pTC</a:t>
            </a:r>
            <a:r>
              <a:rPr lang="en-US" sz="1800" b="1" dirty="0">
                <a:solidFill>
                  <a:srgbClr val="000090"/>
                </a:solidFill>
                <a:latin typeface="Gill Sans MT" panose="020B0502020104020203" pitchFamily="34" charset="0"/>
              </a:rPr>
              <a:t> that </a:t>
            </a:r>
            <a:r>
              <a:rPr lang="en-US" sz="2000" b="1" dirty="0">
                <a:solidFill>
                  <a:srgbClr val="000090"/>
                </a:solidFill>
                <a:latin typeface="Gill Sans MT" panose="020B0502020104020203" pitchFamily="34" charset="0"/>
              </a:rPr>
              <a:t>is Subtropical</a:t>
            </a:r>
            <a:endParaRPr lang="en-US" sz="1800" b="1" dirty="0">
              <a:solidFill>
                <a:srgbClr val="000090"/>
              </a:solidFill>
              <a:latin typeface="Gill Sans MT" panose="020B0502020104020203" pitchFamily="34" charset="0"/>
            </a:endParaRPr>
          </a:p>
        </p:txBody>
      </p:sp>
      <p:sp>
        <p:nvSpPr>
          <p:cNvPr id="5" name="Rounded Rectangular Callout 4">
            <a:extLst>
              <a:ext uri="{FF2B5EF4-FFF2-40B4-BE49-F238E27FC236}">
                <a16:creationId xmlns:a16="http://schemas.microsoft.com/office/drawing/2014/main" id="{AC61701E-2364-36CD-B134-EB0A004FDA7F}"/>
              </a:ext>
            </a:extLst>
          </p:cNvPr>
          <p:cNvSpPr/>
          <p:nvPr/>
        </p:nvSpPr>
        <p:spPr bwMode="auto">
          <a:xfrm>
            <a:off x="7416800" y="5162690"/>
            <a:ext cx="5029200" cy="783193"/>
          </a:xfrm>
          <a:prstGeom prst="wedgeRoundRectCallout">
            <a:avLst>
              <a:gd name="adj1" fmla="val -15421"/>
              <a:gd name="adj2" fmla="val -152460"/>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solidFill>
                  <a:srgbClr val="000090"/>
                </a:solidFill>
                <a:latin typeface="Gill Sans MT" panose="020B0502020104020203" pitchFamily="34" charset="0"/>
              </a:rPr>
              <a:t>final warning on TC 21W – classified as XT or </a:t>
            </a:r>
            <a:r>
              <a:rPr lang="en-US" sz="2000" b="1" dirty="0" err="1">
                <a:solidFill>
                  <a:srgbClr val="000090"/>
                </a:solidFill>
                <a:latin typeface="Gill Sans MT" panose="020B0502020104020203" pitchFamily="34" charset="0"/>
              </a:rPr>
              <a:t>eXtra</a:t>
            </a:r>
            <a:r>
              <a:rPr lang="en-US" sz="2000" b="1" dirty="0">
                <a:solidFill>
                  <a:srgbClr val="000090"/>
                </a:solidFill>
                <a:latin typeface="Gill Sans MT" panose="020B0502020104020203" pitchFamily="34" charset="0"/>
              </a:rPr>
              <a:t> Tropical</a:t>
            </a:r>
          </a:p>
        </p:txBody>
      </p:sp>
      <p:sp>
        <p:nvSpPr>
          <p:cNvPr id="8" name="Rounded Rectangular Callout 7">
            <a:extLst>
              <a:ext uri="{FF2B5EF4-FFF2-40B4-BE49-F238E27FC236}">
                <a16:creationId xmlns:a16="http://schemas.microsoft.com/office/drawing/2014/main" id="{A10EC2A8-6AB3-CBAB-65B6-EAAFC4F097BF}"/>
              </a:ext>
            </a:extLst>
          </p:cNvPr>
          <p:cNvSpPr/>
          <p:nvPr/>
        </p:nvSpPr>
        <p:spPr bwMode="auto">
          <a:xfrm>
            <a:off x="3073400" y="6504247"/>
            <a:ext cx="5410200" cy="510778"/>
          </a:xfrm>
          <a:prstGeom prst="wedgeRoundRectCallout">
            <a:avLst>
              <a:gd name="adj1" fmla="val 21391"/>
              <a:gd name="adj2" fmla="val -412013"/>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rgbClr val="000090"/>
                </a:solidFill>
                <a:latin typeface="Gill Sans MT" panose="020B0502020104020203" pitchFamily="34" charset="0"/>
              </a:rPr>
              <a:t>warning on a TC with winds &lt; 35 kt</a:t>
            </a:r>
          </a:p>
        </p:txBody>
      </p:sp>
      <p:pic>
        <p:nvPicPr>
          <p:cNvPr id="7" name="Picture 6" descr="A person sitting at a desk with several computers&#10;&#10;Description automatically generated with low confidence">
            <a:extLst>
              <a:ext uri="{FF2B5EF4-FFF2-40B4-BE49-F238E27FC236}">
                <a16:creationId xmlns:a16="http://schemas.microsoft.com/office/drawing/2014/main" id="{42444DF1-1780-C930-7915-928094F4DD3A}"/>
              </a:ext>
            </a:extLst>
          </p:cNvPr>
          <p:cNvPicPr>
            <a:picLocks noChangeAspect="1"/>
          </p:cNvPicPr>
          <p:nvPr/>
        </p:nvPicPr>
        <p:blipFill>
          <a:blip r:embed="rId3"/>
          <a:stretch>
            <a:fillRect/>
          </a:stretch>
        </p:blipFill>
        <p:spPr>
          <a:xfrm>
            <a:off x="0" y="2426233"/>
            <a:ext cx="5042127" cy="3781595"/>
          </a:xfrm>
          <a:prstGeom prst="rect">
            <a:avLst/>
          </a:prstGeom>
        </p:spPr>
      </p:pic>
    </p:spTree>
    <p:extLst>
      <p:ext uri="{BB962C8B-B14F-4D97-AF65-F5344CB8AC3E}">
        <p14:creationId xmlns:p14="http://schemas.microsoft.com/office/powerpoint/2010/main" val="659949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EF5F-5011-7D2D-91BB-6EA96E47142F}"/>
              </a:ext>
            </a:extLst>
          </p:cNvPr>
          <p:cNvSpPr>
            <a:spLocks noGrp="1"/>
          </p:cNvSpPr>
          <p:nvPr>
            <p:ph type="title"/>
          </p:nvPr>
        </p:nvSpPr>
        <p:spPr/>
        <p:txBody>
          <a:bodyPr/>
          <a:lstStyle/>
          <a:p>
            <a:r>
              <a:rPr lang="en-US" sz="4000" dirty="0"/>
              <a:t>16W.2022 NANMODAL ‘</a:t>
            </a:r>
            <a:r>
              <a:rPr lang="en-US" sz="4000" dirty="0" err="1"/>
              <a:t>bdeck</a:t>
            </a:r>
            <a:r>
              <a:rPr lang="en-US" sz="4000" dirty="0"/>
              <a:t>’ text file</a:t>
            </a:r>
            <a:br>
              <a:rPr lang="en-US" sz="4000" dirty="0"/>
            </a:br>
            <a:r>
              <a:rPr lang="en-US" sz="2800" b="1" dirty="0">
                <a:latin typeface="Courier" pitchFamily="2" charset="0"/>
              </a:rPr>
              <a:t>/braid1/</a:t>
            </a:r>
            <a:r>
              <a:rPr lang="en-US" sz="2800" b="1" dirty="0" err="1">
                <a:latin typeface="Courier" pitchFamily="2" charset="0"/>
              </a:rPr>
              <a:t>mfiorino</a:t>
            </a:r>
            <a:r>
              <a:rPr lang="en-US" sz="2800" b="1" dirty="0">
                <a:latin typeface="Courier" pitchFamily="2" charset="0"/>
              </a:rPr>
              <a:t>/w22/</a:t>
            </a:r>
            <a:r>
              <a:rPr lang="en-US" sz="2800" b="1" dirty="0" err="1">
                <a:latin typeface="Courier" pitchFamily="2" charset="0"/>
              </a:rPr>
              <a:t>dat</a:t>
            </a:r>
            <a:r>
              <a:rPr lang="en-US" sz="2800" b="1" dirty="0">
                <a:latin typeface="Courier" pitchFamily="2" charset="0"/>
              </a:rPr>
              <a:t>/</a:t>
            </a:r>
            <a:r>
              <a:rPr lang="en-US" sz="2800" b="1" dirty="0" err="1">
                <a:latin typeface="Courier" pitchFamily="2" charset="0"/>
              </a:rPr>
              <a:t>tc</a:t>
            </a:r>
            <a:r>
              <a:rPr lang="en-US" sz="2800" b="1" dirty="0">
                <a:latin typeface="Courier" pitchFamily="2" charset="0"/>
              </a:rPr>
              <a:t>/</a:t>
            </a:r>
            <a:r>
              <a:rPr lang="en-US" sz="2800" b="1" dirty="0" err="1">
                <a:latin typeface="Courier" pitchFamily="2" charset="0"/>
              </a:rPr>
              <a:t>bdeck</a:t>
            </a:r>
            <a:r>
              <a:rPr lang="en-US" sz="2800" b="1" dirty="0">
                <a:latin typeface="Courier" pitchFamily="2" charset="0"/>
              </a:rPr>
              <a:t>/</a:t>
            </a:r>
            <a:r>
              <a:rPr lang="en-US" sz="2800" b="1" dirty="0" err="1">
                <a:latin typeface="Courier" pitchFamily="2" charset="0"/>
              </a:rPr>
              <a:t>jtwc</a:t>
            </a:r>
            <a:r>
              <a:rPr lang="en-US" sz="2800" b="1" dirty="0">
                <a:latin typeface="Courier" pitchFamily="2" charset="0"/>
              </a:rPr>
              <a:t>/bwp162022.dat</a:t>
            </a:r>
            <a:endParaRPr lang="en-US" b="1" dirty="0">
              <a:latin typeface="Courier" pitchFamily="2" charset="0"/>
            </a:endParaRPr>
          </a:p>
        </p:txBody>
      </p:sp>
      <p:pic>
        <p:nvPicPr>
          <p:cNvPr id="4" name="Picture 3">
            <a:extLst>
              <a:ext uri="{FF2B5EF4-FFF2-40B4-BE49-F238E27FC236}">
                <a16:creationId xmlns:a16="http://schemas.microsoft.com/office/drawing/2014/main" id="{2BF9A80D-C98B-2B7F-31E6-2144BBD130B4}"/>
              </a:ext>
            </a:extLst>
          </p:cNvPr>
          <p:cNvPicPr>
            <a:picLocks noChangeAspect="1"/>
          </p:cNvPicPr>
          <p:nvPr/>
        </p:nvPicPr>
        <p:blipFill>
          <a:blip r:embed="rId2"/>
          <a:stretch>
            <a:fillRect/>
          </a:stretch>
        </p:blipFill>
        <p:spPr>
          <a:xfrm>
            <a:off x="1168400" y="1041400"/>
            <a:ext cx="10891310" cy="7569200"/>
          </a:xfrm>
          <a:prstGeom prst="rect">
            <a:avLst/>
          </a:prstGeom>
        </p:spPr>
      </p:pic>
      <p:sp>
        <p:nvSpPr>
          <p:cNvPr id="7" name="Title 1">
            <a:extLst>
              <a:ext uri="{FF2B5EF4-FFF2-40B4-BE49-F238E27FC236}">
                <a16:creationId xmlns:a16="http://schemas.microsoft.com/office/drawing/2014/main" id="{9222E37A-5986-8E2D-0048-ECDFAB9EEBB3}"/>
              </a:ext>
            </a:extLst>
          </p:cNvPr>
          <p:cNvSpPr txBox="1">
            <a:spLocks/>
          </p:cNvSpPr>
          <p:nvPr/>
        </p:nvSpPr>
        <p:spPr bwMode="auto">
          <a:xfrm>
            <a:off x="-1494" y="4724400"/>
            <a:ext cx="13006294" cy="5029200"/>
          </a:xfrm>
          <a:prstGeom prst="rect">
            <a:avLst/>
          </a:prstGeom>
          <a:solidFill>
            <a:srgbClr val="FCD900"/>
          </a:solid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4000" kern="0" dirty="0"/>
              <a:t>	</a:t>
            </a:r>
            <a:r>
              <a:rPr lang="en-US" kern="0" dirty="0"/>
              <a:t>ATCF format – .csv 29 columns (~WMO standard)</a:t>
            </a:r>
            <a:endParaRPr lang="en-US" sz="4000" kern="0" dirty="0"/>
          </a:p>
          <a:p>
            <a:pPr marL="457200" indent="-457200" algn="l">
              <a:buFont typeface="Arial" panose="020B0604020202020204" pitchFamily="34" charset="0"/>
              <a:buChar char="•"/>
            </a:pPr>
            <a:r>
              <a:rPr lang="en-US" sz="3200" kern="0" dirty="0"/>
              <a:t>storm id, date-time, </a:t>
            </a:r>
          </a:p>
          <a:p>
            <a:pPr marL="457200" indent="-457200" algn="l">
              <a:buFont typeface="Arial" panose="020B0604020202020204" pitchFamily="34" charset="0"/>
              <a:buChar char="•"/>
            </a:pPr>
            <a:r>
              <a:rPr lang="en-US" sz="3200" kern="0" dirty="0"/>
              <a:t>position: </a:t>
            </a:r>
            <a:r>
              <a:rPr lang="en-US" sz="3200" kern="0" dirty="0" err="1"/>
              <a:t>lat</a:t>
            </a:r>
            <a:r>
              <a:rPr lang="en-US" sz="3200" kern="0" dirty="0"/>
              <a:t>, </a:t>
            </a:r>
            <a:r>
              <a:rPr lang="en-US" sz="3200" kern="0" dirty="0" err="1"/>
              <a:t>lon</a:t>
            </a:r>
            <a:r>
              <a:rPr lang="en-US" sz="3200" kern="0" dirty="0"/>
              <a:t>,</a:t>
            </a:r>
          </a:p>
          <a:p>
            <a:pPr marL="457200" indent="-457200" algn="l">
              <a:buFont typeface="Arial" panose="020B0604020202020204" pitchFamily="34" charset="0"/>
              <a:buChar char="•"/>
            </a:pPr>
            <a:r>
              <a:rPr lang="en-US" sz="3200" kern="0" dirty="0"/>
              <a:t>intensity: Vmax, </a:t>
            </a:r>
            <a:r>
              <a:rPr lang="en-US" sz="3200" kern="0" dirty="0" err="1"/>
              <a:t>pmin</a:t>
            </a:r>
            <a:r>
              <a:rPr lang="en-US" sz="3200" kern="0" dirty="0"/>
              <a:t>, </a:t>
            </a:r>
          </a:p>
          <a:p>
            <a:pPr marL="457200" indent="-457200" algn="l">
              <a:buFont typeface="Arial" panose="020B0604020202020204" pitchFamily="34" charset="0"/>
              <a:buChar char="•"/>
            </a:pPr>
            <a:r>
              <a:rPr lang="en-US" sz="3200" kern="0" dirty="0"/>
              <a:t>classification: SD/SS/LO/DB/TD/</a:t>
            </a:r>
            <a:r>
              <a:rPr lang="en-US" sz="3600" b="1" i="1" kern="0" dirty="0"/>
              <a:t>MD</a:t>
            </a:r>
            <a:r>
              <a:rPr lang="en-US" sz="3200" kern="0" dirty="0"/>
              <a:t>/TS/TY/STY</a:t>
            </a:r>
          </a:p>
          <a:p>
            <a:pPr marL="457200" indent="-457200" algn="l">
              <a:buFont typeface="Arial" panose="020B0604020202020204" pitchFamily="34" charset="0"/>
              <a:buChar char="•"/>
            </a:pPr>
            <a:r>
              <a:rPr lang="en-US" sz="3200" kern="0" dirty="0"/>
              <a:t>34/50/65 kt wind radii</a:t>
            </a:r>
          </a:p>
          <a:p>
            <a:pPr marL="457200" indent="-457200" algn="l">
              <a:buFont typeface="Arial" panose="020B0604020202020204" pitchFamily="34" charset="0"/>
              <a:buChar char="•"/>
            </a:pPr>
            <a:r>
              <a:rPr lang="en-US" sz="3200" kern="0" dirty="0"/>
              <a:t>POCI, ROCI (Pressure and Radius of Outermost Closed Isobar)</a:t>
            </a:r>
          </a:p>
          <a:p>
            <a:pPr marL="457200" indent="-457200" algn="l">
              <a:buFont typeface="Arial" panose="020B0604020202020204" pitchFamily="34" charset="0"/>
              <a:buChar char="•"/>
            </a:pPr>
            <a:r>
              <a:rPr lang="en-US" sz="3200" kern="0" dirty="0"/>
              <a:t>eye diameter, </a:t>
            </a:r>
            <a:r>
              <a:rPr lang="en-US" sz="3200" kern="0" dirty="0" err="1"/>
              <a:t>Rmax</a:t>
            </a:r>
            <a:r>
              <a:rPr lang="en-US" sz="3200" kern="0" dirty="0"/>
              <a:t>, name</a:t>
            </a:r>
          </a:p>
          <a:p>
            <a:pPr marL="457200" indent="-457200" algn="l">
              <a:buFont typeface="Arial" panose="020B0604020202020204" pitchFamily="34" charset="0"/>
              <a:buChar char="•"/>
            </a:pPr>
            <a:r>
              <a:rPr lang="en-US" sz="3200" kern="0" dirty="0"/>
              <a:t>depth code: S/M/D</a:t>
            </a:r>
          </a:p>
          <a:p>
            <a:pPr algn="l"/>
            <a:r>
              <a:rPr lang="en-US" sz="4000" kern="0" dirty="0"/>
              <a:t>	</a:t>
            </a:r>
            <a:endParaRPr lang="en-US" sz="5400" kern="0" dirty="0"/>
          </a:p>
        </p:txBody>
      </p:sp>
    </p:spTree>
    <p:extLst>
      <p:ext uri="{BB962C8B-B14F-4D97-AF65-F5344CB8AC3E}">
        <p14:creationId xmlns:p14="http://schemas.microsoft.com/office/powerpoint/2010/main" val="205562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5.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1750">
          <a:solidFill>
            <a:srgbClr val="FF0000"/>
          </a:solidFill>
          <a:tailEnd type="none"/>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31750">
          <a:solidFill>
            <a:srgbClr val="FF0000"/>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95362</TotalTime>
  <Pages>0</Pages>
  <Words>2703</Words>
  <Characters>0</Characters>
  <Application>Microsoft Macintosh PowerPoint</Application>
  <PresentationFormat>Custom</PresentationFormat>
  <Lines>0</Lines>
  <Paragraphs>322</Paragraphs>
  <Slides>55</Slides>
  <Notes>0</Notes>
  <HiddenSlides>9</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55</vt:i4>
      </vt:variant>
    </vt:vector>
  </HeadingPairs>
  <TitlesOfParts>
    <vt:vector size="66" baseType="lpstr">
      <vt:lpstr>Arial</vt:lpstr>
      <vt:lpstr>Calibri</vt:lpstr>
      <vt:lpstr>Courier</vt:lpstr>
      <vt:lpstr>Gill Sans</vt:lpstr>
      <vt:lpstr>Gill Sans MT</vt:lpstr>
      <vt:lpstr>Lucida Grande</vt:lpstr>
      <vt:lpstr>1_Title &amp; Bullets</vt:lpstr>
      <vt:lpstr>2_Title &amp; Bullets</vt:lpstr>
      <vt:lpstr>3_Title &amp; Bullets</vt:lpstr>
      <vt:lpstr>Met Office PowerPoint Template</vt:lpstr>
      <vt:lpstr>テーマ1</vt:lpstr>
      <vt:lpstr>   A ‘superBT’ for TC Research and Forecasting  Mike Fiorino Commander, United States Navy (retired) B.S. (’75 PSU), M.S. (’78 PSU), Ph.D. (’87 NPS) all in Meteorology mfiorino@gmu.edu  George Mason University VA University of Colorado Boulder CO   Earth System Research Laboratory, Boulder CO National Hurricane Center, Miami FL Joint Typhoon Warning Center, Pearl Harbor HI PCMDI Lawrence Livermore National Laboratory, Livermore CA European Centre for Medium-Range Weather Forecasts, Shinfield Park, Berskshire, UK Meteorological Research Institute – Japan Meteorological Agency, Tsukuba JAPAN Space and Naval Warfare Systems Command,  Arlington VA NASA Goddard Space Flight Center, Greenbelt MD National Centers for Environmental Prediction, Camp Springs MD Naval Postgraduate School, Monterey CA Fleet Numerical Meteorology and Oceanography Center, Monterey CA Naval Research Laboratory, Monterey CA Atlantic Oceanographic and Meteorological Laboratory, Miami FL Pennsylvania State University, University Park PA         </vt:lpstr>
      <vt:lpstr>Mike Fiorino TC Bio – TCNWP …since 1977...</vt:lpstr>
      <vt:lpstr>Overview key takeaways</vt:lpstr>
      <vt:lpstr>…at the outset…</vt:lpstr>
      <vt:lpstr>BT part of the superBT </vt:lpstr>
      <vt:lpstr>18W.2019 – TS TAPAH w2-tc-dss-md2-anl.py –S 18w.19 -X</vt:lpstr>
      <vt:lpstr>BT part of the superBT </vt:lpstr>
      <vt:lpstr>Best Track from the Operational Centers</vt:lpstr>
      <vt:lpstr>16W.2022 NANMODAL ‘bdeck’ text file /braid1/mfiorino/w22/dat/tc/bdeck/jtwc/bwp162022.dat</vt:lpstr>
      <vt:lpstr>16W.2022 NANMODAL ‘adeck’ /braid1/mfiorino/w22/dat/tc/bdeck/jtwc/awp162022.dat</vt:lpstr>
      <vt:lpstr>bdeck &amp; adeck converted to ‘mdeck’ or merged deck</vt:lpstr>
      <vt:lpstr>16W.2022 NANMODAL mdeck w2-tc-dss-md2-anl.py –S 16w.22</vt:lpstr>
      <vt:lpstr>16W.2022 NANMODAL mdeck w2-tc-dss-md2-anl.py –S 16w.22</vt:lpstr>
      <vt:lpstr>16W.2022 SuperTyphoon NANMODAL w2-tc-dss-md2-anl.py –S 16w.22 –X</vt:lpstr>
      <vt:lpstr>WPAC 2022 summary w2-tc-dss-md2-anl.py –S w.22 -s</vt:lpstr>
      <vt:lpstr>WPAC 2007-2022 (15 y) Seasonal Formation Rate (#TC/#pTCs) &amp; time to genesis (from pTC TC)</vt:lpstr>
      <vt:lpstr>LANT 2007-2022 (15 y) Seasonal Formation Rate (#TC/#pTCs) &amp; time to genesis (from pTC TC)</vt:lpstr>
      <vt:lpstr>Summary in NHEM basins formation rate (%) &amp; days to genesis (d)</vt:lpstr>
      <vt:lpstr>Summary of pTCTC</vt:lpstr>
      <vt:lpstr>some words of wisdom…</vt:lpstr>
      <vt:lpstr>NWP – hurricane IAN https://tctrkveri.wxmap2.com</vt:lpstr>
      <vt:lpstr>NWP – hurricane IAN verification – mean position error (PE)</vt:lpstr>
      <vt:lpstr>NWP – WPAC &amp; LANT 2022 verification – mean position error (PE)</vt:lpstr>
      <vt:lpstr>NWP PoD – Probability of Detection WPAC 2022</vt:lpstr>
      <vt:lpstr>NWP metrics 2022</vt:lpstr>
      <vt:lpstr>PowerPoint Presentation</vt:lpstr>
      <vt:lpstr>ERA-40 TC detection v tropical wind score SHEM v NHEM ; tau=0 v tau=72 h</vt:lpstr>
      <vt:lpstr>NHEM ERA5 PoD at tau=0 and 72 h</vt:lpstr>
      <vt:lpstr>SHEM ERA5 PoD at tau=0 and 72 h</vt:lpstr>
      <vt:lpstr>SHEM ERA5 v JTWC mean 72-h PE</vt:lpstr>
      <vt:lpstr>WPAC ERA5 v JTWC mean 72-h PE</vt:lpstr>
      <vt:lpstr>LANT ERA5 v NHC mean 72-h PE</vt:lpstr>
      <vt:lpstr>HWRF v ECMWF v GFS 2007-2020 % improve (lower) mean PE relative to GFS as a baseline</vt:lpstr>
      <vt:lpstr>ECMWF v ERA5 v GFS 2007-2019 % improve (lower) mean PE relative to GFS as a baseline</vt:lpstr>
      <vt:lpstr>Precipitation Data Sets</vt:lpstr>
      <vt:lpstr>2007 global average precip</vt:lpstr>
      <vt:lpstr>2022 global average precip</vt:lpstr>
      <vt:lpstr>Dev v NonDev pTCs</vt:lpstr>
      <vt:lpstr>r=500 km area average – LANT</vt:lpstr>
      <vt:lpstr>r=500 km area average – WPAC/SHEM</vt:lpstr>
      <vt:lpstr>ERA5 dynamics – 850-200 hPa Shear</vt:lpstr>
      <vt:lpstr>ERA5 – Model Vmax</vt:lpstr>
      <vt:lpstr>Dev v NonDev TCs</vt:lpstr>
      <vt:lpstr>Takeaways</vt:lpstr>
      <vt:lpstr>Next steps…</vt:lpstr>
      <vt:lpstr>Acknowledgements</vt:lpstr>
      <vt:lpstr>PowerPoint Presentation</vt:lpstr>
      <vt:lpstr>Change gears – pTCs to TC activity</vt:lpstr>
      <vt:lpstr>https://tcact.wxmap2.com spectograph</vt:lpstr>
      <vt:lpstr>TC activity metrics</vt:lpstr>
      <vt:lpstr>Global TC activity variability –  depends on accuracy of best track done by humans</vt:lpstr>
      <vt:lpstr>https://tcact.wxmap2.com maps</vt:lpstr>
      <vt:lpstr>https://tcact.wxmap2.com time series</vt:lpstr>
      <vt:lpstr>https://tcact.wxmap2.com</vt:lpstr>
      <vt:lpstr>https://tcact.wxmap2.com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 Genesis in Global Models  tcgen V1.0   Mike Fiorino, CDR USN(ret) NOAA ESRL Boulder CO michael.fiorino@noaa.gov 1 March 2011</dc:title>
  <dc:subject/>
  <dc:creator>Mike Fiorino</dc:creator>
  <cp:keywords/>
  <dc:description/>
  <cp:lastModifiedBy>Mike Fiorino</cp:lastModifiedBy>
  <cp:revision>768</cp:revision>
  <cp:lastPrinted>2018-05-09T21:47:28Z</cp:lastPrinted>
  <dcterms:modified xsi:type="dcterms:W3CDTF">2023-03-10T12:25:39Z</dcterms:modified>
</cp:coreProperties>
</file>