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84" r:id="rId2"/>
    <p:sldMasterId id="2147483704" r:id="rId3"/>
  </p:sldMasterIdLst>
  <p:notesMasterIdLst>
    <p:notesMasterId r:id="rId47"/>
  </p:notesMasterIdLst>
  <p:handoutMasterIdLst>
    <p:handoutMasterId r:id="rId48"/>
  </p:handoutMasterIdLst>
  <p:sldIdLst>
    <p:sldId id="394" r:id="rId4"/>
    <p:sldId id="844" r:id="rId5"/>
    <p:sldId id="850" r:id="rId6"/>
    <p:sldId id="828" r:id="rId7"/>
    <p:sldId id="845" r:id="rId8"/>
    <p:sldId id="846" r:id="rId9"/>
    <p:sldId id="847" r:id="rId10"/>
    <p:sldId id="848" r:id="rId11"/>
    <p:sldId id="849" r:id="rId12"/>
    <p:sldId id="860" r:id="rId13"/>
    <p:sldId id="851" r:id="rId14"/>
    <p:sldId id="859" r:id="rId15"/>
    <p:sldId id="852" r:id="rId16"/>
    <p:sldId id="853" r:id="rId17"/>
    <p:sldId id="854" r:id="rId18"/>
    <p:sldId id="856" r:id="rId19"/>
    <p:sldId id="857" r:id="rId20"/>
    <p:sldId id="858" r:id="rId21"/>
    <p:sldId id="863" r:id="rId22"/>
    <p:sldId id="861" r:id="rId23"/>
    <p:sldId id="862" r:id="rId24"/>
    <p:sldId id="864" r:id="rId25"/>
    <p:sldId id="866" r:id="rId26"/>
    <p:sldId id="867" r:id="rId27"/>
    <p:sldId id="865" r:id="rId28"/>
    <p:sldId id="872" r:id="rId29"/>
    <p:sldId id="518" r:id="rId30"/>
    <p:sldId id="612" r:id="rId31"/>
    <p:sldId id="868" r:id="rId32"/>
    <p:sldId id="871" r:id="rId33"/>
    <p:sldId id="869" r:id="rId34"/>
    <p:sldId id="870" r:id="rId35"/>
    <p:sldId id="874" r:id="rId36"/>
    <p:sldId id="409" r:id="rId37"/>
    <p:sldId id="410" r:id="rId38"/>
    <p:sldId id="873" r:id="rId39"/>
    <p:sldId id="875" r:id="rId40"/>
    <p:sldId id="876" r:id="rId41"/>
    <p:sldId id="877" r:id="rId42"/>
    <p:sldId id="878" r:id="rId43"/>
    <p:sldId id="594" r:id="rId44"/>
    <p:sldId id="879" r:id="rId45"/>
    <p:sldId id="880" r:id="rId46"/>
  </p:sldIdLst>
  <p:sldSz cx="13004800" cy="9753600"/>
  <p:notesSz cx="6858000" cy="9144000"/>
  <p:defaultTextStyle>
    <a:defPPr>
      <a:defRPr lang="en-US"/>
    </a:defPPr>
    <a:lvl1pPr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9pPr>
  </p:defaultTextStyle>
  <p:extLst>
    <p:ext uri="{EFAFB233-063F-42B5-8137-9DF3F51BA10A}">
      <p15:sldGuideLst xmlns:p15="http://schemas.microsoft.com/office/powerpoint/2012/main">
        <p15:guide id="1" orient="horz" pos="1872">
          <p15:clr>
            <a:srgbClr val="A4A3A4"/>
          </p15:clr>
        </p15:guide>
        <p15:guide id="2" pos="414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F00"/>
    <a:srgbClr val="011893"/>
    <a:srgbClr val="FFFF66"/>
    <a:srgbClr val="FFCC00"/>
    <a:srgbClr val="660066"/>
    <a:srgbClr val="FAD40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46" autoAdjust="0"/>
    <p:restoredTop sz="90768"/>
  </p:normalViewPr>
  <p:slideViewPr>
    <p:cSldViewPr showGuides="1">
      <p:cViewPr>
        <p:scale>
          <a:sx n="90" d="100"/>
          <a:sy n="90" d="100"/>
        </p:scale>
        <p:origin x="944" y="152"/>
      </p:cViewPr>
      <p:guideLst>
        <p:guide orient="horz" pos="1872"/>
        <p:guide pos="4144"/>
      </p:guideLst>
    </p:cSldViewPr>
  </p:slideViewPr>
  <p:outlineViewPr>
    <p:cViewPr>
      <p:scale>
        <a:sx n="33" d="100"/>
        <a:sy n="33" d="100"/>
      </p:scale>
      <p:origin x="0" y="-31344"/>
    </p:cViewPr>
  </p:outlineViewPr>
  <p:notesTextViewPr>
    <p:cViewPr>
      <p:scale>
        <a:sx n="3" d="2"/>
        <a:sy n="3" d="2"/>
      </p:scale>
      <p:origin x="0" y="0"/>
    </p:cViewPr>
  </p:notesTextViewPr>
  <p:sorterViewPr>
    <p:cViewPr varScale="1">
      <p:scale>
        <a:sx n="1" d="1"/>
        <a:sy n="1" d="1"/>
      </p:scale>
      <p:origin x="0" y="-10720"/>
    </p:cViewPr>
  </p:sorterViewPr>
  <p:notesViewPr>
    <p:cSldViewPr>
      <p:cViewPr varScale="1">
        <p:scale>
          <a:sx n="89" d="100"/>
          <a:sy n="89" d="100"/>
        </p:scale>
        <p:origin x="384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909C7F-0019-A746-BC35-60078EE268AB}" type="datetimeFigureOut">
              <a:rPr lang="en-US" smtClean="0"/>
              <a:t>10/13/22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5C792CD-2E85-ED44-AF36-A9280AD41DD4}" type="slidenum">
              <a:rPr lang="en-US" smtClean="0"/>
              <a:t>‹#›</a:t>
            </a:fld>
            <a:endParaRPr lang="en-US"/>
          </a:p>
        </p:txBody>
      </p:sp>
    </p:spTree>
    <p:extLst>
      <p:ext uri="{BB962C8B-B14F-4D97-AF65-F5344CB8AC3E}">
        <p14:creationId xmlns:p14="http://schemas.microsoft.com/office/powerpoint/2010/main" val="26764695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64D811-AE98-3547-8C95-9A72C60AA8A9}" type="datetimeFigureOut">
              <a:rPr lang="en-US" smtClean="0"/>
              <a:t>10/13/22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C63263-B3F5-3543-9330-AF2F475BC8D9}" type="slidenum">
              <a:rPr lang="en-US" smtClean="0"/>
              <a:t>‹#›</a:t>
            </a:fld>
            <a:endParaRPr lang="en-US"/>
          </a:p>
        </p:txBody>
      </p:sp>
    </p:spTree>
    <p:extLst>
      <p:ext uri="{BB962C8B-B14F-4D97-AF65-F5344CB8AC3E}">
        <p14:creationId xmlns:p14="http://schemas.microsoft.com/office/powerpoint/2010/main" val="58178550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3600"/>
            </a:lvl1pPr>
            <a:lvl2pPr>
              <a:defRPr sz="2800"/>
            </a:lvl2pPr>
            <a:lvl3pPr>
              <a:defRPr sz="2400"/>
            </a:lvl3pPr>
            <a:lvl4pPr>
              <a:defRPr sz="24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pic>
        <p:nvPicPr>
          <p:cNvPr id="6" name="Picture 5">
            <a:extLst>
              <a:ext uri="{FF2B5EF4-FFF2-40B4-BE49-F238E27FC236}">
                <a16:creationId xmlns:a16="http://schemas.microsoft.com/office/drawing/2014/main" id="{D6FCAF6D-93FB-892F-655E-8ED0EB37B9BE}"/>
              </a:ext>
            </a:extLst>
          </p:cNvPr>
          <p:cNvPicPr>
            <a:picLocks noChangeAspect="1"/>
          </p:cNvPicPr>
          <p:nvPr userDrawn="1"/>
        </p:nvPicPr>
        <p:blipFill>
          <a:blip r:embed="rId2"/>
          <a:stretch>
            <a:fillRect/>
          </a:stretch>
        </p:blipFill>
        <p:spPr>
          <a:xfrm>
            <a:off x="8788400" y="8655050"/>
            <a:ext cx="1137784" cy="1098550"/>
          </a:xfrm>
          <a:prstGeom prst="rect">
            <a:avLst/>
          </a:prstGeom>
        </p:spPr>
      </p:pic>
    </p:spTree>
    <p:extLst>
      <p:ext uri="{BB962C8B-B14F-4D97-AF65-F5344CB8AC3E}">
        <p14:creationId xmlns:p14="http://schemas.microsoft.com/office/powerpoint/2010/main" val="9531624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8973542"/>
            <a:ext cx="13004800" cy="780062"/>
          </a:xfrm>
          <a:prstGeom prst="rect">
            <a:avLst/>
          </a:prstGeom>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7" name="Shape 48"/>
          <p:cNvSpPr/>
          <p:nvPr userDrawn="1"/>
        </p:nvSpPr>
        <p:spPr>
          <a:xfrm>
            <a:off x="-2" y="-11395"/>
            <a:ext cx="13004803" cy="1303973"/>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95726" y="76800"/>
            <a:ext cx="2565376" cy="1072640"/>
          </a:xfrm>
          <a:prstGeom prst="rect">
            <a:avLst/>
          </a:prstGeom>
          <a:ln w="12700">
            <a:miter lim="400000"/>
          </a:ln>
        </p:spPr>
      </p:pic>
      <p:sp>
        <p:nvSpPr>
          <p:cNvPr id="8" name="Title 2"/>
          <p:cNvSpPr>
            <a:spLocks noGrp="1"/>
          </p:cNvSpPr>
          <p:nvPr>
            <p:ph type="title" hasCustomPrompt="1"/>
          </p:nvPr>
        </p:nvSpPr>
        <p:spPr>
          <a:xfrm>
            <a:off x="281093" y="1971736"/>
            <a:ext cx="12000000" cy="682046"/>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375433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2617849" y="192727"/>
            <a:ext cx="9884551" cy="594458"/>
          </a:xfrm>
        </p:spPr>
        <p:txBody>
          <a:bodyPr/>
          <a:lstStyle>
            <a:lvl1pPr algn="r">
              <a:defRPr sz="3413" b="1">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p:nvPr>
        </p:nvSpPr>
        <p:spPr>
          <a:xfrm>
            <a:off x="405347" y="1947905"/>
            <a:ext cx="11932325" cy="6539082"/>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2pPr>
              <a:defRPr sz="2275"/>
            </a:lvl2pPr>
            <a:lvl4pPr marL="960" indent="0">
              <a:buNone/>
              <a:defRPr/>
            </a:lvl4pPr>
            <a:lvl6pPr>
              <a:defRPr sz="2275"/>
            </a:lvl6pPr>
            <a:lvl7pPr>
              <a:defRPr sz="1707"/>
            </a:lvl7pPr>
            <a:lvl8pPr>
              <a:defRPr sz="1565"/>
            </a:lvl8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spTree>
    <p:extLst>
      <p:ext uri="{BB962C8B-B14F-4D97-AF65-F5344CB8AC3E}">
        <p14:creationId xmlns:p14="http://schemas.microsoft.com/office/powerpoint/2010/main" val="85119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006035" y="436803"/>
            <a:ext cx="6476511" cy="594458"/>
          </a:xfrm>
        </p:spPr>
        <p:txBody>
          <a:bodyPr/>
          <a:lstStyle>
            <a:lvl1pPr algn="r">
              <a:defRPr sz="3413" b="1">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p:nvPr>
        </p:nvSpPr>
        <p:spPr>
          <a:xfrm>
            <a:off x="405347" y="2091356"/>
            <a:ext cx="11932325" cy="6395631"/>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4pPr marL="960" indent="0">
              <a:buNone/>
              <a:defRPr/>
            </a:lvl4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pic>
        <p:nvPicPr>
          <p:cNvPr id="26" name="Picture 25"/>
          <p:cNvPicPr>
            <a:picLocks noChangeAspect="1"/>
          </p:cNvPicPr>
          <p:nvPr userDrawn="1"/>
        </p:nvPicPr>
        <p:blipFill>
          <a:blip r:embed="rId2" cstate="print"/>
          <a:stretch>
            <a:fillRect/>
          </a:stretch>
        </p:blipFill>
        <p:spPr>
          <a:xfrm>
            <a:off x="151082" y="201166"/>
            <a:ext cx="5636551" cy="1328811"/>
          </a:xfrm>
          <a:prstGeom prst="rect">
            <a:avLst/>
          </a:prstGeom>
        </p:spPr>
      </p:pic>
    </p:spTree>
    <p:extLst>
      <p:ext uri="{BB962C8B-B14F-4D97-AF65-F5344CB8AC3E}">
        <p14:creationId xmlns:p14="http://schemas.microsoft.com/office/powerpoint/2010/main" val="1519569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502400" y="125216"/>
            <a:ext cx="12000000" cy="682046"/>
          </a:xfrm>
        </p:spPr>
        <p:txBody>
          <a:bodyPr/>
          <a:lstStyle>
            <a:lvl1pPr>
              <a:defRPr sz="3982">
                <a:latin typeface="Calibri" panose="020F0502020204030204" pitchFamily="34" charset="0"/>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hasCustomPrompt="1"/>
          </p:nvPr>
        </p:nvSpPr>
        <p:spPr>
          <a:xfrm>
            <a:off x="281096" y="1970426"/>
            <a:ext cx="5760720" cy="6516564"/>
          </a:xfrm>
          <a:prstGeom prst="rect">
            <a:avLst/>
          </a:prstGeom>
        </p:spPr>
        <p:txBody>
          <a:bodyPr numCol="1" spcCol="0">
            <a:noAutofit/>
          </a:bodyPr>
          <a:lstStyle>
            <a:lvl1pPr>
              <a:defRPr sz="2560">
                <a:latin typeface="Calibri" panose="020F0502020204030204" pitchFamily="34" charset="0"/>
              </a:defRPr>
            </a:lvl1pPr>
          </a:lstStyle>
          <a:p>
            <a:pPr lvl="0"/>
            <a:r>
              <a:rPr lang="en-GB" dirty="0"/>
              <a:t>  </a:t>
            </a:r>
            <a:endParaRPr lang="en-US" dirty="0"/>
          </a:p>
        </p:txBody>
      </p:sp>
      <p:sp>
        <p:nvSpPr>
          <p:cNvPr id="6" name="Text Placeholder 4"/>
          <p:cNvSpPr>
            <a:spLocks noGrp="1"/>
          </p:cNvSpPr>
          <p:nvPr>
            <p:ph type="body" sz="quarter" idx="13" hasCustomPrompt="1"/>
          </p:nvPr>
        </p:nvSpPr>
        <p:spPr>
          <a:xfrm>
            <a:off x="6521875" y="1970426"/>
            <a:ext cx="5760720" cy="6516564"/>
          </a:xfrm>
          <a:prstGeom prst="rect">
            <a:avLst/>
          </a:prstGeom>
        </p:spPr>
        <p:txBody>
          <a:bodyPr numCol="1" spcCol="0">
            <a:noAutofit/>
          </a:bodyPr>
          <a:lstStyle>
            <a:lvl1pPr>
              <a:defRPr sz="2560">
                <a:latin typeface="Calibri" panose="020F0502020204030204" pitchFamily="34" charset="0"/>
              </a:defRPr>
            </a:lvl1pPr>
          </a:lstStyle>
          <a:p>
            <a:pPr lvl="0"/>
            <a:r>
              <a:rPr lang="en-GB" dirty="0"/>
              <a:t> </a:t>
            </a:r>
            <a:endParaRPr lang="en-US" dirty="0"/>
          </a:p>
        </p:txBody>
      </p:sp>
    </p:spTree>
    <p:extLst>
      <p:ext uri="{BB962C8B-B14F-4D97-AF65-F5344CB8AC3E}">
        <p14:creationId xmlns:p14="http://schemas.microsoft.com/office/powerpoint/2010/main" val="420785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5" name="Text Placeholder 4"/>
          <p:cNvSpPr>
            <a:spLocks noGrp="1"/>
          </p:cNvSpPr>
          <p:nvPr>
            <p:ph type="body" sz="quarter" idx="11" hasCustomPrompt="1"/>
          </p:nvPr>
        </p:nvSpPr>
        <p:spPr>
          <a:xfrm>
            <a:off x="289540" y="2118763"/>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4455987" y="2118763"/>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8623279" y="2101828"/>
            <a:ext cx="3667760" cy="5129671"/>
          </a:xfrm>
          <a:prstGeom prst="rect">
            <a:avLst/>
          </a:prstGeom>
        </p:spPr>
        <p:txBody>
          <a:bodyPr numCol="1" spcCol="0">
            <a:noAutofit/>
          </a:bodyPr>
          <a:lstStyle>
            <a:lvl1pPr>
              <a:defRPr sz="2275"/>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920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6" name="Picture Placeholder 4"/>
          <p:cNvSpPr>
            <a:spLocks noGrp="1"/>
          </p:cNvSpPr>
          <p:nvPr>
            <p:ph type="pic" sz="quarter" idx="16" hasCustomPrompt="1"/>
          </p:nvPr>
        </p:nvSpPr>
        <p:spPr>
          <a:xfrm>
            <a:off x="0" y="1420145"/>
            <a:ext cx="13004800" cy="7553395"/>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57288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2" y="3340387"/>
            <a:ext cx="13004803" cy="643539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393667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7491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311546"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200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31154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364064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Text Box 5"/>
          <p:cNvSpPr txBox="1">
            <a:spLocks noChangeArrowheads="1"/>
          </p:cNvSpPr>
          <p:nvPr userDrawn="1"/>
        </p:nvSpPr>
        <p:spPr bwMode="auto">
          <a:xfrm>
            <a:off x="6235700" y="9340850"/>
            <a:ext cx="533400"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endParaRPr lang="en-US"/>
          </a:p>
        </p:txBody>
      </p:sp>
    </p:spTree>
    <p:extLst>
      <p:ext uri="{BB962C8B-B14F-4D97-AF65-F5344CB8AC3E}">
        <p14:creationId xmlns:p14="http://schemas.microsoft.com/office/powerpoint/2010/main" val="14580588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2" y="3340387"/>
            <a:ext cx="13004803" cy="643539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38100" tIns="38100" rIns="38100" bIns="38100" anchor="ctr"/>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311546"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406568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1" y="3340383"/>
            <a:ext cx="13004803" cy="5908053"/>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38100" tIns="38100" rIns="38100" bIns="38100" anchor="t" anchorCtr="0"/>
          <a:lstStyle>
            <a:lvl1pPr>
              <a:defRPr sz="3200">
                <a:solidFill>
                  <a:srgbClr val="FFFFFF"/>
                </a:solidFill>
              </a:defRPr>
            </a:lvl1pPr>
          </a:lstStyle>
          <a:p>
            <a:pPr marL="0" marR="0" lvl="0" indent="0" algn="ctr" defTabSz="311546" rtl="0" eaLnBrk="1" fontAlgn="auto" latinLnBrk="0" hangingPunct="0">
              <a:lnSpc>
                <a:spcPct val="100000"/>
              </a:lnSpc>
              <a:spcBef>
                <a:spcPts val="0"/>
              </a:spcBef>
              <a:spcAft>
                <a:spcPts val="0"/>
              </a:spcAft>
              <a:buClrTx/>
              <a:buSzTx/>
              <a:buFontTx/>
              <a:buNone/>
              <a:tabLst/>
              <a:defRPr/>
            </a:pPr>
            <a:r>
              <a:rPr kumimoji="0" sz="1707"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52401" y="3833707"/>
            <a:ext cx="11342794" cy="512119"/>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319233" y="5938849"/>
            <a:ext cx="498590" cy="733678"/>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280894" y="6969972"/>
            <a:ext cx="575269" cy="733678"/>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280894" y="4963191"/>
            <a:ext cx="575269" cy="651120"/>
          </a:xfrm>
          <a:prstGeom prst="rect">
            <a:avLst/>
          </a:prstGeom>
          <a:ln w="12700">
            <a:miter lim="400000"/>
          </a:ln>
        </p:spPr>
      </p:pic>
      <p:sp>
        <p:nvSpPr>
          <p:cNvPr id="2" name="Footer Placeholder 1"/>
          <p:cNvSpPr>
            <a:spLocks noGrp="1"/>
          </p:cNvSpPr>
          <p:nvPr>
            <p:ph type="ftr" sz="quarter" idx="17"/>
          </p:nvPr>
        </p:nvSpPr>
        <p:spPr/>
        <p:txBody>
          <a:bodyPr/>
          <a:lstStyle>
            <a:lvl1pPr algn="l" defTabSz="311546"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750356" y="4876785"/>
            <a:ext cx="11147007" cy="500843"/>
          </a:xfrm>
          <a:prstGeom prst="rect">
            <a:avLst/>
          </a:prstGeom>
        </p:spPr>
        <p:txBody>
          <a:bodyPr lIns="270000" anchor="t">
            <a:spAutoFit/>
          </a:bodyPr>
          <a:lstStyle>
            <a:lvl1pPr marL="0" indent="0" defTabSz="487638">
              <a:lnSpc>
                <a:spcPct val="150000"/>
              </a:lnSpc>
              <a:spcBef>
                <a:spcPts val="427"/>
              </a:spcBef>
              <a:buSzTx/>
              <a:buNone/>
              <a:defRPr sz="2133"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760308" y="5892430"/>
            <a:ext cx="11137054" cy="500843"/>
          </a:xfrm>
          <a:prstGeom prst="rect">
            <a:avLst/>
          </a:prstGeom>
        </p:spPr>
        <p:txBody>
          <a:bodyPr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750354" y="6946348"/>
            <a:ext cx="1891985" cy="993221"/>
          </a:xfrm>
          <a:prstGeom prst="rect">
            <a:avLst/>
          </a:prstGeom>
        </p:spPr>
        <p:txBody>
          <a:bodyPr wrap="square" lIns="270000" anchor="t">
            <a:spAutoFit/>
          </a:bodyPr>
          <a:lstStyle>
            <a:lvl1pPr marL="0" indent="0" defTabSz="487638">
              <a:lnSpc>
                <a:spcPct val="150000"/>
              </a:lnSpc>
              <a:spcBef>
                <a:spcPts val="427"/>
              </a:spcBef>
              <a:buSzTx/>
              <a:buNone/>
              <a:defRPr sz="2133"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2464874" y="6946348"/>
            <a:ext cx="2406020" cy="500843"/>
          </a:xfrm>
          <a:prstGeom prst="rect">
            <a:avLst/>
          </a:prstGeom>
        </p:spPr>
        <p:txBody>
          <a:bodyPr wrap="square"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5103059" y="6946348"/>
            <a:ext cx="2823010" cy="993221"/>
          </a:xfrm>
          <a:prstGeom prst="rect">
            <a:avLst/>
          </a:prstGeom>
        </p:spPr>
        <p:txBody>
          <a:bodyPr wrap="square" lIns="270000" anchor="t">
            <a:spAutoFit/>
          </a:bodyPr>
          <a:lstStyle>
            <a:lvl1pPr marL="0" indent="0" defTabSz="487638">
              <a:lnSpc>
                <a:spcPct val="150000"/>
              </a:lnSpc>
              <a:spcBef>
                <a:spcPts val="427"/>
              </a:spcBef>
              <a:buSzTx/>
              <a:buNone/>
              <a:defRPr sz="2133"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7722130" y="6946348"/>
            <a:ext cx="2406020" cy="993221"/>
          </a:xfrm>
          <a:prstGeom prst="rect">
            <a:avLst/>
          </a:prstGeom>
        </p:spPr>
        <p:txBody>
          <a:bodyPr wrap="square" lIns="270000" anchor="t">
            <a:spAutoFit/>
          </a:bodyPr>
          <a:lstStyle>
            <a:lvl1pPr marL="0" indent="0" defTabSz="487638">
              <a:lnSpc>
                <a:spcPct val="150000"/>
              </a:lnSpc>
              <a:spcBef>
                <a:spcPts val="427"/>
              </a:spcBef>
              <a:buSzTx/>
              <a:buNone/>
              <a:defRPr sz="2133"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143906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ext Placeholder 4"/>
          <p:cNvSpPr>
            <a:spLocks noGrp="1"/>
          </p:cNvSpPr>
          <p:nvPr>
            <p:ph type="body" sz="quarter" idx="11"/>
          </p:nvPr>
        </p:nvSpPr>
        <p:spPr>
          <a:xfrm>
            <a:off x="405347" y="2091356"/>
            <a:ext cx="11932325" cy="6395631"/>
          </a:xfrm>
          <a:prstGeom prst="rect">
            <a:avLst/>
          </a:prstGeom>
        </p:spPr>
        <p:txBody>
          <a:bodyPr>
            <a:noAutofit/>
          </a:bodyPr>
          <a:lstStyle>
            <a:lvl1pPr marL="0" indent="0">
              <a:buFont typeface="Arial" panose="020B0604020202020204" pitchFamily="34" charset="0"/>
              <a:buNone/>
              <a:defRPr sz="2560">
                <a:latin typeface="Calibri" panose="020F0502020204030204" pitchFamily="34" charset="0"/>
              </a:defRPr>
            </a:lvl1pPr>
            <a:lvl4pPr marL="960" indent="0">
              <a:buNone/>
              <a:defRPr/>
            </a:lvl4p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a:p>
            <a:pPr lvl="0"/>
            <a:endParaRPr lang="en-US" dirty="0"/>
          </a:p>
        </p:txBody>
      </p:sp>
    </p:spTree>
    <p:extLst>
      <p:ext uri="{BB962C8B-B14F-4D97-AF65-F5344CB8AC3E}">
        <p14:creationId xmlns:p14="http://schemas.microsoft.com/office/powerpoint/2010/main" val="256803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2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75360" y="3029939"/>
            <a:ext cx="11054080" cy="2090702"/>
          </a:xfrm>
        </p:spPr>
        <p:txBody>
          <a:bodyPr/>
          <a:lstStyle>
            <a:lvl1pPr>
              <a:defRPr>
                <a:solidFill>
                  <a:schemeClr val="tx2"/>
                </a:solidFill>
              </a:defRPr>
            </a:lvl1pPr>
          </a:lstStyle>
          <a:p>
            <a:r>
              <a:rPr lang="ja-JP" altLang="en-US"/>
              <a:t>マスター タイトルの書式設定</a:t>
            </a:r>
            <a:endParaRPr lang="ja-JP" altLang="en-US" dirty="0"/>
          </a:p>
        </p:txBody>
      </p:sp>
      <p:sp>
        <p:nvSpPr>
          <p:cNvPr id="3" name="サブタイトル 2"/>
          <p:cNvSpPr>
            <a:spLocks noGrp="1"/>
          </p:cNvSpPr>
          <p:nvPr>
            <p:ph type="subTitle" idx="1"/>
          </p:nvPr>
        </p:nvSpPr>
        <p:spPr>
          <a:xfrm>
            <a:off x="1950720" y="6105736"/>
            <a:ext cx="9103360" cy="1843405"/>
          </a:xfrm>
        </p:spPr>
        <p:txBody>
          <a:bodyPr anchor="ctr"/>
          <a:lstStyle>
            <a:lvl1pPr marL="0" indent="0" algn="ctr">
              <a:buNone/>
              <a:defRPr sz="3982">
                <a:solidFill>
                  <a:schemeClr val="tx1"/>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ja-JP" altLang="en-US"/>
              <a:t>マスター サブタイトルの書式設定</a:t>
            </a:r>
          </a:p>
        </p:txBody>
      </p:sp>
      <p:sp>
        <p:nvSpPr>
          <p:cNvPr id="5" name="フッター プレースホルダ 4"/>
          <p:cNvSpPr>
            <a:spLocks noGrp="1"/>
          </p:cNvSpPr>
          <p:nvPr>
            <p:ph type="ftr" sz="quarter" idx="10"/>
          </p:nvPr>
        </p:nvSpPr>
        <p:spPr>
          <a:xfrm>
            <a:off x="5375875" y="9280489"/>
            <a:ext cx="6451917" cy="409646"/>
          </a:xfrm>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a:xfrm>
            <a:off x="11930203" y="9280489"/>
            <a:ext cx="921702" cy="409646"/>
          </a:xfrm>
        </p:spPr>
        <p:txBody>
          <a:bodyPr/>
          <a:lstStyle>
            <a:lvl1pPr>
              <a:defRPr/>
            </a:lvl1pPr>
          </a:lstStyle>
          <a:p>
            <a:fld id="{D2D8002D-B5B0-4BAC-B1F6-782DDCCE6D9C}" type="slidenum">
              <a:rPr kumimoji="1" lang="ja-JP" altLang="en-US" smtClean="0"/>
              <a:t>‹#›</a:t>
            </a:fld>
            <a:endParaRPr kumimoji="1" lang="ja-JP" altLang="en-US"/>
          </a:p>
        </p:txBody>
      </p:sp>
      <p:pic>
        <p:nvPicPr>
          <p:cNvPr id="1026" name="Picture 2" descr="C:\Documents and Settings\JMA3214\デスクトップ\トップ.PNG"/>
          <p:cNvPicPr>
            <a:picLocks noChangeAspect="1" noChangeArrowheads="1"/>
          </p:cNvPicPr>
          <p:nvPr/>
        </p:nvPicPr>
        <p:blipFill>
          <a:blip r:embed="rId2" cstate="print"/>
          <a:srcRect/>
          <a:stretch>
            <a:fillRect/>
          </a:stretch>
        </p:blipFill>
        <p:spPr bwMode="auto">
          <a:xfrm>
            <a:off x="0" y="0"/>
            <a:ext cx="13004800" cy="2682240"/>
          </a:xfrm>
          <a:prstGeom prst="rect">
            <a:avLst/>
          </a:prstGeom>
          <a:noFill/>
        </p:spPr>
      </p:pic>
    </p:spTree>
    <p:extLst>
      <p:ext uri="{BB962C8B-B14F-4D97-AF65-F5344CB8AC3E}">
        <p14:creationId xmlns:p14="http://schemas.microsoft.com/office/powerpoint/2010/main" val="7120967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047263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1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1.JPG"/>
          <p:cNvPicPr>
            <a:picLocks noChangeAspect="1" noChangeArrowheads="1"/>
          </p:cNvPicPr>
          <p:nvPr/>
        </p:nvPicPr>
        <p:blipFill rotWithShape="1">
          <a:blip r:embed="rId2" cstate="print"/>
          <a:srcRect l="6075" t="263" r="5454" b="263"/>
          <a:stretch/>
        </p:blipFill>
        <p:spPr bwMode="auto">
          <a:xfrm>
            <a:off x="-1" y="0"/>
            <a:ext cx="13004801" cy="9753600"/>
          </a:xfrm>
          <a:prstGeom prst="rect">
            <a:avLst/>
          </a:prstGeom>
          <a:noFill/>
          <a:ln w="9525">
            <a:noFill/>
            <a:miter lim="800000"/>
            <a:headEnd/>
            <a:tailEnd/>
          </a:ln>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8"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46663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2_セクション見出し">
    <p:bg>
      <p:bgPr>
        <a:solidFill>
          <a:schemeClr val="bg1"/>
        </a:solidFill>
        <a:effectLst/>
      </p:bgPr>
    </p:bg>
    <p:spTree>
      <p:nvGrpSpPr>
        <p:cNvPr id="1" name=""/>
        <p:cNvGrpSpPr/>
        <p:nvPr/>
      </p:nvGrpSpPr>
      <p:grpSpPr>
        <a:xfrm>
          <a:off x="0" y="0"/>
          <a:ext cx="0" cy="0"/>
          <a:chOff x="0" y="0"/>
          <a:chExt cx="0" cy="0"/>
        </a:xfrm>
      </p:grpSpPr>
      <p:pic>
        <p:nvPicPr>
          <p:cNvPr id="4" name="Picture 2" descr="C:\Documents and Settings\JMA3214\デスクトップ\図\2.JPG"/>
          <p:cNvPicPr>
            <a:picLocks noChangeAspect="1" noChangeArrowheads="1"/>
          </p:cNvPicPr>
          <p:nvPr/>
        </p:nvPicPr>
        <p:blipFill rotWithShape="1">
          <a:blip r:embed="rId2" cstate="print"/>
          <a:srcRect l="11147" t="263" r="466" b="263"/>
          <a:stretch/>
        </p:blipFill>
        <p:spPr bwMode="auto">
          <a:xfrm>
            <a:off x="-1" y="0"/>
            <a:ext cx="13004801" cy="9753600"/>
          </a:xfrm>
          <a:prstGeom prst="rect">
            <a:avLst/>
          </a:prstGeom>
          <a:noFill/>
          <a:ln w="9525">
            <a:noFill/>
            <a:miter lim="800000"/>
            <a:headEnd/>
            <a:tailEnd/>
          </a:ln>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9"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0"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7054050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4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2581.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285208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5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IMG_6347.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10"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11"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6265261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6_セクション見出し">
    <p:bg>
      <p:bgPr>
        <a:solidFill>
          <a:schemeClr val="bg1"/>
        </a:solidFill>
        <a:effectLst/>
      </p:bgPr>
    </p:bg>
    <p:spTree>
      <p:nvGrpSpPr>
        <p:cNvPr id="1" name=""/>
        <p:cNvGrpSpPr/>
        <p:nvPr/>
      </p:nvGrpSpPr>
      <p:grpSpPr>
        <a:xfrm>
          <a:off x="0" y="0"/>
          <a:ext cx="0" cy="0"/>
          <a:chOff x="0" y="0"/>
          <a:chExt cx="0" cy="0"/>
        </a:xfrm>
      </p:grpSpPr>
      <p:pic>
        <p:nvPicPr>
          <p:cNvPr id="8" name="図 7" descr="IMG_8197.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bg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bg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7" name="フッター プレースホルダ 4"/>
          <p:cNvSpPr>
            <a:spLocks noGrp="1"/>
          </p:cNvSpPr>
          <p:nvPr>
            <p:ph type="ftr" sz="quarter" idx="10"/>
          </p:nvPr>
        </p:nvSpPr>
        <p:spPr>
          <a:xfrm>
            <a:off x="5375875" y="9280489"/>
            <a:ext cx="6451917" cy="409646"/>
          </a:xfrm>
        </p:spPr>
        <p:txBody>
          <a:bodyPr/>
          <a:lstStyle>
            <a:lvl1pPr>
              <a:defRPr>
                <a:solidFill>
                  <a:schemeClr val="bg1"/>
                </a:solidFill>
              </a:defRPr>
            </a:lvl1pPr>
          </a:lstStyle>
          <a:p>
            <a:endParaRPr kumimoji="1" lang="ja-JP" altLang="en-US"/>
          </a:p>
        </p:txBody>
      </p:sp>
      <p:sp>
        <p:nvSpPr>
          <p:cNvPr id="9" name="スライド番号プレースホルダ 5"/>
          <p:cNvSpPr>
            <a:spLocks noGrp="1"/>
          </p:cNvSpPr>
          <p:nvPr>
            <p:ph type="sldNum" sz="quarter" idx="11"/>
          </p:nvPr>
        </p:nvSpPr>
        <p:spPr>
          <a:xfrm>
            <a:off x="11930203" y="9280489"/>
            <a:ext cx="921702" cy="409646"/>
          </a:xfrm>
        </p:spPr>
        <p:txBody>
          <a:bodyPr/>
          <a:lstStyle>
            <a:lvl1pPr>
              <a:defRPr>
                <a:solidFill>
                  <a:schemeClr val="bg1"/>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663972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8548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7_セクション見出し">
    <p:bg>
      <p:bgPr>
        <a:solidFill>
          <a:schemeClr val="bg1"/>
        </a:solidFill>
        <a:effectLst/>
      </p:bgPr>
    </p:bg>
    <p:spTree>
      <p:nvGrpSpPr>
        <p:cNvPr id="1" name=""/>
        <p:cNvGrpSpPr/>
        <p:nvPr/>
      </p:nvGrpSpPr>
      <p:grpSpPr>
        <a:xfrm>
          <a:off x="0" y="0"/>
          <a:ext cx="0" cy="0"/>
          <a:chOff x="0" y="0"/>
          <a:chExt cx="0" cy="0"/>
        </a:xfrm>
      </p:grpSpPr>
      <p:pic>
        <p:nvPicPr>
          <p:cNvPr id="7" name="図 6" descr="JMA_building_m.jpg"/>
          <p:cNvPicPr>
            <a:picLocks noChangeAspect="1"/>
          </p:cNvPicPr>
          <p:nvPr/>
        </p:nvPicPr>
        <p:blipFill>
          <a:blip r:embed="rId2" cstate="print"/>
          <a:stretch>
            <a:fillRect/>
          </a:stretch>
        </p:blipFill>
        <p:spPr>
          <a:xfrm>
            <a:off x="0" y="0"/>
            <a:ext cx="13004800" cy="9753600"/>
          </a:xfrm>
          <a:prstGeom prst="rect">
            <a:avLst/>
          </a:prstGeom>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8" name="フッター プレースホルダ 4"/>
          <p:cNvSpPr>
            <a:spLocks noGrp="1"/>
          </p:cNvSpPr>
          <p:nvPr>
            <p:ph type="ftr" sz="quarter" idx="10"/>
          </p:nvPr>
        </p:nvSpPr>
        <p:spPr>
          <a:xfrm>
            <a:off x="5375875" y="9280489"/>
            <a:ext cx="6451917" cy="409646"/>
          </a:xfrm>
        </p:spPr>
        <p:txBody>
          <a:bodyPr/>
          <a:lstStyle>
            <a:lvl1pPr>
              <a:defRPr>
                <a:solidFill>
                  <a:schemeClr val="bg1">
                    <a:lumMod val="50000"/>
                  </a:schemeClr>
                </a:solidFill>
              </a:defRPr>
            </a:lvl1pPr>
          </a:lstStyle>
          <a:p>
            <a:endParaRPr kumimoji="1" lang="ja-JP" altLang="en-US"/>
          </a:p>
        </p:txBody>
      </p:sp>
      <p:sp>
        <p:nvSpPr>
          <p:cNvPr id="9" name="スライド番号プレースホルダ 5"/>
          <p:cNvSpPr>
            <a:spLocks noGrp="1"/>
          </p:cNvSpPr>
          <p:nvPr>
            <p:ph type="sldNum" sz="quarter" idx="11"/>
          </p:nvPr>
        </p:nvSpPr>
        <p:spPr>
          <a:xfrm>
            <a:off x="11930203" y="9280489"/>
            <a:ext cx="921702" cy="409646"/>
          </a:xfrm>
        </p:spPr>
        <p:txBody>
          <a:bodyPr/>
          <a:lstStyle>
            <a:lvl1pPr>
              <a:defRPr>
                <a:solidFill>
                  <a:schemeClr val="bg1">
                    <a:lumMod val="50000"/>
                  </a:schemeClr>
                </a:solidFill>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8924226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8_セクション見出し">
    <p:bg>
      <p:bgPr>
        <a:solidFill>
          <a:schemeClr val="bg1"/>
        </a:solidFill>
        <a:effectLst/>
      </p:bgPr>
    </p:bg>
    <p:spTree>
      <p:nvGrpSpPr>
        <p:cNvPr id="1" name=""/>
        <p:cNvGrpSpPr/>
        <p:nvPr/>
      </p:nvGrpSpPr>
      <p:grpSpPr>
        <a:xfrm>
          <a:off x="0" y="0"/>
          <a:ext cx="0" cy="0"/>
          <a:chOff x="0" y="0"/>
          <a:chExt cx="0" cy="0"/>
        </a:xfrm>
      </p:grpSpPr>
      <p:pic>
        <p:nvPicPr>
          <p:cNvPr id="8" name="Picture 2" descr="C:\Documents and Settings\JMA3214\デスクトップ\トップ.PNG"/>
          <p:cNvPicPr>
            <a:picLocks noChangeAspect="1" noChangeArrowheads="1"/>
          </p:cNvPicPr>
          <p:nvPr/>
        </p:nvPicPr>
        <p:blipFill>
          <a:blip r:embed="rId2" cstate="print"/>
          <a:srcRect/>
          <a:stretch>
            <a:fillRect/>
          </a:stretch>
        </p:blipFill>
        <p:spPr bwMode="auto">
          <a:xfrm>
            <a:off x="0" y="0"/>
            <a:ext cx="13004800" cy="2682240"/>
          </a:xfrm>
          <a:prstGeom prst="rect">
            <a:avLst/>
          </a:prstGeom>
          <a:noFill/>
        </p:spPr>
      </p:pic>
      <p:sp>
        <p:nvSpPr>
          <p:cNvPr id="2" name="タイトル 1"/>
          <p:cNvSpPr>
            <a:spLocks noGrp="1"/>
          </p:cNvSpPr>
          <p:nvPr>
            <p:ph type="title"/>
          </p:nvPr>
        </p:nvSpPr>
        <p:spPr>
          <a:xfrm>
            <a:off x="972186" y="1394814"/>
            <a:ext cx="11054080" cy="2594610"/>
          </a:xfrm>
        </p:spPr>
        <p:txBody>
          <a:bodyPr/>
          <a:lstStyle>
            <a:lvl1pPr algn="ctr">
              <a:defRPr sz="5689" b="1" cap="all">
                <a:solidFill>
                  <a:schemeClr val="tx1"/>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972186" y="3992257"/>
            <a:ext cx="11054080" cy="2543245"/>
          </a:xfrm>
        </p:spPr>
        <p:txBody>
          <a:bodyPr anchor="ctr"/>
          <a:lstStyle>
            <a:lvl1pPr marL="0" indent="0">
              <a:buNone/>
              <a:defRPr sz="3982">
                <a:solidFill>
                  <a:schemeClr val="tx1"/>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pic>
        <p:nvPicPr>
          <p:cNvPr id="9" name="Picture 3" descr="C:\Users\JMA3214\Desktop\20130204160756\気象庁ロゴ\(大）気象庁ロゴマーク_濃い青_小.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11" y="9180631"/>
            <a:ext cx="537600" cy="537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0176" y="9432001"/>
            <a:ext cx="2984960" cy="21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741" y="9323264"/>
            <a:ext cx="1093394" cy="34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595285" y="9215467"/>
            <a:ext cx="12409515" cy="65023"/>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8" tIns="65024" rIns="130048" bIns="65024"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2560"/>
          </a:p>
        </p:txBody>
      </p:sp>
      <p:sp>
        <p:nvSpPr>
          <p:cNvPr id="13" name="フッター プレースホルダ 4"/>
          <p:cNvSpPr>
            <a:spLocks noGrp="1"/>
          </p:cNvSpPr>
          <p:nvPr>
            <p:ph type="ftr" sz="quarter" idx="10"/>
          </p:nvPr>
        </p:nvSpPr>
        <p:spPr>
          <a:xfrm>
            <a:off x="5375875" y="9280489"/>
            <a:ext cx="6451917" cy="409646"/>
          </a:xfrm>
        </p:spPr>
        <p:txBody>
          <a:bodyPr/>
          <a:lstStyle>
            <a:lvl1pPr>
              <a:defRPr/>
            </a:lvl1pPr>
          </a:lstStyle>
          <a:p>
            <a:endParaRPr kumimoji="1" lang="ja-JP" altLang="en-US"/>
          </a:p>
        </p:txBody>
      </p:sp>
      <p:sp>
        <p:nvSpPr>
          <p:cNvPr id="14" name="スライド番号プレースホルダ 5"/>
          <p:cNvSpPr>
            <a:spLocks noGrp="1"/>
          </p:cNvSpPr>
          <p:nvPr>
            <p:ph type="sldNum" sz="quarter" idx="11"/>
          </p:nvPr>
        </p:nvSpPr>
        <p:spPr>
          <a:xfrm>
            <a:off x="11930203" y="9280489"/>
            <a:ext cx="921702" cy="409646"/>
          </a:xfrm>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1367196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27290" y="6267592"/>
            <a:ext cx="11054080" cy="1937173"/>
          </a:xfrm>
        </p:spPr>
        <p:txBody>
          <a:bodyPr anchor="t"/>
          <a:lstStyle>
            <a:lvl1pPr algn="l">
              <a:defRPr sz="5689" b="1" cap="all">
                <a:solidFill>
                  <a:schemeClr val="tx2"/>
                </a:solidFill>
              </a:defRPr>
            </a:lvl1pPr>
          </a:lstStyle>
          <a:p>
            <a:r>
              <a:rPr lang="ja-JP" altLang="en-US"/>
              <a:t>マスター タイトルの書式設定</a:t>
            </a:r>
            <a:endParaRPr lang="ja-JP" altLang="en-US" dirty="0"/>
          </a:p>
        </p:txBody>
      </p:sp>
      <p:sp>
        <p:nvSpPr>
          <p:cNvPr id="3" name="テキスト プレースホルダ 2"/>
          <p:cNvSpPr>
            <a:spLocks noGrp="1"/>
          </p:cNvSpPr>
          <p:nvPr>
            <p:ph type="body" idx="1"/>
          </p:nvPr>
        </p:nvSpPr>
        <p:spPr>
          <a:xfrm>
            <a:off x="1027290" y="4133993"/>
            <a:ext cx="11054080" cy="2133599"/>
          </a:xfrm>
        </p:spPr>
        <p:txBody>
          <a:bodyPr anchor="b"/>
          <a:lstStyle>
            <a:lvl1pPr marL="0" indent="0">
              <a:buNone/>
              <a:defRPr sz="2844">
                <a:solidFill>
                  <a:schemeClr val="tx1">
                    <a:tint val="75000"/>
                  </a:schemeClr>
                </a:solidFill>
              </a:defRPr>
            </a:lvl1pPr>
            <a:lvl2pPr marL="650230" indent="0">
              <a:buNone/>
              <a:defRPr sz="2560">
                <a:solidFill>
                  <a:schemeClr val="tx1">
                    <a:tint val="75000"/>
                  </a:schemeClr>
                </a:solidFill>
              </a:defRPr>
            </a:lvl2pPr>
            <a:lvl3pPr marL="1300460" indent="0">
              <a:buNone/>
              <a:defRPr sz="2276">
                <a:solidFill>
                  <a:schemeClr val="tx1">
                    <a:tint val="75000"/>
                  </a:schemeClr>
                </a:solidFill>
              </a:defRPr>
            </a:lvl3pPr>
            <a:lvl4pPr marL="1950690" indent="0">
              <a:buNone/>
              <a:defRPr sz="1991">
                <a:solidFill>
                  <a:schemeClr val="tx1">
                    <a:tint val="75000"/>
                  </a:schemeClr>
                </a:solidFill>
              </a:defRPr>
            </a:lvl4pPr>
            <a:lvl5pPr marL="2600919" indent="0">
              <a:buNone/>
              <a:defRPr sz="1991">
                <a:solidFill>
                  <a:schemeClr val="tx1">
                    <a:tint val="75000"/>
                  </a:schemeClr>
                </a:solidFill>
              </a:defRPr>
            </a:lvl5pPr>
            <a:lvl6pPr marL="3251149" indent="0">
              <a:buNone/>
              <a:defRPr sz="1991">
                <a:solidFill>
                  <a:schemeClr val="tx1">
                    <a:tint val="75000"/>
                  </a:schemeClr>
                </a:solidFill>
              </a:defRPr>
            </a:lvl6pPr>
            <a:lvl7pPr marL="3901379" indent="0">
              <a:buNone/>
              <a:defRPr sz="1991">
                <a:solidFill>
                  <a:schemeClr val="tx1">
                    <a:tint val="75000"/>
                  </a:schemeClr>
                </a:solidFill>
              </a:defRPr>
            </a:lvl7pPr>
            <a:lvl8pPr marL="4551609" indent="0">
              <a:buNone/>
              <a:defRPr sz="1991">
                <a:solidFill>
                  <a:schemeClr val="tx1">
                    <a:tint val="75000"/>
                  </a:schemeClr>
                </a:solidFill>
              </a:defRPr>
            </a:lvl8pPr>
            <a:lvl9pPr marL="5201839" indent="0">
              <a:buNone/>
              <a:defRPr sz="1991">
                <a:solidFill>
                  <a:schemeClr val="tx1">
                    <a:tint val="75000"/>
                  </a:schemeClr>
                </a:solidFill>
              </a:defRPr>
            </a:lvl9pPr>
          </a:lstStyle>
          <a:p>
            <a:pPr lvl="0"/>
            <a:r>
              <a:rPr lang="ja-JP" altLang="en-US"/>
              <a:t>マスター テキストの書式設定</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873014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コンテンツ プレースホルダ 2"/>
          <p:cNvSpPr>
            <a:spLocks noGrp="1"/>
          </p:cNvSpPr>
          <p:nvPr>
            <p:ph sz="half" idx="1"/>
          </p:nvPr>
        </p:nvSpPr>
        <p:spPr>
          <a:xfrm>
            <a:off x="650240" y="1702048"/>
            <a:ext cx="5743787" cy="70107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4" name="コンテンツ プレースホルダ 3"/>
          <p:cNvSpPr>
            <a:spLocks noGrp="1"/>
          </p:cNvSpPr>
          <p:nvPr>
            <p:ph sz="half" idx="2"/>
          </p:nvPr>
        </p:nvSpPr>
        <p:spPr>
          <a:xfrm>
            <a:off x="6610773" y="1702048"/>
            <a:ext cx="5743787" cy="7010718"/>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ja-JP" altLang="en-US" dirty="0"/>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9415714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テキスト プレースホルダ 2"/>
          <p:cNvSpPr>
            <a:spLocks noGrp="1"/>
          </p:cNvSpPr>
          <p:nvPr>
            <p:ph type="body" idx="1"/>
          </p:nvPr>
        </p:nvSpPr>
        <p:spPr>
          <a:xfrm>
            <a:off x="648794" y="1702047"/>
            <a:ext cx="5746045"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4" name="コンテンツ プレースホルダ 3"/>
          <p:cNvSpPr>
            <a:spLocks noGrp="1"/>
          </p:cNvSpPr>
          <p:nvPr>
            <p:ph sz="half" idx="2"/>
          </p:nvPr>
        </p:nvSpPr>
        <p:spPr>
          <a:xfrm>
            <a:off x="650240" y="2623751"/>
            <a:ext cx="5746045" cy="6089015"/>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604812" y="1702047"/>
            <a:ext cx="5748302" cy="909884"/>
          </a:xfrm>
        </p:spPr>
        <p:txBody>
          <a:bodyPr anchor="b"/>
          <a:lstStyle>
            <a:lvl1pPr marL="0" indent="0">
              <a:buNone/>
              <a:defRPr sz="3413" b="1"/>
            </a:lvl1pPr>
            <a:lvl2pPr marL="650230" indent="0">
              <a:buNone/>
              <a:defRPr sz="2844" b="1"/>
            </a:lvl2pPr>
            <a:lvl3pPr marL="1300460" indent="0">
              <a:buNone/>
              <a:defRPr sz="2560" b="1"/>
            </a:lvl3pPr>
            <a:lvl4pPr marL="1950690" indent="0">
              <a:buNone/>
              <a:defRPr sz="2276" b="1"/>
            </a:lvl4pPr>
            <a:lvl5pPr marL="2600919" indent="0">
              <a:buNone/>
              <a:defRPr sz="2276" b="1"/>
            </a:lvl5pPr>
            <a:lvl6pPr marL="3251149" indent="0">
              <a:buNone/>
              <a:defRPr sz="2276" b="1"/>
            </a:lvl6pPr>
            <a:lvl7pPr marL="3901379" indent="0">
              <a:buNone/>
              <a:defRPr sz="2276" b="1"/>
            </a:lvl7pPr>
            <a:lvl8pPr marL="4551609" indent="0">
              <a:buNone/>
              <a:defRPr sz="2276" b="1"/>
            </a:lvl8pPr>
            <a:lvl9pPr marL="5201839" indent="0">
              <a:buNone/>
              <a:defRPr sz="2276" b="1"/>
            </a:lvl9pPr>
          </a:lstStyle>
          <a:p>
            <a:pPr lvl="0"/>
            <a:r>
              <a:rPr lang="ja-JP" altLang="en-US"/>
              <a:t>マスター テキストの書式設定</a:t>
            </a:r>
          </a:p>
        </p:txBody>
      </p:sp>
      <p:sp>
        <p:nvSpPr>
          <p:cNvPr id="6" name="コンテンツ プレースホルダ 5"/>
          <p:cNvSpPr>
            <a:spLocks noGrp="1"/>
          </p:cNvSpPr>
          <p:nvPr>
            <p:ph sz="quarter" idx="4"/>
          </p:nvPr>
        </p:nvSpPr>
        <p:spPr>
          <a:xfrm>
            <a:off x="6606259" y="2623751"/>
            <a:ext cx="5748302" cy="6089015"/>
          </a:xfrm>
        </p:spPr>
        <p:txBody>
          <a:bodyPr/>
          <a:lstStyle>
            <a:lvl1pPr>
              <a:defRPr sz="3413"/>
            </a:lvl1pPr>
            <a:lvl2pPr>
              <a:defRPr sz="2844"/>
            </a:lvl2pPr>
            <a:lvl3pPr>
              <a:defRPr sz="2560"/>
            </a:lvl3pPr>
            <a:lvl4pPr>
              <a:defRPr sz="2276"/>
            </a:lvl4pPr>
            <a:lvl5pPr>
              <a:defRPr sz="2276"/>
            </a:lvl5pPr>
            <a:lvl6pPr>
              <a:defRPr sz="2276"/>
            </a:lvl6pPr>
            <a:lvl7pPr>
              <a:defRPr sz="2276"/>
            </a:lvl7pPr>
            <a:lvl8pPr>
              <a:defRPr sz="2276"/>
            </a:lvl8pPr>
            <a:lvl9pPr>
              <a:defRPr sz="227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フッター プレースホルダ 4"/>
          <p:cNvSpPr>
            <a:spLocks noGrp="1"/>
          </p:cNvSpPr>
          <p:nvPr>
            <p:ph type="ftr" sz="quarter" idx="10"/>
          </p:nvPr>
        </p:nvSpPr>
        <p:spPr/>
        <p:txBody>
          <a:bodyPr/>
          <a:lstStyle>
            <a:lvl1pPr>
              <a:defRPr/>
            </a:lvl1pPr>
          </a:lstStyle>
          <a:p>
            <a:endParaRPr kumimoji="1" lang="ja-JP" altLang="en-US"/>
          </a:p>
        </p:txBody>
      </p:sp>
      <p:sp>
        <p:nvSpPr>
          <p:cNvPr id="8"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254354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フッター プレースホルダ 4"/>
          <p:cNvSpPr>
            <a:spLocks noGrp="1"/>
          </p:cNvSpPr>
          <p:nvPr>
            <p:ph type="ftr" sz="quarter" idx="10"/>
          </p:nvPr>
        </p:nvSpPr>
        <p:spPr/>
        <p:txBody>
          <a:bodyPr/>
          <a:lstStyle>
            <a:lvl1pPr>
              <a:defRPr/>
            </a:lvl1pPr>
          </a:lstStyle>
          <a:p>
            <a:endParaRPr kumimoji="1" lang="ja-JP" altLang="en-US"/>
          </a:p>
        </p:txBody>
      </p:sp>
      <p:sp>
        <p:nvSpPr>
          <p:cNvPr id="4"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598000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4"/>
          <p:cNvSpPr>
            <a:spLocks noGrp="1"/>
          </p:cNvSpPr>
          <p:nvPr>
            <p:ph type="ftr" sz="quarter" idx="10"/>
          </p:nvPr>
        </p:nvSpPr>
        <p:spPr/>
        <p:txBody>
          <a:bodyPr/>
          <a:lstStyle>
            <a:lvl1pPr>
              <a:defRPr/>
            </a:lvl1pPr>
          </a:lstStyle>
          <a:p>
            <a:endParaRPr kumimoji="1" lang="ja-JP" altLang="en-US"/>
          </a:p>
        </p:txBody>
      </p:sp>
      <p:sp>
        <p:nvSpPr>
          <p:cNvPr id="3"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94712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50241" y="388338"/>
            <a:ext cx="4278490" cy="1652693"/>
          </a:xfrm>
        </p:spPr>
        <p:txBody>
          <a:bodyPr anchor="b"/>
          <a:lstStyle>
            <a:lvl1pPr algn="l">
              <a:defRPr sz="2844" b="1">
                <a:solidFill>
                  <a:schemeClr val="tx2"/>
                </a:solidFill>
              </a:defRPr>
            </a:lvl1pPr>
          </a:lstStyle>
          <a:p>
            <a:r>
              <a:rPr lang="ja-JP" altLang="en-US"/>
              <a:t>マスター タイトルの書式設定</a:t>
            </a:r>
          </a:p>
        </p:txBody>
      </p:sp>
      <p:sp>
        <p:nvSpPr>
          <p:cNvPr id="3" name="コンテンツ プレースホルダ 2"/>
          <p:cNvSpPr>
            <a:spLocks noGrp="1"/>
          </p:cNvSpPr>
          <p:nvPr>
            <p:ph idx="1"/>
          </p:nvPr>
        </p:nvSpPr>
        <p:spPr>
          <a:xfrm>
            <a:off x="5084516" y="388339"/>
            <a:ext cx="7270044" cy="8324427"/>
          </a:xfrm>
        </p:spPr>
        <p:txBody>
          <a:bodyPr/>
          <a:lstStyle>
            <a:lvl1pPr>
              <a:defRPr sz="4551"/>
            </a:lvl1pPr>
            <a:lvl2pPr>
              <a:defRPr sz="3982"/>
            </a:lvl2pPr>
            <a:lvl3pPr>
              <a:defRPr sz="3413"/>
            </a:lvl3pPr>
            <a:lvl4pPr>
              <a:defRPr sz="2844"/>
            </a:lvl4pPr>
            <a:lvl5pPr>
              <a:defRPr sz="2844"/>
            </a:lvl5pPr>
            <a:lvl6pPr>
              <a:defRPr sz="2844"/>
            </a:lvl6pPr>
            <a:lvl7pPr>
              <a:defRPr sz="2844"/>
            </a:lvl7pPr>
            <a:lvl8pPr>
              <a:defRPr sz="2844"/>
            </a:lvl8pPr>
            <a:lvl9pPr>
              <a:defRPr sz="2844"/>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50241" y="2041032"/>
            <a:ext cx="4278490" cy="6671734"/>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629566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49032" y="6827520"/>
            <a:ext cx="7802880" cy="806027"/>
          </a:xfrm>
        </p:spPr>
        <p:txBody>
          <a:bodyPr anchor="b"/>
          <a:lstStyle>
            <a:lvl1pPr algn="l">
              <a:defRPr sz="2844" b="1">
                <a:solidFill>
                  <a:schemeClr val="tx2"/>
                </a:solidFill>
              </a:defRPr>
            </a:lvl1pPr>
          </a:lstStyle>
          <a:p>
            <a:r>
              <a:rPr lang="ja-JP" altLang="en-US"/>
              <a:t>マスター タイトルの書式設定</a:t>
            </a:r>
          </a:p>
        </p:txBody>
      </p:sp>
      <p:sp>
        <p:nvSpPr>
          <p:cNvPr id="3" name="図プレースホルダ 2"/>
          <p:cNvSpPr>
            <a:spLocks noGrp="1"/>
          </p:cNvSpPr>
          <p:nvPr>
            <p:ph type="pic" idx="1"/>
          </p:nvPr>
        </p:nvSpPr>
        <p:spPr>
          <a:xfrm>
            <a:off x="2549032" y="871502"/>
            <a:ext cx="7802880" cy="5852160"/>
          </a:xfrm>
        </p:spPr>
        <p:txBody>
          <a:bodyPr rtlCol="0">
            <a:normAutofit/>
          </a:bodyPr>
          <a:lstStyle>
            <a:lvl1pPr marL="0" indent="0">
              <a:buNone/>
              <a:defRPr sz="4551"/>
            </a:lvl1pPr>
            <a:lvl2pPr marL="650230" indent="0">
              <a:buNone/>
              <a:defRPr sz="3982"/>
            </a:lvl2pPr>
            <a:lvl3pPr marL="1300460" indent="0">
              <a:buNone/>
              <a:defRPr sz="3413"/>
            </a:lvl3pPr>
            <a:lvl4pPr marL="1950690" indent="0">
              <a:buNone/>
              <a:defRPr sz="2844"/>
            </a:lvl4pPr>
            <a:lvl5pPr marL="2600919" indent="0">
              <a:buNone/>
              <a:defRPr sz="2844"/>
            </a:lvl5pPr>
            <a:lvl6pPr marL="3251149" indent="0">
              <a:buNone/>
              <a:defRPr sz="2844"/>
            </a:lvl6pPr>
            <a:lvl7pPr marL="3901379" indent="0">
              <a:buNone/>
              <a:defRPr sz="2844"/>
            </a:lvl7pPr>
            <a:lvl8pPr marL="4551609" indent="0">
              <a:buNone/>
              <a:defRPr sz="2844"/>
            </a:lvl8pPr>
            <a:lvl9pPr marL="5201839" indent="0">
              <a:buNone/>
              <a:defRPr sz="2844"/>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2549032" y="7633547"/>
            <a:ext cx="7802880" cy="1144693"/>
          </a:xfrm>
        </p:spPr>
        <p:txBody>
          <a:bodyPr/>
          <a:lstStyle>
            <a:lvl1pPr marL="0" indent="0">
              <a:buNone/>
              <a:defRPr sz="1991"/>
            </a:lvl1pPr>
            <a:lvl2pPr marL="650230" indent="0">
              <a:buNone/>
              <a:defRPr sz="1707"/>
            </a:lvl2pPr>
            <a:lvl3pPr marL="1300460" indent="0">
              <a:buNone/>
              <a:defRPr sz="1422"/>
            </a:lvl3pPr>
            <a:lvl4pPr marL="1950690" indent="0">
              <a:buNone/>
              <a:defRPr sz="1280"/>
            </a:lvl4pPr>
            <a:lvl5pPr marL="2600919" indent="0">
              <a:buNone/>
              <a:defRPr sz="1280"/>
            </a:lvl5pPr>
            <a:lvl6pPr marL="3251149" indent="0">
              <a:buNone/>
              <a:defRPr sz="1280"/>
            </a:lvl6pPr>
            <a:lvl7pPr marL="3901379" indent="0">
              <a:buNone/>
              <a:defRPr sz="1280"/>
            </a:lvl7pPr>
            <a:lvl8pPr marL="4551609" indent="0">
              <a:buNone/>
              <a:defRPr sz="1280"/>
            </a:lvl8pPr>
            <a:lvl9pPr marL="5201839" indent="0">
              <a:buNone/>
              <a:defRPr sz="1280"/>
            </a:lvl9pPr>
          </a:lstStyle>
          <a:p>
            <a:pPr lvl="0"/>
            <a:r>
              <a:rPr lang="ja-JP" altLang="en-US"/>
              <a:t>マスター テキストの書式設定</a:t>
            </a:r>
          </a:p>
        </p:txBody>
      </p:sp>
      <p:sp>
        <p:nvSpPr>
          <p:cNvPr id="5" name="フッター プレースホルダ 4"/>
          <p:cNvSpPr>
            <a:spLocks noGrp="1"/>
          </p:cNvSpPr>
          <p:nvPr>
            <p:ph type="ftr" sz="quarter" idx="10"/>
          </p:nvPr>
        </p:nvSpPr>
        <p:spPr/>
        <p:txBody>
          <a:bodyPr/>
          <a:lstStyle>
            <a:lvl1pPr>
              <a:defRPr/>
            </a:lvl1pPr>
          </a:lstStyle>
          <a:p>
            <a:endParaRPr kumimoji="1" lang="ja-JP" altLang="en-US"/>
          </a:p>
        </p:txBody>
      </p:sp>
      <p:sp>
        <p:nvSpPr>
          <p:cNvPr id="6"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15886753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682138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13004800" cy="97536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81095" y="3340383"/>
            <a:ext cx="12001501" cy="115997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95726" y="76800"/>
            <a:ext cx="2565376" cy="107264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311546" hangingPunct="0">
              <a:defRPr>
                <a:solidFill>
                  <a:schemeClr val="accent6"/>
                </a:solidFill>
              </a:defRPr>
            </a:lvl1pPr>
          </a:lstStyle>
          <a:p>
            <a:r>
              <a:rPr lang="en-GB" kern="0" dirty="0">
                <a:solidFill>
                  <a:srgbClr val="FFFFFF"/>
                </a:solidFill>
                <a:sym typeface="Helvetica Light"/>
              </a:rPr>
              <a:t>www.metoffice.gov.uk																									                      © Crown Copyright, Met Office</a:t>
            </a:r>
          </a:p>
        </p:txBody>
      </p:sp>
      <p:sp>
        <p:nvSpPr>
          <p:cNvPr id="7" name="TextBox 6"/>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accent6"/>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3182950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428480" y="390597"/>
            <a:ext cx="2926080" cy="8322169"/>
          </a:xfrm>
        </p:spPr>
        <p:txBody>
          <a:bodyPr vert="eaVert"/>
          <a:lstStyle>
            <a:lvl1pPr>
              <a:defRPr>
                <a:solidFill>
                  <a:schemeClr val="tx2"/>
                </a:solidFill>
              </a:defRPr>
            </a:lvl1pPr>
          </a:lstStyle>
          <a:p>
            <a:r>
              <a:rPr lang="ja-JP" altLang="en-US"/>
              <a:t>マスター タイトルの書式設定</a:t>
            </a:r>
          </a:p>
        </p:txBody>
      </p:sp>
      <p:sp>
        <p:nvSpPr>
          <p:cNvPr id="3" name="縦書きテキスト プレースホルダ 2"/>
          <p:cNvSpPr>
            <a:spLocks noGrp="1"/>
          </p:cNvSpPr>
          <p:nvPr>
            <p:ph type="body" orient="vert" idx="1"/>
          </p:nvPr>
        </p:nvSpPr>
        <p:spPr>
          <a:xfrm>
            <a:off x="650240" y="390597"/>
            <a:ext cx="8561493" cy="832216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フッター プレースホルダ 4"/>
          <p:cNvSpPr>
            <a:spLocks noGrp="1"/>
          </p:cNvSpPr>
          <p:nvPr>
            <p:ph type="ftr" sz="quarter" idx="10"/>
          </p:nvPr>
        </p:nvSpPr>
        <p:spPr/>
        <p:txBody>
          <a:bodyPr/>
          <a:lstStyle>
            <a:lvl1pPr>
              <a:defRPr/>
            </a:lvl1pPr>
          </a:lstStyle>
          <a:p>
            <a:endParaRPr kumimoji="1" lang="ja-JP" altLang="en-US"/>
          </a:p>
        </p:txBody>
      </p:sp>
      <p:sp>
        <p:nvSpPr>
          <p:cNvPr id="5" name="スライド番号プレースホルダ 5"/>
          <p:cNvSpPr>
            <a:spLocks noGrp="1"/>
          </p:cNvSpPr>
          <p:nvPr>
            <p:ph type="sldNum" sz="quarter" idx="11"/>
          </p:nvPr>
        </p:nvSpPr>
        <p:spPr/>
        <p:txBody>
          <a:bodyPr/>
          <a:lstStyle>
            <a:lvl1pPr>
              <a:defRPr/>
            </a:lvl1pPr>
          </a:lstStyle>
          <a:p>
            <a:fld id="{D2D8002D-B5B0-4BAC-B1F6-782DDCCE6D9C}" type="slidenum">
              <a:rPr kumimoji="1" lang="ja-JP" altLang="en-US" smtClean="0"/>
              <a:t>‹#›</a:t>
            </a:fld>
            <a:endParaRPr kumimoji="1" lang="ja-JP" altLang="en-US"/>
          </a:p>
        </p:txBody>
      </p:sp>
    </p:spTree>
    <p:extLst>
      <p:ext uri="{BB962C8B-B14F-4D97-AF65-F5344CB8AC3E}">
        <p14:creationId xmlns:p14="http://schemas.microsoft.com/office/powerpoint/2010/main" val="313006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11260"/>
            <a:ext cx="13004800" cy="97536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281093" y="4049766"/>
            <a:ext cx="12000000" cy="115997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95726" y="76800"/>
            <a:ext cx="2565376" cy="107264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311546" hangingPunct="0">
              <a:defRPr>
                <a:solidFill>
                  <a:schemeClr val="accent6"/>
                </a:solidFill>
              </a:defRPr>
            </a:lvl1pPr>
          </a:lstStyle>
          <a:p>
            <a:r>
              <a:rPr lang="en-GB" kern="0" dirty="0">
                <a:solidFill>
                  <a:srgbClr val="FFFFFF"/>
                </a:solidFill>
                <a:sym typeface="Helvetica Light"/>
              </a:rPr>
              <a:t>www.metoffice.gov.uk																									                      © Crown Copyright, Met Office</a:t>
            </a:r>
          </a:p>
        </p:txBody>
      </p:sp>
      <p:sp>
        <p:nvSpPr>
          <p:cNvPr id="4" name="TextBox 3"/>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accent6"/>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26442903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BEBA8EAE-BF5A-486C-A8C5-ECC9F3942E4B}">
                <a14:imgProps xmlns:a14="http://schemas.microsoft.com/office/drawing/2010/main">
                  <a14:imgLayer r:embed="rId3">
                    <a14:imgEffect>
                      <a14:saturation sat="40000"/>
                    </a14:imgEffect>
                    <a14:imgEffect>
                      <a14:brightnessContrast bright="-43000"/>
                    </a14:imgEffect>
                  </a14:imgLayer>
                </a14:imgProps>
              </a:ext>
            </a:extLst>
          </a:blip>
          <a:stretch>
            <a:fillRect/>
          </a:stretch>
        </p:blipFill>
        <p:spPr>
          <a:xfrm>
            <a:off x="0" y="11260"/>
            <a:ext cx="13004800" cy="9753600"/>
          </a:xfrm>
          <a:prstGeom prst="rect">
            <a:avLst/>
          </a:prstGeom>
        </p:spPr>
      </p:pic>
      <p:pic>
        <p:nvPicPr>
          <p:cNvPr id="6" name="MO_MASTER_for_dark_backg_RBG.png"/>
          <p:cNvPicPr>
            <a:picLocks noChangeAspect="1"/>
          </p:cNvPicPr>
          <p:nvPr userDrawn="1"/>
        </p:nvPicPr>
        <p:blipFill>
          <a:blip r:embed="rId4" cstate="print"/>
          <a:stretch>
            <a:fillRect/>
          </a:stretch>
        </p:blipFill>
        <p:spPr>
          <a:xfrm>
            <a:off x="95726" y="76800"/>
            <a:ext cx="2565376" cy="1072640"/>
          </a:xfrm>
          <a:prstGeom prst="rect">
            <a:avLst/>
          </a:prstGeom>
          <a:ln w="12700">
            <a:miter lim="400000"/>
          </a:ln>
        </p:spPr>
      </p:pic>
    </p:spTree>
    <p:extLst>
      <p:ext uri="{BB962C8B-B14F-4D97-AF65-F5344CB8AC3E}">
        <p14:creationId xmlns:p14="http://schemas.microsoft.com/office/powerpoint/2010/main" val="4392900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 full image">
    <p:bg>
      <p:bgPr>
        <a:solidFill>
          <a:schemeClr val="bg2"/>
        </a:solidFill>
        <a:effectLst/>
      </p:bgPr>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ext uri="{BEBA8EAE-BF5A-486C-A8C5-ECC9F3942E4B}">
                <a14:imgProps xmlns:a14="http://schemas.microsoft.com/office/drawing/2010/main">
                  <a14:imgLayer r:embed="rId3">
                    <a14:imgEffect>
                      <a14:saturation sat="43000"/>
                    </a14:imgEffect>
                    <a14:imgEffect>
                      <a14:brightnessContrast bright="50000" contrast="-72000"/>
                    </a14:imgEffect>
                  </a14:imgLayer>
                </a14:imgProps>
              </a:ext>
            </a:extLst>
          </a:blip>
          <a:stretch>
            <a:fillRect/>
          </a:stretch>
        </p:blipFill>
        <p:spPr>
          <a:xfrm>
            <a:off x="0" y="0"/>
            <a:ext cx="13004800" cy="9753600"/>
          </a:xfrm>
          <a:prstGeom prst="rect">
            <a:avLst/>
          </a:prstGeom>
          <a:ln w="12700">
            <a:miter lim="400000"/>
          </a:ln>
        </p:spPr>
      </p:pic>
      <p:pic>
        <p:nvPicPr>
          <p:cNvPr id="6" name="MO_MASTER_for_dark_backg_RBG.png"/>
          <p:cNvPicPr>
            <a:picLocks noChangeAspect="1"/>
          </p:cNvPicPr>
          <p:nvPr userDrawn="1"/>
        </p:nvPicPr>
        <p:blipFill>
          <a:blip r:embed="rId4" cstate="print"/>
          <a:stretch>
            <a:fillRect/>
          </a:stretch>
        </p:blipFill>
        <p:spPr>
          <a:xfrm>
            <a:off x="95726" y="76800"/>
            <a:ext cx="2565376" cy="1072640"/>
          </a:xfrm>
          <a:prstGeom prst="rect">
            <a:avLst/>
          </a:prstGeom>
          <a:ln w="12700">
            <a:miter lim="400000"/>
          </a:ln>
        </p:spPr>
      </p:pic>
    </p:spTree>
    <p:extLst>
      <p:ext uri="{BB962C8B-B14F-4D97-AF65-F5344CB8AC3E}">
        <p14:creationId xmlns:p14="http://schemas.microsoft.com/office/powerpoint/2010/main" val="42529568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
        <p:nvSpPr>
          <p:cNvPr id="6" name="TextBox 5"/>
          <p:cNvSpPr txBox="1"/>
          <p:nvPr userDrawn="1"/>
        </p:nvSpPr>
        <p:spPr>
          <a:xfrm>
            <a:off x="281095" y="1945535"/>
            <a:ext cx="6365893" cy="9055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599" tIns="101599" rIns="101599" bIns="101599" numCol="1" spcCol="38100" rtlCol="0" anchor="ctr">
            <a:spAutoFit/>
          </a:bodyPr>
          <a:lstStyle/>
          <a:p>
            <a:pPr marL="0" marR="0" indent="0" algn="l" defTabSz="830790" rtl="0" fontAlgn="auto" latinLnBrk="0" hangingPunct="0">
              <a:lnSpc>
                <a:spcPct val="100000"/>
              </a:lnSpc>
              <a:spcBef>
                <a:spcPts val="0"/>
              </a:spcBef>
              <a:spcAft>
                <a:spcPts val="0"/>
              </a:spcAft>
              <a:buClrTx/>
              <a:buSzTx/>
              <a:buFontTx/>
              <a:buNone/>
              <a:tabLst/>
            </a:pPr>
            <a:r>
              <a:rPr kumimoji="0" lang="en-GB" sz="4551" b="1" i="0" u="none" strike="noStrike" cap="none" spc="0" normalizeH="0" baseline="0" dirty="0">
                <a:ln>
                  <a:noFill/>
                </a:ln>
                <a:solidFill>
                  <a:schemeClr val="tx1"/>
                </a:solidFill>
                <a:effectLst/>
                <a:uFillTx/>
                <a:latin typeface="Calibri" panose="020F0502020204030204" pitchFamily="34" charset="0"/>
                <a:ea typeface="+mn-ea"/>
                <a:cs typeface="+mn-cs"/>
                <a:sym typeface="Helvetica Light"/>
              </a:rPr>
              <a:t>Presentation title</a:t>
            </a:r>
          </a:p>
        </p:txBody>
      </p:sp>
    </p:spTree>
    <p:extLst>
      <p:ext uri="{BB962C8B-B14F-4D97-AF65-F5344CB8AC3E}">
        <p14:creationId xmlns:p14="http://schemas.microsoft.com/office/powerpoint/2010/main" val="3882335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311546" hangingPunct="0">
              <a:defRPr/>
            </a:lvl1pPr>
          </a:lstStyle>
          <a:p>
            <a:r>
              <a:rPr lang="en-GB" kern="0" dirty="0">
                <a:solidFill>
                  <a:srgbClr val="2A2A2A"/>
                </a:solidFill>
                <a:sym typeface="Helvetica Light"/>
              </a:rPr>
              <a:t>www.metoffice.gov.uk																									                       © Crown Copyright,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97179" y="3340383"/>
            <a:ext cx="11983915" cy="115997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68580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image" Target="../media/image6.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theme" Target="../theme/theme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20.png"/><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image" Target="../media/image19.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2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2700" y="-12700"/>
            <a:ext cx="12979400" cy="10541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ctr" anchorCtr="0" compatLnSpc="1">
            <a:prstTxWarp prst="textNoShape">
              <a:avLst/>
            </a:prstTxWarp>
          </a:bodyPr>
          <a:lstStyle/>
          <a:p>
            <a:pPr lvl="0"/>
            <a:r>
              <a:rPr lang="en-US" dirty="0">
                <a:sym typeface="Gill Sans" charset="0"/>
              </a:rPr>
              <a:t>Click to edit Master title style</a:t>
            </a:r>
          </a:p>
        </p:txBody>
      </p:sp>
      <p:sp>
        <p:nvSpPr>
          <p:cNvPr id="1027" name="Rectangle 2"/>
          <p:cNvSpPr>
            <a:spLocks noGrp="1" noChangeArrowheads="1"/>
          </p:cNvSpPr>
          <p:nvPr>
            <p:ph type="body" idx="1"/>
          </p:nvPr>
        </p:nvSpPr>
        <p:spPr bwMode="auto">
          <a:xfrm>
            <a:off x="533400" y="1524000"/>
            <a:ext cx="11925300" cy="6705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p>
            <a:pPr lvl="0"/>
            <a:r>
              <a:rPr lang="en-US" dirty="0">
                <a:sym typeface="Gill Sans" charset="0"/>
              </a:rPr>
              <a:t>Click to edit Master text styles</a:t>
            </a:r>
          </a:p>
          <a:p>
            <a:pPr lvl="1"/>
            <a:r>
              <a:rPr lang="en-US" dirty="0">
                <a:sym typeface="Gill Sans" charset="0"/>
              </a:rPr>
              <a:t>Second level</a:t>
            </a:r>
          </a:p>
          <a:p>
            <a:pPr lvl="2"/>
            <a:r>
              <a:rPr lang="en-US" dirty="0">
                <a:sym typeface="Gill Sans" charset="0"/>
              </a:rPr>
              <a:t>Third level</a:t>
            </a:r>
          </a:p>
          <a:p>
            <a:pPr lvl="3"/>
            <a:r>
              <a:rPr lang="en-US" dirty="0">
                <a:sym typeface="Gill Sans" charset="0"/>
              </a:rPr>
              <a:t>Fourth level</a:t>
            </a:r>
          </a:p>
          <a:p>
            <a:pPr lvl="4"/>
            <a:r>
              <a:rPr lang="en-US" dirty="0">
                <a:sym typeface="Gill Sans" charset="0"/>
              </a:rPr>
              <a:t>Fifth level</a:t>
            </a:r>
          </a:p>
        </p:txBody>
      </p:sp>
      <p:sp>
        <p:nvSpPr>
          <p:cNvPr id="2055" name="TextBox 7"/>
          <p:cNvSpPr txBox="1">
            <a:spLocks noChangeArrowheads="1"/>
          </p:cNvSpPr>
          <p:nvPr userDrawn="1"/>
        </p:nvSpPr>
        <p:spPr bwMode="auto">
          <a:xfrm>
            <a:off x="2616200" y="8763000"/>
            <a:ext cx="7696200" cy="7386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defRPr/>
            </a:pPr>
            <a:r>
              <a:rPr lang="en-US" sz="2400" b="0" i="0" baseline="0" dirty="0">
                <a:solidFill>
                  <a:srgbClr val="FFFF66"/>
                </a:solidFill>
                <a:latin typeface="Gill Sans MT"/>
                <a:ea typeface="Tahoma" pitchFamily="34" charset="0"/>
                <a:cs typeface="Gill Sans MT"/>
              </a:rPr>
              <a:t>ERA5 TC forecasts 1979-2021</a:t>
            </a:r>
          </a:p>
          <a:p>
            <a:pPr eaLnBrk="1" hangingPunct="1">
              <a:defRPr/>
            </a:pPr>
            <a:r>
              <a:rPr lang="en-US" sz="1800" b="0" i="0" dirty="0">
                <a:solidFill>
                  <a:srgbClr val="FFFF66"/>
                </a:solidFill>
                <a:latin typeface="Gill Sans MT"/>
                <a:ea typeface="Tahoma" pitchFamily="34" charset="0"/>
                <a:cs typeface="Gill Sans MT"/>
              </a:rPr>
              <a:t>Mike Fiorino</a:t>
            </a:r>
            <a:r>
              <a:rPr lang="en-US" sz="1800" b="0" i="0" baseline="0" dirty="0">
                <a:solidFill>
                  <a:srgbClr val="FFFF66"/>
                </a:solidFill>
                <a:latin typeface="Gill Sans MT"/>
                <a:ea typeface="Tahoma" pitchFamily="34" charset="0"/>
                <a:cs typeface="Gill Sans MT"/>
              </a:rPr>
              <a:t> GMU 20220930</a:t>
            </a:r>
          </a:p>
        </p:txBody>
      </p:sp>
      <p:sp>
        <p:nvSpPr>
          <p:cNvPr id="8" name="Text Box 5"/>
          <p:cNvSpPr txBox="1">
            <a:spLocks noChangeArrowheads="1"/>
          </p:cNvSpPr>
          <p:nvPr userDrawn="1"/>
        </p:nvSpPr>
        <p:spPr bwMode="auto">
          <a:xfrm>
            <a:off x="12458699" y="685800"/>
            <a:ext cx="566127" cy="412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91440" tIns="45720" rIns="91440" bIns="45720" numCol="1" anchor="ctr" anchorCtr="1" compatLnSpc="1">
            <a:prstTxWarp prst="textNoShape">
              <a:avLst/>
            </a:prstTxWarp>
          </a:bodyPr>
          <a:lstStyle>
            <a:defPPr>
              <a:defRPr lang="en-US"/>
            </a:defPPr>
            <a:lvl1pPr algn="ctr" rtl="0" eaLnBrk="1" fontAlgn="base" hangingPunct="1">
              <a:spcBef>
                <a:spcPct val="0"/>
              </a:spcBef>
              <a:spcAft>
                <a:spcPct val="0"/>
              </a:spcAft>
              <a:defRPr sz="1600" kern="1200">
                <a:solidFill>
                  <a:srgbClr val="000080"/>
                </a:solidFill>
                <a:latin typeface="Gill Sans" charset="0"/>
                <a:ea typeface="ヒラギノ角ゴ ProN W3" charset="0"/>
                <a:cs typeface="Gill Sans" charset="0"/>
                <a:sym typeface="Gill Sans" charset="0"/>
              </a:defRPr>
            </a:lvl1pPr>
            <a:lvl2pPr marL="742950" indent="-28575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2pPr>
            <a:lvl3pPr marL="11430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3pPr>
            <a:lvl4pPr marL="16002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4pPr>
            <a:lvl5pPr marL="2057400" indent="-228600" algn="ctr" rtl="0" eaLnBrk="0" fontAlgn="base"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5pPr>
            <a:lvl6pPr marL="25146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6pPr>
            <a:lvl7pPr marL="29718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7pPr>
            <a:lvl8pPr marL="34290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8pPr>
            <a:lvl9pPr marL="3886200" indent="-228600" algn="ctr" defTabSz="457200" rtl="0" eaLnBrk="0" fontAlgn="base" latinLnBrk="0" hangingPunct="0">
              <a:spcBef>
                <a:spcPct val="0"/>
              </a:spcBef>
              <a:spcAft>
                <a:spcPct val="0"/>
              </a:spcAft>
              <a:defRPr sz="4000" kern="1200">
                <a:solidFill>
                  <a:srgbClr val="000000"/>
                </a:solidFill>
                <a:latin typeface="Gill Sans" charset="0"/>
                <a:ea typeface="ヒラギノ角ゴ ProN W3" charset="0"/>
                <a:cs typeface="ヒラギノ角ゴ ProN W3" charset="0"/>
                <a:sym typeface="Gill Sans" charset="0"/>
              </a:defRPr>
            </a:lvl9pPr>
          </a:lstStyle>
          <a:p>
            <a:pPr>
              <a:defRPr/>
            </a:pPr>
            <a:fld id="{96FAAE53-B1C1-444B-BB2F-A41408DAC84C}" type="slidenum">
              <a:rPr lang="en-US" sz="2800" smtClean="0">
                <a:solidFill>
                  <a:srgbClr val="000090"/>
                </a:solidFill>
                <a:latin typeface="Gill Sans MT"/>
              </a:rPr>
              <a:pPr>
                <a:defRPr/>
              </a:pPr>
              <a:t>‹#›</a:t>
            </a:fld>
            <a:endParaRPr lang="en-US" sz="2800">
              <a:solidFill>
                <a:srgbClr val="000090"/>
              </a:solidFill>
              <a:latin typeface="Gill Sans MT"/>
            </a:endParaRPr>
          </a:p>
        </p:txBody>
      </p:sp>
      <p:pic>
        <p:nvPicPr>
          <p:cNvPr id="2" name="Picture 1">
            <a:extLst>
              <a:ext uri="{FF2B5EF4-FFF2-40B4-BE49-F238E27FC236}">
                <a16:creationId xmlns:a16="http://schemas.microsoft.com/office/drawing/2014/main" id="{A8555D73-2C9A-D150-D3CD-606D3CB655C0}"/>
              </a:ext>
            </a:extLst>
          </p:cNvPr>
          <p:cNvPicPr>
            <a:picLocks noChangeAspect="1"/>
          </p:cNvPicPr>
          <p:nvPr userDrawn="1"/>
        </p:nvPicPr>
        <p:blipFill>
          <a:blip r:embed="rId6">
            <a:clrChange>
              <a:clrFrom>
                <a:srgbClr val="878787"/>
              </a:clrFrom>
              <a:clrTo>
                <a:srgbClr val="878787">
                  <a:alpha val="0"/>
                </a:srgbClr>
              </a:clrTo>
            </a:clrChange>
          </a:blip>
          <a:stretch>
            <a:fillRect/>
          </a:stretch>
        </p:blipFill>
        <p:spPr>
          <a:xfrm>
            <a:off x="9911230" y="8712200"/>
            <a:ext cx="3093570" cy="1041400"/>
          </a:xfrm>
          <a:prstGeom prst="rect">
            <a:avLst/>
          </a:prstGeom>
        </p:spPr>
      </p:pic>
      <p:pic>
        <p:nvPicPr>
          <p:cNvPr id="4" name="Picture 3" descr="Logo, company name&#10;&#10;Description automatically generated">
            <a:extLst>
              <a:ext uri="{FF2B5EF4-FFF2-40B4-BE49-F238E27FC236}">
                <a16:creationId xmlns:a16="http://schemas.microsoft.com/office/drawing/2014/main" id="{00846106-4CF4-B308-A520-0ACEF2C82450}"/>
              </a:ext>
            </a:extLst>
          </p:cNvPr>
          <p:cNvPicPr>
            <a:picLocks noChangeAspect="1"/>
          </p:cNvPicPr>
          <p:nvPr userDrawn="1"/>
        </p:nvPicPr>
        <p:blipFill>
          <a:blip r:embed="rId7"/>
          <a:stretch>
            <a:fillRect/>
          </a:stretch>
        </p:blipFill>
        <p:spPr>
          <a:xfrm>
            <a:off x="0" y="8643030"/>
            <a:ext cx="1689100" cy="1093662"/>
          </a:xfrm>
          <a:prstGeom prst="rect">
            <a:avLst/>
          </a:prstGeom>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723" r:id="rId3"/>
  </p:sldLayoutIdLst>
  <p:transition/>
  <p:hf hdr="0" ftr="0" dt="0"/>
  <p:txStyles>
    <p:titleStyle>
      <a:lvl1pPr algn="ctr" rtl="0" eaLnBrk="0" fontAlgn="base" hangingPunct="0">
        <a:spcBef>
          <a:spcPct val="0"/>
        </a:spcBef>
        <a:spcAft>
          <a:spcPct val="0"/>
        </a:spcAft>
        <a:defRPr sz="4400">
          <a:solidFill>
            <a:schemeClr val="tx1"/>
          </a:solidFill>
          <a:latin typeface="Gill Sans MT"/>
          <a:ea typeface="+mj-ea"/>
          <a:cs typeface="+mj-cs"/>
          <a:sym typeface="Gill Sans" charset="0"/>
        </a:defRPr>
      </a:lvl1pPr>
      <a:lvl2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4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4800">
          <a:solidFill>
            <a:schemeClr val="tx1"/>
          </a:solidFill>
          <a:latin typeface="Gill Sans" charset="0"/>
          <a:ea typeface="ヒラギノ角ゴ ProN W3" charset="0"/>
          <a:cs typeface="ヒラギノ角ゴ ProN W3" charset="0"/>
          <a:sym typeface="Gill Sans" charset="0"/>
        </a:defRPr>
      </a:lvl9pPr>
    </p:titleStyle>
    <p:bodyStyle>
      <a:lvl1pPr marL="609600" indent="-342900" algn="l" rtl="0" eaLnBrk="0" fontAlgn="base" hangingPunct="0">
        <a:spcBef>
          <a:spcPts val="800"/>
        </a:spcBef>
        <a:spcAft>
          <a:spcPct val="0"/>
        </a:spcAft>
        <a:buClr>
          <a:srgbClr val="000000"/>
        </a:buClr>
        <a:buSzPct val="125000"/>
        <a:buFont typeface="Gill Sans" charset="0"/>
        <a:buChar char="•"/>
        <a:defRPr sz="28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4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18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16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21" cstate="print"/>
          <a:stretch>
            <a:fillRect/>
          </a:stretch>
        </p:blipFill>
        <p:spPr>
          <a:xfrm>
            <a:off x="93390" y="76658"/>
            <a:ext cx="2568026" cy="1073748"/>
          </a:xfrm>
          <a:prstGeom prst="rect">
            <a:avLst/>
          </a:prstGeom>
          <a:ln w="12700">
            <a:miter lim="400000"/>
          </a:ln>
        </p:spPr>
      </p:pic>
      <p:sp>
        <p:nvSpPr>
          <p:cNvPr id="4" name="Footer Placeholder 5"/>
          <p:cNvSpPr>
            <a:spLocks noGrp="1"/>
          </p:cNvSpPr>
          <p:nvPr>
            <p:ph type="ftr" sz="quarter" idx="3"/>
          </p:nvPr>
        </p:nvSpPr>
        <p:spPr>
          <a:xfrm>
            <a:off x="0" y="8973542"/>
            <a:ext cx="13004800" cy="780062"/>
          </a:xfrm>
          <a:prstGeom prst="rect">
            <a:avLst/>
          </a:prstGeom>
          <a:solidFill>
            <a:schemeClr val="bg1"/>
          </a:solidFill>
        </p:spPr>
        <p:txBody>
          <a:bodyPr vert="horz" lIns="252000" tIns="36000" rIns="68580" bIns="27000" rtlCol="0" anchor="ctr"/>
          <a:lstStyle>
            <a:lvl1pPr algn="l" defTabSz="311546" hangingPunct="0">
              <a:defRPr sz="1138">
                <a:solidFill>
                  <a:schemeClr val="tx1"/>
                </a:solidFill>
                <a:latin typeface="+mn-lt"/>
              </a:defRPr>
            </a:lvl1pPr>
          </a:lstStyle>
          <a:p>
            <a:r>
              <a:rPr lang="en-GB" kern="0" dirty="0">
                <a:solidFill>
                  <a:srgbClr val="2A2A2A"/>
                </a:solidFill>
                <a:sym typeface="Helvetica Light"/>
              </a:rPr>
              <a:t>www.metoffice.gov.uk																									             	       © Crown Copyright, Met Office</a:t>
            </a:r>
          </a:p>
        </p:txBody>
      </p:sp>
      <p:sp>
        <p:nvSpPr>
          <p:cNvPr id="5" name="Title Placeholder 4"/>
          <p:cNvSpPr>
            <a:spLocks noGrp="1"/>
          </p:cNvSpPr>
          <p:nvPr>
            <p:ph type="title"/>
          </p:nvPr>
        </p:nvSpPr>
        <p:spPr>
          <a:xfrm>
            <a:off x="3985887" y="282802"/>
            <a:ext cx="8556992" cy="682046"/>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396900" y="1711456"/>
            <a:ext cx="12145979" cy="6757198"/>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4784065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r" defTabSz="311546" rtl="0" eaLnBrk="1" latinLnBrk="0" hangingPunct="1">
        <a:lnSpc>
          <a:spcPct val="100000"/>
        </a:lnSpc>
        <a:spcBef>
          <a:spcPts val="0"/>
        </a:spcBef>
        <a:spcAft>
          <a:spcPts val="0"/>
        </a:spcAft>
        <a:buClrTx/>
        <a:buSzTx/>
        <a:buFontTx/>
        <a:buNone/>
        <a:tabLst/>
        <a:defRPr sz="3982" b="1" i="0" u="none" strike="noStrike" cap="none" spc="0" baseline="0">
          <a:ln>
            <a:noFill/>
          </a:ln>
          <a:solidFill>
            <a:schemeClr val="tx1"/>
          </a:solidFill>
          <a:uFillTx/>
          <a:latin typeface="Calibri" panose="020F0502020204030204" pitchFamily="34" charset="0"/>
          <a:ea typeface="+mn-ea"/>
          <a:cs typeface="+mn-cs"/>
          <a:sym typeface="Helvetica Light"/>
        </a:defRPr>
      </a:lvl1pPr>
      <a:lvl2pPr marL="0" marR="0" indent="121909"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2pPr>
      <a:lvl3pPr marL="0" marR="0" indent="24381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3pPr>
      <a:lvl4pPr marL="0" marR="0" indent="36572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4pPr>
      <a:lvl5pPr marL="0" marR="0" indent="487638"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5pPr>
      <a:lvl6pPr marL="0" marR="0" indent="609547"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6pPr>
      <a:lvl7pPr marL="0" marR="0" indent="731456"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7pPr>
      <a:lvl8pPr marL="0" marR="0" indent="853365"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8pPr>
      <a:lvl9pPr marL="0" marR="0" indent="975275" algn="ctr" defTabSz="311546" rtl="0" eaLnBrk="1" latinLnBrk="0" hangingPunct="1">
        <a:lnSpc>
          <a:spcPct val="100000"/>
        </a:lnSpc>
        <a:spcBef>
          <a:spcPts val="0"/>
        </a:spcBef>
        <a:spcAft>
          <a:spcPts val="0"/>
        </a:spcAft>
        <a:buClrTx/>
        <a:buSzTx/>
        <a:buFontTx/>
        <a:buNone/>
        <a:tabLst/>
        <a:defRPr sz="5973"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311546" rtl="0" eaLnBrk="1" latinLnBrk="0" hangingPunct="1">
        <a:lnSpc>
          <a:spcPct val="100000"/>
        </a:lnSpc>
        <a:spcBef>
          <a:spcPts val="1121"/>
        </a:spcBef>
        <a:spcAft>
          <a:spcPts val="0"/>
        </a:spcAft>
        <a:buClrTx/>
        <a:buSzPct val="75000"/>
        <a:buFontTx/>
        <a:buNone/>
        <a:tabLst/>
        <a:defRPr sz="2560" b="0" i="0" u="none" strike="noStrike" cap="none" spc="0" baseline="0">
          <a:ln>
            <a:noFill/>
          </a:ln>
          <a:solidFill>
            <a:schemeClr val="tx1"/>
          </a:solidFill>
          <a:uFillTx/>
          <a:latin typeface="Calibri" panose="020F0502020204030204" pitchFamily="34" charset="0"/>
          <a:ea typeface="+mn-ea"/>
          <a:cs typeface="+mn-cs"/>
          <a:sym typeface="Helvetica Light"/>
        </a:defRPr>
      </a:lvl1pPr>
      <a:lvl2pPr marL="255978" marR="0" indent="-255978" algn="l" defTabSz="311546" rtl="0" eaLnBrk="1" latinLnBrk="0" hangingPunct="1">
        <a:lnSpc>
          <a:spcPct val="100000"/>
        </a:lnSpc>
        <a:spcBef>
          <a:spcPts val="853"/>
        </a:spcBef>
        <a:spcAft>
          <a:spcPts val="853"/>
        </a:spcAft>
        <a:buClrTx/>
        <a:buSzPct val="75000"/>
        <a:buFont typeface="Arial" panose="020B0604020202020204" pitchFamily="34" charset="0"/>
        <a:buChar char="•"/>
        <a:tabLst/>
        <a:defRPr sz="2560" b="0" i="0" u="none" strike="noStrike" cap="none" spc="0" baseline="0">
          <a:ln>
            <a:noFill/>
          </a:ln>
          <a:solidFill>
            <a:schemeClr val="tx1"/>
          </a:solidFill>
          <a:uFillTx/>
          <a:latin typeface="Calibri" panose="020F0502020204030204" pitchFamily="34" charset="0"/>
          <a:ea typeface="+mn-ea"/>
          <a:cs typeface="+mn-cs"/>
          <a:sym typeface="Helvetica Light"/>
        </a:defRPr>
      </a:lvl2pPr>
      <a:lvl3pPr marL="406364" marR="0" indent="-406364" algn="l" defTabSz="311546" rtl="0" eaLnBrk="1" latinLnBrk="0" hangingPunct="1">
        <a:lnSpc>
          <a:spcPct val="100000"/>
        </a:lnSpc>
        <a:spcBef>
          <a:spcPts val="1121"/>
        </a:spcBef>
        <a:spcAft>
          <a:spcPts val="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3pPr>
      <a:lvl4pPr marL="407324" marR="0" indent="-406364" algn="l" defTabSz="95992" rtl="0" eaLnBrk="1" latinLnBrk="0" hangingPunct="1">
        <a:lnSpc>
          <a:spcPct val="100000"/>
        </a:lnSpc>
        <a:spcBef>
          <a:spcPts val="1121"/>
        </a:spcBef>
        <a:spcAft>
          <a:spcPts val="0"/>
        </a:spcAft>
        <a:buClr>
          <a:schemeClr val="tx1"/>
        </a:buClr>
        <a:buSzPct val="75000"/>
        <a:buFont typeface="Arial" panose="020B0604020202020204" pitchFamily="34" charset="0"/>
        <a:buChar char="•"/>
        <a:tabLst>
          <a:tab pos="95992" algn="l"/>
        </a:tabLst>
        <a:defRPr sz="2133" b="0" i="0" u="none" strike="noStrike" cap="none" spc="0" baseline="0">
          <a:ln>
            <a:noFill/>
          </a:ln>
          <a:solidFill>
            <a:schemeClr val="tx1"/>
          </a:solidFill>
          <a:uFillTx/>
          <a:latin typeface="+mn-lt"/>
          <a:ea typeface="+mn-ea"/>
          <a:cs typeface="+mn-cs"/>
          <a:sym typeface="Helvetica Light"/>
        </a:defRPr>
      </a:lvl4pPr>
      <a:lvl5pPr marL="406364" marR="0" indent="-406364" algn="l" defTabSz="311546" rtl="0" eaLnBrk="1" latinLnBrk="0" hangingPunct="1">
        <a:lnSpc>
          <a:spcPct val="100000"/>
        </a:lnSpc>
        <a:spcBef>
          <a:spcPts val="2240"/>
        </a:spcBef>
        <a:spcAft>
          <a:spcPts val="0"/>
        </a:spcAft>
        <a:buClrTx/>
        <a:buSzPct val="75000"/>
        <a:buFont typeface="Arial" panose="020B0604020202020204" pitchFamily="34" charset="0"/>
        <a:buChar char="•"/>
        <a:tabLst/>
        <a:defRPr sz="2133" b="0" i="0" u="none" strike="noStrike" cap="none" spc="0" baseline="0">
          <a:ln>
            <a:noFill/>
          </a:ln>
          <a:solidFill>
            <a:schemeClr val="tx1"/>
          </a:solidFill>
          <a:uFillTx/>
          <a:latin typeface="+mn-lt"/>
          <a:ea typeface="+mn-ea"/>
          <a:cs typeface="+mn-cs"/>
          <a:sym typeface="Helvetica Light"/>
        </a:defRPr>
      </a:lvl5pPr>
      <a:lvl6pPr marL="767933" marR="0" indent="-255978" algn="l" defTabSz="311546" rtl="0" eaLnBrk="1" latinLnBrk="0" hangingPunct="1">
        <a:lnSpc>
          <a:spcPct val="100000"/>
        </a:lnSpc>
        <a:spcBef>
          <a:spcPts val="0"/>
        </a:spcBef>
        <a:spcAft>
          <a:spcPts val="0"/>
        </a:spcAft>
        <a:buClrTx/>
        <a:buSzPct val="75000"/>
        <a:buFontTx/>
        <a:buChar char="•"/>
        <a:tabLst/>
        <a:defRPr sz="2560" b="0" i="0" u="none" strike="noStrike" cap="none" spc="0" baseline="0">
          <a:ln>
            <a:noFill/>
          </a:ln>
          <a:solidFill>
            <a:schemeClr val="bg1">
              <a:lumMod val="50000"/>
            </a:schemeClr>
          </a:solidFill>
          <a:uFillTx/>
          <a:latin typeface="Calibri" panose="020F0502020204030204" pitchFamily="34" charset="0"/>
          <a:ea typeface="+mn-ea"/>
          <a:cs typeface="+mn-cs"/>
          <a:sym typeface="Helvetica Light"/>
        </a:defRPr>
      </a:lvl6pPr>
      <a:lvl7pPr marL="1279888" marR="0" indent="-255978" algn="l" defTabSz="311546" rtl="0" eaLnBrk="1" latinLnBrk="0" hangingPunct="1">
        <a:lnSpc>
          <a:spcPct val="100000"/>
        </a:lnSpc>
        <a:spcBef>
          <a:spcPts val="853"/>
        </a:spcBef>
        <a:spcAft>
          <a:spcPts val="853"/>
        </a:spcAft>
        <a:buClrTx/>
        <a:buSzPct val="75000"/>
        <a:buFontTx/>
        <a:buChar char="•"/>
        <a:tabLst/>
        <a:defRPr sz="1991" b="0" i="0" u="none" strike="noStrike" cap="none" spc="0" baseline="0">
          <a:ln>
            <a:noFill/>
          </a:ln>
          <a:solidFill>
            <a:schemeClr val="tx1">
              <a:lumMod val="75000"/>
              <a:lumOff val="25000"/>
            </a:schemeClr>
          </a:solidFill>
          <a:uFillTx/>
          <a:latin typeface="Calibri" panose="020F0502020204030204" pitchFamily="34" charset="0"/>
          <a:ea typeface="+mn-ea"/>
          <a:cs typeface="+mn-cs"/>
          <a:sym typeface="Helvetica Light"/>
        </a:defRPr>
      </a:lvl7pPr>
      <a:lvl8pPr marL="1791843" marR="0" indent="-255978" algn="l" defTabSz="311546" rtl="0" eaLnBrk="1" latinLnBrk="0" hangingPunct="1">
        <a:lnSpc>
          <a:spcPct val="100000"/>
        </a:lnSpc>
        <a:spcBef>
          <a:spcPts val="853"/>
        </a:spcBef>
        <a:spcAft>
          <a:spcPts val="853"/>
        </a:spcAft>
        <a:buClrTx/>
        <a:buSzPct val="75000"/>
        <a:buFontTx/>
        <a:buChar char="•"/>
        <a:tabLst/>
        <a:defRPr sz="1707" b="1" i="0" u="none" strike="noStrike" cap="none" spc="0" baseline="0">
          <a:ln>
            <a:noFill/>
          </a:ln>
          <a:solidFill>
            <a:srgbClr val="000000"/>
          </a:solidFill>
          <a:uFillTx/>
          <a:latin typeface="Calibri" panose="020F0502020204030204" pitchFamily="34" charset="0"/>
          <a:ea typeface="+mn-ea"/>
          <a:cs typeface="+mn-cs"/>
          <a:sym typeface="Helvetica Light"/>
        </a:defRPr>
      </a:lvl8pPr>
      <a:lvl9pPr marL="2225598" marR="0" indent="-329232" algn="l" defTabSz="311546" rtl="0" eaLnBrk="1" latinLnBrk="0" hangingPunct="1">
        <a:lnSpc>
          <a:spcPct val="100000"/>
        </a:lnSpc>
        <a:spcBef>
          <a:spcPts val="2240"/>
        </a:spcBef>
        <a:spcAft>
          <a:spcPts val="0"/>
        </a:spcAft>
        <a:buClrTx/>
        <a:buSzPct val="75000"/>
        <a:buFontTx/>
        <a:buChar char="•"/>
        <a:tabLst/>
        <a:defRPr sz="270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1pPr>
      <a:lvl2pPr marL="0" marR="0" indent="121909"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2pPr>
      <a:lvl3pPr marL="0" marR="0" indent="24381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3pPr>
      <a:lvl4pPr marL="0" marR="0" indent="36572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4pPr>
      <a:lvl5pPr marL="0" marR="0" indent="487638"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5pPr>
      <a:lvl6pPr marL="0" marR="0" indent="609547"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6pPr>
      <a:lvl7pPr marL="0" marR="0" indent="731456"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7pPr>
      <a:lvl8pPr marL="0" marR="0" indent="853365"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8pPr>
      <a:lvl9pPr marL="0" marR="0" indent="975275" algn="ctr" defTabSz="311546" rtl="0" eaLnBrk="1" latinLnBrk="0" hangingPunct="1">
        <a:lnSpc>
          <a:spcPct val="100000"/>
        </a:lnSpc>
        <a:spcBef>
          <a:spcPts val="0"/>
        </a:spcBef>
        <a:spcAft>
          <a:spcPts val="0"/>
        </a:spcAft>
        <a:buClrTx/>
        <a:buSzTx/>
        <a:buFontTx/>
        <a:buNone/>
        <a:tabLst/>
        <a:defRPr sz="128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60000"/>
                <a:lumOff val="40000"/>
              </a:schemeClr>
            </a:gs>
            <a:gs pos="5000">
              <a:schemeClr val="accent1">
                <a:lumMod val="40000"/>
                <a:lumOff val="60000"/>
              </a:schemeClr>
            </a:gs>
            <a:gs pos="25000">
              <a:srgbClr val="FFFFFF"/>
            </a:gs>
          </a:gsLst>
          <a:lin ang="5400000" scaled="1"/>
        </a:gradFill>
        <a:effectLst/>
      </p:bgPr>
    </p:bg>
    <p:spTree>
      <p:nvGrpSpPr>
        <p:cNvPr id="1" name=""/>
        <p:cNvGrpSpPr/>
        <p:nvPr/>
      </p:nvGrpSpPr>
      <p:grpSpPr>
        <a:xfrm>
          <a:off x="0" y="0"/>
          <a:ext cx="0" cy="0"/>
          <a:chOff x="0" y="0"/>
          <a:chExt cx="0" cy="0"/>
        </a:xfrm>
      </p:grpSpPr>
      <p:pic>
        <p:nvPicPr>
          <p:cNvPr id="2" name="Picture 3" descr="C:\Users\JMA3214\Desktop\20130204160756\気象庁ロゴ\(大）気象庁ロゴマーク_濃い青_小.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011" y="9180631"/>
            <a:ext cx="537600" cy="537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920176" y="9432001"/>
            <a:ext cx="2984960" cy="216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2741" y="9323264"/>
            <a:ext cx="1093394" cy="348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7" name="タイトル プレースホルダ 1"/>
          <p:cNvSpPr>
            <a:spLocks noGrp="1"/>
          </p:cNvSpPr>
          <p:nvPr>
            <p:ph type="title"/>
          </p:nvPr>
        </p:nvSpPr>
        <p:spPr bwMode="auto">
          <a:xfrm>
            <a:off x="650240" y="76447"/>
            <a:ext cx="11704320" cy="1625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028" name="テキスト プレースホルダ 2"/>
          <p:cNvSpPr>
            <a:spLocks noGrp="1"/>
          </p:cNvSpPr>
          <p:nvPr>
            <p:ph type="body" idx="1"/>
          </p:nvPr>
        </p:nvSpPr>
        <p:spPr bwMode="auto">
          <a:xfrm>
            <a:off x="650240" y="1702048"/>
            <a:ext cx="11704320" cy="747858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5" name="フッター プレースホルダ 4"/>
          <p:cNvSpPr>
            <a:spLocks noGrp="1"/>
          </p:cNvSpPr>
          <p:nvPr>
            <p:ph type="ftr" sz="quarter" idx="3"/>
          </p:nvPr>
        </p:nvSpPr>
        <p:spPr>
          <a:xfrm>
            <a:off x="5375875" y="9280489"/>
            <a:ext cx="6451917" cy="409646"/>
          </a:xfrm>
          <a:prstGeom prst="rect">
            <a:avLst/>
          </a:prstGeom>
        </p:spPr>
        <p:txBody>
          <a:bodyPr vert="horz" lIns="91440" tIns="45720" rIns="91440" bIns="45720" rtlCol="0" anchor="ctr"/>
          <a:lstStyle>
            <a:lvl1pPr algn="r" fontAlgn="auto">
              <a:spcBef>
                <a:spcPts val="0"/>
              </a:spcBef>
              <a:spcAft>
                <a:spcPts val="0"/>
              </a:spcAft>
              <a:defRPr sz="1707">
                <a:solidFill>
                  <a:schemeClr val="tx1">
                    <a:tint val="75000"/>
                  </a:schemeClr>
                </a:solidFill>
                <a:latin typeface="+mn-lt"/>
                <a:ea typeface="+mn-ea"/>
              </a:defRPr>
            </a:lvl1pPr>
          </a:lstStyle>
          <a:p>
            <a:endParaRPr kumimoji="1" lang="ja-JP" altLang="en-US"/>
          </a:p>
        </p:txBody>
      </p:sp>
      <p:sp>
        <p:nvSpPr>
          <p:cNvPr id="6" name="スライド番号プレースホルダ 5"/>
          <p:cNvSpPr>
            <a:spLocks noGrp="1"/>
          </p:cNvSpPr>
          <p:nvPr>
            <p:ph type="sldNum" sz="quarter" idx="4"/>
          </p:nvPr>
        </p:nvSpPr>
        <p:spPr>
          <a:xfrm>
            <a:off x="11930203" y="9280489"/>
            <a:ext cx="921702" cy="409646"/>
          </a:xfrm>
          <a:prstGeom prst="rect">
            <a:avLst/>
          </a:prstGeom>
        </p:spPr>
        <p:txBody>
          <a:bodyPr vert="horz" lIns="91440" tIns="45720" rIns="91440" bIns="45720" rtlCol="0" anchor="ctr"/>
          <a:lstStyle>
            <a:lvl1pPr algn="r" fontAlgn="auto">
              <a:spcBef>
                <a:spcPts val="0"/>
              </a:spcBef>
              <a:spcAft>
                <a:spcPts val="0"/>
              </a:spcAft>
              <a:defRPr sz="1707" b="1">
                <a:solidFill>
                  <a:schemeClr val="tx1">
                    <a:tint val="75000"/>
                  </a:schemeClr>
                </a:solidFill>
                <a:latin typeface="+mn-lt"/>
                <a:ea typeface="+mn-ea"/>
              </a:defRPr>
            </a:lvl1pPr>
          </a:lstStyle>
          <a:p>
            <a:fld id="{D2D8002D-B5B0-4BAC-B1F6-782DDCCE6D9C}" type="slidenum">
              <a:rPr kumimoji="1" lang="ja-JP" altLang="en-US" smtClean="0"/>
              <a:t>‹#›</a:t>
            </a:fld>
            <a:endParaRPr kumimoji="1" lang="ja-JP" altLang="en-US"/>
          </a:p>
        </p:txBody>
      </p:sp>
      <p:sp>
        <p:nvSpPr>
          <p:cNvPr id="10" name="正方形/長方形 9"/>
          <p:cNvSpPr/>
          <p:nvPr/>
        </p:nvSpPr>
        <p:spPr>
          <a:xfrm>
            <a:off x="595285" y="9215467"/>
            <a:ext cx="12409515" cy="65023"/>
          </a:xfrm>
          <a:prstGeom prst="rect">
            <a:avLst/>
          </a:prstGeom>
          <a:gradFill flip="none" rotWithShape="1">
            <a:gsLst>
              <a:gs pos="0">
                <a:srgbClr val="2B468D"/>
              </a:gs>
              <a:gs pos="20000">
                <a:schemeClr val="tx2"/>
              </a:gs>
              <a:gs pos="100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30048" tIns="65024" rIns="130048" bIns="65024" numCol="1" spcCol="0" rtlCol="0" fromWordArt="0" anchor="ctr" anchorCtr="0" forceAA="0" compatLnSpc="1">
            <a:prstTxWarp prst="textNoShape">
              <a:avLst/>
            </a:prstTxWarp>
            <a:no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endParaRPr kumimoji="1" lang="ja-JP" altLang="en-US" sz="2560"/>
          </a:p>
        </p:txBody>
      </p:sp>
    </p:spTree>
    <p:extLst>
      <p:ext uri="{BB962C8B-B14F-4D97-AF65-F5344CB8AC3E}">
        <p14:creationId xmlns:p14="http://schemas.microsoft.com/office/powerpoint/2010/main" val="2598933358"/>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 id="2147483721" r:id="rId17"/>
    <p:sldLayoutId id="2147483722" r:id="rId18"/>
  </p:sldLayoutIdLst>
  <p:hf hdr="0" ftr="0" dt="0"/>
  <p:txStyles>
    <p:titleStyle>
      <a:lvl1pPr algn="ctr" rtl="0" eaLnBrk="1" fontAlgn="base" hangingPunct="1">
        <a:spcBef>
          <a:spcPct val="0"/>
        </a:spcBef>
        <a:spcAft>
          <a:spcPct val="0"/>
        </a:spcAft>
        <a:defRPr kumimoji="1" sz="6258" kern="1200">
          <a:solidFill>
            <a:schemeClr val="tx2"/>
          </a:solidFill>
          <a:latin typeface="+mj-lt"/>
          <a:ea typeface="+mj-ea"/>
          <a:cs typeface="+mj-cs"/>
        </a:defRPr>
      </a:lvl1pPr>
      <a:lvl2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2pPr>
      <a:lvl3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3pPr>
      <a:lvl4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4pPr>
      <a:lvl5pPr algn="ctr" rtl="0" eaLnBrk="1" fontAlgn="base" hangingPunct="1">
        <a:spcBef>
          <a:spcPct val="0"/>
        </a:spcBef>
        <a:spcAft>
          <a:spcPct val="0"/>
        </a:spcAft>
        <a:defRPr kumimoji="1" sz="6258">
          <a:solidFill>
            <a:schemeClr val="tx2"/>
          </a:solidFill>
          <a:latin typeface="Calibri" pitchFamily="34" charset="0"/>
          <a:ea typeface="ＭＳ Ｐゴシック" charset="-128"/>
        </a:defRPr>
      </a:lvl5pPr>
      <a:lvl6pPr marL="650230" algn="ctr" rtl="0" eaLnBrk="1" fontAlgn="base" hangingPunct="1">
        <a:spcBef>
          <a:spcPct val="0"/>
        </a:spcBef>
        <a:spcAft>
          <a:spcPct val="0"/>
        </a:spcAft>
        <a:defRPr kumimoji="1" sz="6258">
          <a:solidFill>
            <a:schemeClr val="tx1"/>
          </a:solidFill>
          <a:latin typeface="Calibri" pitchFamily="34" charset="0"/>
          <a:ea typeface="ＭＳ Ｐゴシック" charset="-128"/>
        </a:defRPr>
      </a:lvl6pPr>
      <a:lvl7pPr marL="1300460" algn="ctr" rtl="0" eaLnBrk="1" fontAlgn="base" hangingPunct="1">
        <a:spcBef>
          <a:spcPct val="0"/>
        </a:spcBef>
        <a:spcAft>
          <a:spcPct val="0"/>
        </a:spcAft>
        <a:defRPr kumimoji="1" sz="6258">
          <a:solidFill>
            <a:schemeClr val="tx1"/>
          </a:solidFill>
          <a:latin typeface="Calibri" pitchFamily="34" charset="0"/>
          <a:ea typeface="ＭＳ Ｐゴシック" charset="-128"/>
        </a:defRPr>
      </a:lvl7pPr>
      <a:lvl8pPr marL="1950690" algn="ctr" rtl="0" eaLnBrk="1" fontAlgn="base" hangingPunct="1">
        <a:spcBef>
          <a:spcPct val="0"/>
        </a:spcBef>
        <a:spcAft>
          <a:spcPct val="0"/>
        </a:spcAft>
        <a:defRPr kumimoji="1" sz="6258">
          <a:solidFill>
            <a:schemeClr val="tx1"/>
          </a:solidFill>
          <a:latin typeface="Calibri" pitchFamily="34" charset="0"/>
          <a:ea typeface="ＭＳ Ｐゴシック" charset="-128"/>
        </a:defRPr>
      </a:lvl8pPr>
      <a:lvl9pPr marL="2600919" algn="ctr" rtl="0" eaLnBrk="1" fontAlgn="base" hangingPunct="1">
        <a:spcBef>
          <a:spcPct val="0"/>
        </a:spcBef>
        <a:spcAft>
          <a:spcPct val="0"/>
        </a:spcAft>
        <a:defRPr kumimoji="1" sz="6258">
          <a:solidFill>
            <a:schemeClr val="tx1"/>
          </a:solidFill>
          <a:latin typeface="Calibri" pitchFamily="34" charset="0"/>
          <a:ea typeface="ＭＳ Ｐゴシック" charset="-128"/>
        </a:defRPr>
      </a:lvl9pPr>
    </p:titleStyle>
    <p:bodyStyle>
      <a:lvl1pPr marL="487672" indent="-487672" algn="l" rtl="0" eaLnBrk="1" fontAlgn="base" hangingPunct="1">
        <a:spcBef>
          <a:spcPct val="20000"/>
        </a:spcBef>
        <a:spcAft>
          <a:spcPct val="0"/>
        </a:spcAft>
        <a:buFont typeface="Arial" pitchFamily="34" charset="0"/>
        <a:buChar char="•"/>
        <a:defRPr kumimoji="1" sz="4551" kern="1200">
          <a:solidFill>
            <a:schemeClr val="tx1"/>
          </a:solidFill>
          <a:latin typeface="+mn-lt"/>
          <a:ea typeface="+mn-ea"/>
          <a:cs typeface="+mn-cs"/>
        </a:defRPr>
      </a:lvl1pPr>
      <a:lvl2pPr marL="1056623" indent="-406394" algn="l" rtl="0" eaLnBrk="1" fontAlgn="base" hangingPunct="1">
        <a:spcBef>
          <a:spcPct val="20000"/>
        </a:spcBef>
        <a:spcAft>
          <a:spcPct val="0"/>
        </a:spcAft>
        <a:buFont typeface="Arial" pitchFamily="34" charset="0"/>
        <a:buChar char="–"/>
        <a:defRPr kumimoji="1" sz="3982" kern="1200">
          <a:solidFill>
            <a:schemeClr val="tx1"/>
          </a:solidFill>
          <a:latin typeface="+mn-lt"/>
          <a:ea typeface="+mn-ea"/>
          <a:cs typeface="+mn-cs"/>
        </a:defRPr>
      </a:lvl2pPr>
      <a:lvl3pPr marL="1625575" indent="-325115" algn="l" rtl="0" eaLnBrk="1" fontAlgn="base" hangingPunct="1">
        <a:spcBef>
          <a:spcPct val="20000"/>
        </a:spcBef>
        <a:spcAft>
          <a:spcPct val="0"/>
        </a:spcAft>
        <a:buFont typeface="Arial" pitchFamily="34" charset="0"/>
        <a:buChar char="•"/>
        <a:defRPr kumimoji="1" sz="3413" kern="1200">
          <a:solidFill>
            <a:schemeClr val="tx1"/>
          </a:solidFill>
          <a:latin typeface="+mn-lt"/>
          <a:ea typeface="+mn-ea"/>
          <a:cs typeface="+mn-cs"/>
        </a:defRPr>
      </a:lvl3pPr>
      <a:lvl4pPr marL="2275804" indent="-325115" algn="l" rtl="0" eaLnBrk="1" fontAlgn="base" hangingPunct="1">
        <a:spcBef>
          <a:spcPct val="20000"/>
        </a:spcBef>
        <a:spcAft>
          <a:spcPct val="0"/>
        </a:spcAft>
        <a:buFont typeface="Arial" pitchFamily="34" charset="0"/>
        <a:buChar char="–"/>
        <a:defRPr kumimoji="1" sz="2844" kern="1200">
          <a:solidFill>
            <a:schemeClr val="tx1"/>
          </a:solidFill>
          <a:latin typeface="+mn-lt"/>
          <a:ea typeface="+mn-ea"/>
          <a:cs typeface="+mn-cs"/>
        </a:defRPr>
      </a:lvl4pPr>
      <a:lvl5pPr marL="2926034" indent="-325115" algn="l" rtl="0" eaLnBrk="1" fontAlgn="base" hangingPunct="1">
        <a:spcBef>
          <a:spcPct val="20000"/>
        </a:spcBef>
        <a:spcAft>
          <a:spcPct val="0"/>
        </a:spcAft>
        <a:buFont typeface="Arial" pitchFamily="34" charset="0"/>
        <a:buChar char="»"/>
        <a:defRPr kumimoji="1" sz="2844"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kumimoji="1" sz="2844" kern="1200">
          <a:solidFill>
            <a:schemeClr val="tx1"/>
          </a:solidFill>
          <a:latin typeface="+mn-lt"/>
          <a:ea typeface="+mn-ea"/>
          <a:cs typeface="+mn-cs"/>
        </a:defRPr>
      </a:lvl9pPr>
    </p:bodyStyle>
    <p:otherStyle>
      <a:defPPr>
        <a:defRPr lang="ja-JP"/>
      </a:defPPr>
      <a:lvl1pPr marL="0" algn="l" defTabSz="1300460" rtl="0" eaLnBrk="1" latinLnBrk="0" hangingPunct="1">
        <a:defRPr kumimoji="1" sz="2560" kern="1200">
          <a:solidFill>
            <a:schemeClr val="tx1"/>
          </a:solidFill>
          <a:latin typeface="+mn-lt"/>
          <a:ea typeface="+mn-ea"/>
          <a:cs typeface="+mn-cs"/>
        </a:defRPr>
      </a:lvl1pPr>
      <a:lvl2pPr marL="650230" algn="l" defTabSz="1300460" rtl="0" eaLnBrk="1" latinLnBrk="0" hangingPunct="1">
        <a:defRPr kumimoji="1" sz="2560" kern="1200">
          <a:solidFill>
            <a:schemeClr val="tx1"/>
          </a:solidFill>
          <a:latin typeface="+mn-lt"/>
          <a:ea typeface="+mn-ea"/>
          <a:cs typeface="+mn-cs"/>
        </a:defRPr>
      </a:lvl2pPr>
      <a:lvl3pPr marL="1300460" algn="l" defTabSz="1300460" rtl="0" eaLnBrk="1" latinLnBrk="0" hangingPunct="1">
        <a:defRPr kumimoji="1" sz="2560" kern="1200">
          <a:solidFill>
            <a:schemeClr val="tx1"/>
          </a:solidFill>
          <a:latin typeface="+mn-lt"/>
          <a:ea typeface="+mn-ea"/>
          <a:cs typeface="+mn-cs"/>
        </a:defRPr>
      </a:lvl3pPr>
      <a:lvl4pPr marL="1950690" algn="l" defTabSz="1300460" rtl="0" eaLnBrk="1" latinLnBrk="0" hangingPunct="1">
        <a:defRPr kumimoji="1" sz="2560" kern="1200">
          <a:solidFill>
            <a:schemeClr val="tx1"/>
          </a:solidFill>
          <a:latin typeface="+mn-lt"/>
          <a:ea typeface="+mn-ea"/>
          <a:cs typeface="+mn-cs"/>
        </a:defRPr>
      </a:lvl4pPr>
      <a:lvl5pPr marL="2600919" algn="l" defTabSz="1300460" rtl="0" eaLnBrk="1" latinLnBrk="0" hangingPunct="1">
        <a:defRPr kumimoji="1" sz="2560" kern="1200">
          <a:solidFill>
            <a:schemeClr val="tx1"/>
          </a:solidFill>
          <a:latin typeface="+mn-lt"/>
          <a:ea typeface="+mn-ea"/>
          <a:cs typeface="+mn-cs"/>
        </a:defRPr>
      </a:lvl5pPr>
      <a:lvl6pPr marL="3251149" algn="l" defTabSz="1300460" rtl="0" eaLnBrk="1" latinLnBrk="0" hangingPunct="1">
        <a:defRPr kumimoji="1" sz="2560" kern="1200">
          <a:solidFill>
            <a:schemeClr val="tx1"/>
          </a:solidFill>
          <a:latin typeface="+mn-lt"/>
          <a:ea typeface="+mn-ea"/>
          <a:cs typeface="+mn-cs"/>
        </a:defRPr>
      </a:lvl6pPr>
      <a:lvl7pPr marL="3901379" algn="l" defTabSz="1300460" rtl="0" eaLnBrk="1" latinLnBrk="0" hangingPunct="1">
        <a:defRPr kumimoji="1" sz="2560" kern="1200">
          <a:solidFill>
            <a:schemeClr val="tx1"/>
          </a:solidFill>
          <a:latin typeface="+mn-lt"/>
          <a:ea typeface="+mn-ea"/>
          <a:cs typeface="+mn-cs"/>
        </a:defRPr>
      </a:lvl7pPr>
      <a:lvl8pPr marL="4551609" algn="l" defTabSz="1300460" rtl="0" eaLnBrk="1" latinLnBrk="0" hangingPunct="1">
        <a:defRPr kumimoji="1" sz="2560" kern="1200">
          <a:solidFill>
            <a:schemeClr val="tx1"/>
          </a:solidFill>
          <a:latin typeface="+mn-lt"/>
          <a:ea typeface="+mn-ea"/>
          <a:cs typeface="+mn-cs"/>
        </a:defRPr>
      </a:lvl8pPr>
      <a:lvl9pPr marL="5201839" algn="l" defTabSz="1300460" rtl="0" eaLnBrk="1" latinLnBrk="0" hangingPunct="1">
        <a:defRPr kumimoji="1" sz="2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fiorino@gmu.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maps.wxmap2.com/"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hyperlink" Target="https://maps.wxmap2.com/" TargetMode="Externa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hyperlink" Target="https://maps.wxmap2.com/"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hyperlink" Target="https://maps.wxmap2.com/"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hyperlink" Target="https://tcgen.wxmap2.com/"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3.png"/><Relationship Id="rId4" Type="http://schemas.openxmlformats.org/officeDocument/2006/relationships/hyperlink" Target="https://jtdiag.wxmap2.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hyperlink" Target="https://tctrkveri.wxmap2.com/"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tctrkveri.wxmap2.com/" TargetMode="Externa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maps.wxmap2.com/" TargetMode="External"/><Relationship Id="rId2" Type="http://schemas.openxmlformats.org/officeDocument/2006/relationships/hyperlink" Target="https://tcact.wxmap2.com/" TargetMode="External"/><Relationship Id="rId1" Type="http://schemas.openxmlformats.org/officeDocument/2006/relationships/slideLayout" Target="../slideLayouts/slideLayout1.xml"/><Relationship Id="rId6" Type="http://schemas.openxmlformats.org/officeDocument/2006/relationships/hyperlink" Target="https://tctrkveri.wxmap2.com/" TargetMode="External"/><Relationship Id="rId5" Type="http://schemas.openxmlformats.org/officeDocument/2006/relationships/hyperlink" Target="https://jtdiag.wxmap2.com/" TargetMode="External"/><Relationship Id="rId4" Type="http://schemas.openxmlformats.org/officeDocument/2006/relationships/hyperlink" Target="https://tcgen.wxmap2.com/"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tcact.wxmap2.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
          <p:cNvSpPr>
            <a:spLocks noGrp="1" noChangeArrowheads="1"/>
          </p:cNvSpPr>
          <p:nvPr>
            <p:ph type="title"/>
          </p:nvPr>
        </p:nvSpPr>
        <p:spPr>
          <a:xfrm>
            <a:off x="0" y="1676400"/>
            <a:ext cx="13208000" cy="7010400"/>
          </a:xfrm>
        </p:spPr>
        <p:txBody>
          <a:bodyPr/>
          <a:lstStyle/>
          <a:p>
            <a:pPr eaLnBrk="1" hangingPunct="1">
              <a:defRPr/>
            </a:pPr>
            <a:br>
              <a:rPr lang="en-US" sz="4800" dirty="0">
                <a:solidFill>
                  <a:srgbClr val="191919"/>
                </a:solidFill>
              </a:rPr>
            </a:br>
            <a:r>
              <a:rPr lang="en-US" sz="4800" dirty="0">
                <a:solidFill>
                  <a:srgbClr val="191919"/>
                </a:solidFill>
              </a:rPr>
              <a:t> </a:t>
            </a:r>
            <a:br>
              <a:rPr lang="en-US" sz="4800" dirty="0">
                <a:solidFill>
                  <a:srgbClr val="191919"/>
                </a:solidFill>
              </a:rPr>
            </a:br>
            <a:r>
              <a:rPr lang="en-US" sz="4800" dirty="0">
                <a:solidFill>
                  <a:srgbClr val="191919"/>
                </a:solidFill>
              </a:rPr>
              <a:t>ERA5 TC forecasts 1979-2021</a:t>
            </a:r>
            <a:br>
              <a:rPr lang="en-US" dirty="0">
                <a:solidFill>
                  <a:srgbClr val="191919"/>
                </a:solidFill>
              </a:rPr>
            </a:br>
            <a:br>
              <a:rPr lang="en-US" sz="2400" dirty="0">
                <a:solidFill>
                  <a:srgbClr val="191919"/>
                </a:solidFill>
              </a:rPr>
            </a:br>
            <a:r>
              <a:rPr lang="en-US" sz="2800" dirty="0">
                <a:solidFill>
                  <a:schemeClr val="tx1"/>
                </a:solidFill>
                <a:latin typeface="Gill Sans MT" panose="020B0502020104020203" pitchFamily="34" charset="0"/>
                <a:ea typeface="ヒラギノ角ゴ ProN W3" charset="0"/>
                <a:cs typeface="ヒラギノ角ゴ ProN W3" charset="0"/>
              </a:rPr>
              <a:t>Mike Fiorino</a:t>
            </a:r>
            <a:br>
              <a:rPr lang="en-US" sz="2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Commander, United States Navy (retired)</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B.S.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75 PSU), M.S.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78 PSU), Ph.D. (</a:t>
            </a:r>
            <a:r>
              <a:rPr lang="ja-JP" altLang="en-US" sz="1800" dirty="0">
                <a:solidFill>
                  <a:schemeClr val="tx1"/>
                </a:solidFill>
                <a:latin typeface="Gill Sans MT" panose="020B0502020104020203" pitchFamily="34" charset="0"/>
                <a:ea typeface="ヒラギノ角ゴ ProN W3" charset="0"/>
                <a:cs typeface="ヒラギノ角ゴ ProN W3" charset="0"/>
              </a:rPr>
              <a:t>’</a:t>
            </a:r>
            <a:r>
              <a:rPr lang="en-US" sz="1800" dirty="0">
                <a:solidFill>
                  <a:schemeClr val="tx1"/>
                </a:solidFill>
                <a:latin typeface="Gill Sans MT" panose="020B0502020104020203" pitchFamily="34" charset="0"/>
                <a:ea typeface="ヒラギノ角ゴ ProN W3" charset="0"/>
                <a:cs typeface="ヒラギノ角ゴ ProN W3" charset="0"/>
              </a:rPr>
              <a:t>87 NPS) all in Meteorology</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a:solidFill>
                  <a:schemeClr val="tx1"/>
                </a:solidFill>
                <a:latin typeface="Gill Sans MT" panose="020B0502020104020203" pitchFamily="34" charset="0"/>
                <a:ea typeface="ヒラギノ角ゴ ProN W3" charset="0"/>
                <a:cs typeface="Courier New" charset="0"/>
                <a:hlinkClick r:id="rId2"/>
              </a:rPr>
              <a:t>mfiorino@gmu.edu</a:t>
            </a: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r>
              <a:rPr lang="en-US" sz="2000" b="1" dirty="0">
                <a:solidFill>
                  <a:schemeClr val="tx1"/>
                </a:solidFill>
                <a:latin typeface="Gill Sans MT" panose="020B0502020104020203" pitchFamily="34" charset="0"/>
                <a:ea typeface="ヒラギノ角ゴ ProN W3" charset="0"/>
                <a:cs typeface="Courier New" charset="0"/>
              </a:rPr>
              <a:t>George Mason University VA</a:t>
            </a:r>
            <a:br>
              <a:rPr lang="en-US" sz="2000" b="1" dirty="0">
                <a:solidFill>
                  <a:schemeClr val="tx1"/>
                </a:solidFill>
                <a:latin typeface="Gill Sans MT" panose="020B0502020104020203" pitchFamily="34" charset="0"/>
                <a:ea typeface="ヒラギノ角ゴ ProN W3" charset="0"/>
                <a:cs typeface="Courier New" charset="0"/>
              </a:rPr>
            </a:br>
            <a:r>
              <a:rPr lang="en-US" sz="1800" b="1" i="1" dirty="0">
                <a:solidFill>
                  <a:srgbClr val="FF0000"/>
                </a:solidFill>
                <a:latin typeface="Gill Sans MT" panose="020B0502020104020203" pitchFamily="34" charset="0"/>
                <a:ea typeface="ヒラギノ角ゴ ProN W3" charset="0"/>
                <a:cs typeface="ヒラギノ角ゴ ProN W3" charset="0"/>
              </a:rPr>
              <a:t>University of Colorado Boulder CO </a:t>
            </a:r>
            <a:br>
              <a:rPr lang="en-US" sz="2400" b="1" dirty="0">
                <a:latin typeface="Gill Sans MT" panose="020B0502020104020203" pitchFamily="34" charset="0"/>
                <a:ea typeface="ヒラギノ角ゴ ProN W3" charset="0"/>
                <a:cs typeface="ヒラギノ角ゴ ProN W3" charset="0"/>
              </a:rPr>
            </a:br>
            <a:r>
              <a:rPr lang="en-US" sz="2000" b="1" dirty="0">
                <a:latin typeface="Gill Sans MT" panose="020B0502020104020203" pitchFamily="34" charset="0"/>
                <a:ea typeface="ヒラギノ角ゴ ProN W3" charset="0"/>
                <a:cs typeface="ヒラギノ角ゴ ProN W3" charset="0"/>
              </a:rPr>
              <a:t> </a:t>
            </a:r>
            <a:r>
              <a:rPr lang="en-US" sz="1800" b="1" i="1" dirty="0">
                <a:solidFill>
                  <a:srgbClr val="FF0000"/>
                </a:solidFill>
                <a:latin typeface="Gill Sans MT" panose="020B0502020104020203" pitchFamily="34" charset="0"/>
                <a:ea typeface="ヒラギノ角ゴ ProN W3" charset="0"/>
                <a:cs typeface="ヒラギノ角ゴ ProN W3" charset="0"/>
              </a:rPr>
              <a:t>Earth System Research Laboratory, Boulder CO </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National Hurricane Center, Miami FL</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800" b="1" i="1" dirty="0">
                <a:solidFill>
                  <a:srgbClr val="FF0000"/>
                </a:solidFill>
                <a:latin typeface="Gill Sans MT" panose="020B0502020104020203" pitchFamily="34" charset="0"/>
                <a:ea typeface="ヒラギノ角ゴ ProN W3" charset="0"/>
                <a:cs typeface="ヒラギノ角ゴ ProN W3" charset="0"/>
              </a:rPr>
              <a:t>Joint Typhoon Warning Center, Pearl Harbor HI</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800" dirty="0">
                <a:solidFill>
                  <a:schemeClr val="tx1"/>
                </a:solidFill>
                <a:latin typeface="Gill Sans MT" panose="020B0502020104020203" pitchFamily="34" charset="0"/>
                <a:ea typeface="ヒラギノ角ゴ ProN W3" charset="0"/>
                <a:cs typeface="ヒラギノ角ゴ ProN W3" charset="0"/>
              </a:rPr>
              <a:t>Lawrence Livermore National Laboratory, Livermore CA</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2000" b="1" i="1" dirty="0">
                <a:solidFill>
                  <a:srgbClr val="FF0000"/>
                </a:solidFill>
                <a:latin typeface="Gill Sans MT" panose="020B0502020104020203" pitchFamily="34" charset="0"/>
                <a:ea typeface="ヒラギノ角ゴ ProN W3" charset="0"/>
                <a:cs typeface="ヒラギノ角ゴ ProN W3" charset="0"/>
              </a:rPr>
              <a:t>European Centre for Medium-Range Weather Forecasts, </a:t>
            </a:r>
            <a:r>
              <a:rPr lang="en-US" sz="2000" b="1" i="1" dirty="0" err="1">
                <a:solidFill>
                  <a:srgbClr val="FF0000"/>
                </a:solidFill>
                <a:latin typeface="Gill Sans MT" panose="020B0502020104020203" pitchFamily="34" charset="0"/>
                <a:ea typeface="ヒラギノ角ゴ ProN W3" charset="0"/>
                <a:cs typeface="ヒラギノ角ゴ ProN W3" charset="0"/>
              </a:rPr>
              <a:t>Shinfield</a:t>
            </a:r>
            <a:r>
              <a:rPr lang="en-US" sz="2000" b="1" i="1" dirty="0">
                <a:solidFill>
                  <a:srgbClr val="FF0000"/>
                </a:solidFill>
                <a:latin typeface="Gill Sans MT" panose="020B0502020104020203" pitchFamily="34" charset="0"/>
                <a:ea typeface="ヒラギノ角ゴ ProN W3" charset="0"/>
                <a:cs typeface="ヒラギノ角ゴ ProN W3" charset="0"/>
              </a:rPr>
              <a:t> Park, </a:t>
            </a:r>
            <a:r>
              <a:rPr lang="en-US" sz="2000" b="1" i="1" dirty="0" err="1">
                <a:solidFill>
                  <a:srgbClr val="FF0000"/>
                </a:solidFill>
                <a:latin typeface="Gill Sans MT" panose="020B0502020104020203" pitchFamily="34" charset="0"/>
                <a:ea typeface="ヒラギノ角ゴ ProN W3" charset="0"/>
                <a:cs typeface="ヒラギノ角ゴ ProN W3" charset="0"/>
              </a:rPr>
              <a:t>Berskshire</a:t>
            </a:r>
            <a:r>
              <a:rPr lang="en-US" sz="2000" b="1" i="1" dirty="0">
                <a:solidFill>
                  <a:srgbClr val="FF0000"/>
                </a:solidFill>
                <a:latin typeface="Gill Sans MT" panose="020B0502020104020203" pitchFamily="34" charset="0"/>
                <a:ea typeface="ヒラギノ角ゴ ProN W3" charset="0"/>
                <a:cs typeface="ヒラギノ角ゴ ProN W3" charset="0"/>
              </a:rPr>
              <a:t>, UK</a:t>
            </a:r>
            <a:br>
              <a:rPr lang="en-US" sz="2000" b="1" i="1" dirty="0">
                <a:solidFill>
                  <a:srgbClr val="FF0000"/>
                </a:solidFill>
                <a:latin typeface="Gill Sans MT" panose="020B0502020104020203" pitchFamily="34" charset="0"/>
                <a:ea typeface="ヒラギノ角ゴ ProN W6" charset="0"/>
                <a:cs typeface="ヒラギノ角ゴ ProN W6" charset="0"/>
              </a:rPr>
            </a:br>
            <a:r>
              <a:rPr lang="en-US" sz="1800" dirty="0">
                <a:solidFill>
                  <a:schemeClr val="tx1"/>
                </a:solidFill>
                <a:latin typeface="Gill Sans MT" panose="020B0502020104020203" pitchFamily="34" charset="0"/>
                <a:ea typeface="ヒラギノ角ゴ ProN W6" charset="0"/>
                <a:cs typeface="ヒラギノ角ゴ ProN W6" charset="0"/>
              </a:rPr>
              <a:t>Meteorological Research Institute – </a:t>
            </a:r>
            <a:r>
              <a:rPr lang="en-US" sz="1800" dirty="0">
                <a:solidFill>
                  <a:schemeClr val="tx1"/>
                </a:solidFill>
                <a:latin typeface="Gill Sans MT" panose="020B0502020104020203" pitchFamily="34" charset="0"/>
                <a:ea typeface="ヒラギノ角ゴ ProN W3" charset="0"/>
                <a:cs typeface="ヒラギノ角ゴ ProN W3" charset="0"/>
              </a:rPr>
              <a:t>Japan Meteorological Agency, Tsukuba JAPAN</a:t>
            </a:r>
            <a:br>
              <a:rPr lang="en-US" sz="1800" dirty="0">
                <a:solidFill>
                  <a:schemeClr val="tx1"/>
                </a:solidFill>
                <a:latin typeface="Gill Sans MT" panose="020B0502020104020203" pitchFamily="34" charset="0"/>
                <a:ea typeface="ヒラギノ角ゴ ProN W6" charset="0"/>
                <a:cs typeface="ヒラギノ角ゴ ProN W6" charset="0"/>
              </a:rPr>
            </a:br>
            <a:r>
              <a:rPr lang="en-US" sz="1800" dirty="0">
                <a:solidFill>
                  <a:schemeClr val="tx1"/>
                </a:solidFill>
                <a:latin typeface="Gill Sans MT" panose="020B0502020104020203" pitchFamily="34" charset="0"/>
                <a:ea typeface="ヒラギノ角ゴ ProN W3" charset="0"/>
                <a:cs typeface="ヒラギノ角ゴ ProN W3" charset="0"/>
              </a:rPr>
              <a:t>Space and Naval Warfare Systems Command,  Arlington VA</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1800" dirty="0">
                <a:solidFill>
                  <a:schemeClr val="tx1"/>
                </a:solidFill>
                <a:latin typeface="Gill Sans MT" panose="020B0502020104020203" pitchFamily="34" charset="0"/>
                <a:ea typeface="ヒラギノ角ゴ ProN W3" charset="0"/>
                <a:cs typeface="ヒラギノ角ゴ ProN W3" charset="0"/>
              </a:rPr>
              <a:t>NASA Goddard Space Flight Center, Greenbelt MD</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National Centers for Environmental Prediction, Camp Springs MD</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800" dirty="0">
                <a:solidFill>
                  <a:schemeClr val="tx1"/>
                </a:solidFill>
                <a:latin typeface="Gill Sans MT" panose="020B0502020104020203" pitchFamily="34" charset="0"/>
                <a:ea typeface="ヒラギノ角ゴ ProN W3" charset="0"/>
                <a:cs typeface="ヒラギノ角ゴ ProN W3" charset="0"/>
              </a:rPr>
              <a:t>Naval Postgraduate School, Monterey CA</a:t>
            </a:r>
            <a:br>
              <a:rPr lang="en-US" sz="18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Fleet Numerical Meteorology and Oceanography Center, Monterey CA</a:t>
            </a:r>
            <a:br>
              <a:rPr lang="en-US" sz="1800" b="1" i="1" dirty="0">
                <a:solidFill>
                  <a:srgbClr val="FF0000"/>
                </a:solidFill>
                <a:latin typeface="Gill Sans MT" panose="020B0502020104020203" pitchFamily="34" charset="0"/>
                <a:ea typeface="ヒラギノ角ゴ ProN W6" charset="0"/>
                <a:cs typeface="ヒラギノ角ゴ ProN W6" charset="0"/>
              </a:rPr>
            </a:br>
            <a:r>
              <a:rPr lang="en-US" sz="1800" b="1" i="1" dirty="0">
                <a:solidFill>
                  <a:srgbClr val="FF0000"/>
                </a:solidFill>
                <a:latin typeface="Gill Sans MT" panose="020B0502020104020203" pitchFamily="34" charset="0"/>
                <a:ea typeface="ヒラギノ角ゴ ProN W3" charset="0"/>
                <a:cs typeface="ヒラギノ角ゴ ProN W3" charset="0"/>
              </a:rPr>
              <a:t>Naval Research Laboratory, Monterey CA</a:t>
            </a:r>
            <a:br>
              <a:rPr lang="en-US" sz="1800" b="1" i="1" dirty="0">
                <a:solidFill>
                  <a:srgbClr val="FF0000"/>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Atlantic Oceanographic and Meteorological Laboratory, Miami FL</a:t>
            </a:r>
            <a:br>
              <a:rPr lang="en-US" sz="1600" dirty="0">
                <a:solidFill>
                  <a:schemeClr val="tx1"/>
                </a:solidFill>
                <a:latin typeface="Gill Sans MT" panose="020B0502020104020203" pitchFamily="34" charset="0"/>
                <a:ea typeface="ヒラギノ角ゴ ProN W3" charset="0"/>
                <a:cs typeface="ヒラギノ角ゴ ProN W3" charset="0"/>
              </a:rPr>
            </a:br>
            <a:r>
              <a:rPr lang="en-US" sz="1800" b="1" i="1" dirty="0">
                <a:solidFill>
                  <a:srgbClr val="FF0000"/>
                </a:solidFill>
                <a:latin typeface="Gill Sans MT" panose="020B0502020104020203" pitchFamily="34" charset="0"/>
                <a:ea typeface="ヒラギノ角ゴ ProN W3" charset="0"/>
                <a:cs typeface="ヒラギノ角ゴ ProN W3" charset="0"/>
              </a:rPr>
              <a:t>Pennsylvania State University, University Park PA</a:t>
            </a: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2000" b="1" dirty="0">
                <a:solidFill>
                  <a:schemeClr val="tx1"/>
                </a:solidFill>
                <a:latin typeface="Gill Sans MT" panose="020B0502020104020203" pitchFamily="34" charset="0"/>
                <a:ea typeface="ヒラギノ角ゴ ProN W3" charset="0"/>
                <a:cs typeface="Courier New" charset="0"/>
              </a:rPr>
            </a:br>
            <a:br>
              <a:rPr lang="en-US" sz="1600" dirty="0">
                <a:solidFill>
                  <a:schemeClr val="tx1"/>
                </a:solidFill>
                <a:latin typeface="Gill Sans MT" panose="020B0502020104020203" pitchFamily="34" charset="0"/>
                <a:ea typeface="ヒラギノ角ゴ ProN W3" charset="0"/>
                <a:cs typeface="ヒラギノ角ゴ ProN W3" charset="0"/>
              </a:rPr>
            </a:br>
            <a:br>
              <a:rPr lang="en-US" sz="1600" dirty="0">
                <a:solidFill>
                  <a:schemeClr val="tx1"/>
                </a:solidFill>
                <a:latin typeface="Gill Sans MT" panose="020B0502020104020203" pitchFamily="34" charset="0"/>
                <a:ea typeface="ヒラギノ角ゴ ProN W3" charset="0"/>
                <a:cs typeface="ヒラギノ角ゴ ProN W3" charset="0"/>
              </a:rPr>
            </a:br>
            <a:r>
              <a:rPr lang="en-US" sz="2000" b="1" dirty="0">
                <a:latin typeface="Gill Sans MT" panose="020B0502020104020203" pitchFamily="34" charset="0"/>
                <a:ea typeface="ヒラギノ角ゴ ProN W3" charset="0"/>
                <a:cs typeface="ヒラギノ角ゴ ProN W3" charset="0"/>
              </a:rPr>
              <a:t> </a:t>
            </a:r>
            <a:endParaRPr lang="en-US" sz="1700" b="1" i="1" dirty="0">
              <a:solidFill>
                <a:srgbClr val="FF0000"/>
              </a:solidFill>
              <a:latin typeface="Gill Sans MT" panose="020B0502020104020203" pitchFamily="34" charset="0"/>
              <a:ea typeface="ヒラギノ角ゴ ProN W6" charset="0"/>
              <a:cs typeface="ヒラギノ角ゴ ProN W6" charset="0"/>
            </a:endParaRPr>
          </a:p>
        </p:txBody>
      </p:sp>
      <p:sp>
        <p:nvSpPr>
          <p:cNvPr id="6145" name="Slide Number Placeholder 3"/>
          <p:cNvSpPr>
            <a:spLocks noGrp="1"/>
          </p:cNvSpPr>
          <p:nvPr>
            <p:ph type="sldNum" sz="quarter" idx="4294967295"/>
          </p:nvPr>
        </p:nvSpPr>
        <p:spPr>
          <a:xfrm>
            <a:off x="6362700" y="9429750"/>
            <a:ext cx="266700" cy="279400"/>
          </a:xfrm>
          <a:prstGeom prst="rect">
            <a:avLst/>
          </a:prstGeom>
          <a:noFill/>
        </p:spPr>
        <p:txBody>
          <a:bodyPr/>
          <a:lstStyle>
            <a:lvl1pPr eaLnBrk="0" hangingPunct="0">
              <a:defRPr sz="40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000">
                <a:solidFill>
                  <a:srgbClr val="000000"/>
                </a:solidFill>
                <a:latin typeface="Gill Sans" charset="0"/>
                <a:ea typeface="ヒラギノ角ゴ ProN W3" charset="0"/>
                <a:cs typeface="ヒラギノ角ゴ ProN W3" charset="0"/>
                <a:sym typeface="Gill Sans" charset="0"/>
              </a:defRPr>
            </a:lvl9pPr>
          </a:lstStyle>
          <a:p>
            <a:pPr eaLnBrk="1" hangingPunct="1"/>
            <a:fld id="{8124DEDF-6872-1D47-9D01-99EFD64C5BF0}" type="slidenum">
              <a:rPr lang="en-US" sz="1200">
                <a:solidFill>
                  <a:srgbClr val="000080"/>
                </a:solidFill>
                <a:cs typeface="Gill Sans" charset="0"/>
              </a:rPr>
              <a:pPr eaLnBrk="1" hangingPunct="1"/>
              <a:t>1</a:t>
            </a:fld>
            <a:endParaRPr lang="en-US" sz="1200">
              <a:solidFill>
                <a:srgbClr val="000080"/>
              </a:solidFill>
              <a:cs typeface="Gill Sans" charset="0"/>
            </a:endParaRPr>
          </a:p>
        </p:txBody>
      </p:sp>
    </p:spTree>
    <p:extLst>
      <p:ext uri="{BB962C8B-B14F-4D97-AF65-F5344CB8AC3E}">
        <p14:creationId xmlns:p14="http://schemas.microsoft.com/office/powerpoint/2010/main" val="22316991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dirty="0">
                <a:hlinkClick r:id="rId2"/>
              </a:rPr>
              <a:t>https://tcact.wxmap2.com</a:t>
            </a:r>
            <a:endParaRPr lang="en-US" dirty="0"/>
          </a:p>
        </p:txBody>
      </p:sp>
      <p:pic>
        <p:nvPicPr>
          <p:cNvPr id="2050" name="Picture 2">
            <a:extLst>
              <a:ext uri="{FF2B5EF4-FFF2-40B4-BE49-F238E27FC236}">
                <a16:creationId xmlns:a16="http://schemas.microsoft.com/office/drawing/2014/main" id="{54B1E5D0-C2AA-8CD0-ECE9-28DD8D3FE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280" y="1036320"/>
            <a:ext cx="10789920" cy="80924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8DA7EF4-C941-8FE8-4D80-AD2003BA9D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280" y="1036320"/>
            <a:ext cx="10789920" cy="809244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5AD6F55-C269-7DDB-7FF0-13A8FBF00C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280" y="1036320"/>
            <a:ext cx="10789920" cy="809244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F13E0507-39AC-42C9-7F42-F7C38A7BB9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7280" y="1036320"/>
            <a:ext cx="10789920" cy="8092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3799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dissolve">
                                      <p:cBhvr>
                                        <p:cTn id="7" dur="500"/>
                                        <p:tgtEl>
                                          <p:spTgt spid="20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dissolve">
                                      <p:cBhvr>
                                        <p:cTn id="12" dur="500"/>
                                        <p:tgtEl>
                                          <p:spTgt spid="205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dissolve">
                                      <p:cBhvr>
                                        <p:cTn id="1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B8449-9E22-D979-C968-8F7018645C79}"/>
              </a:ext>
            </a:extLst>
          </p:cNvPr>
          <p:cNvSpPr>
            <a:spLocks noGrp="1"/>
          </p:cNvSpPr>
          <p:nvPr>
            <p:ph type="title"/>
          </p:nvPr>
        </p:nvSpPr>
        <p:spPr/>
        <p:txBody>
          <a:bodyPr/>
          <a:lstStyle/>
          <a:p>
            <a:r>
              <a:rPr lang="en-US" dirty="0">
                <a:hlinkClick r:id="rId2"/>
              </a:rPr>
              <a:t>https://maps.wxmap2.com</a:t>
            </a:r>
            <a:endParaRPr lang="en-US" dirty="0"/>
          </a:p>
        </p:txBody>
      </p:sp>
      <p:pic>
        <p:nvPicPr>
          <p:cNvPr id="4" name="Picture 3">
            <a:extLst>
              <a:ext uri="{FF2B5EF4-FFF2-40B4-BE49-F238E27FC236}">
                <a16:creationId xmlns:a16="http://schemas.microsoft.com/office/drawing/2014/main" id="{6CCB5700-2613-672B-1B8C-9C137253126C}"/>
              </a:ext>
            </a:extLst>
          </p:cNvPr>
          <p:cNvPicPr>
            <a:picLocks noChangeAspect="1"/>
          </p:cNvPicPr>
          <p:nvPr/>
        </p:nvPicPr>
        <p:blipFill>
          <a:blip r:embed="rId3"/>
          <a:stretch>
            <a:fillRect/>
          </a:stretch>
        </p:blipFill>
        <p:spPr>
          <a:xfrm>
            <a:off x="0" y="1077495"/>
            <a:ext cx="12979400" cy="7595567"/>
          </a:xfrm>
          <a:prstGeom prst="rect">
            <a:avLst/>
          </a:prstGeom>
        </p:spPr>
      </p:pic>
    </p:spTree>
    <p:extLst>
      <p:ext uri="{BB962C8B-B14F-4D97-AF65-F5344CB8AC3E}">
        <p14:creationId xmlns:p14="http://schemas.microsoft.com/office/powerpoint/2010/main" val="228874036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B8449-9E22-D979-C968-8F7018645C79}"/>
              </a:ext>
            </a:extLst>
          </p:cNvPr>
          <p:cNvSpPr>
            <a:spLocks noGrp="1"/>
          </p:cNvSpPr>
          <p:nvPr>
            <p:ph type="title"/>
          </p:nvPr>
        </p:nvSpPr>
        <p:spPr/>
        <p:txBody>
          <a:bodyPr/>
          <a:lstStyle/>
          <a:p>
            <a:r>
              <a:rPr lang="en-US" dirty="0">
                <a:hlinkClick r:id="rId2"/>
              </a:rPr>
              <a:t>https://maps.wxmap2.com</a:t>
            </a:r>
            <a:endParaRPr lang="en-US" dirty="0"/>
          </a:p>
        </p:txBody>
      </p:sp>
      <p:pic>
        <p:nvPicPr>
          <p:cNvPr id="5" name="Picture 4">
            <a:extLst>
              <a:ext uri="{FF2B5EF4-FFF2-40B4-BE49-F238E27FC236}">
                <a16:creationId xmlns:a16="http://schemas.microsoft.com/office/drawing/2014/main" id="{940C9220-4B0C-2673-775D-9757D8E9D791}"/>
              </a:ext>
            </a:extLst>
          </p:cNvPr>
          <p:cNvPicPr>
            <a:picLocks noChangeAspect="1"/>
          </p:cNvPicPr>
          <p:nvPr/>
        </p:nvPicPr>
        <p:blipFill>
          <a:blip r:embed="rId3"/>
          <a:stretch>
            <a:fillRect/>
          </a:stretch>
        </p:blipFill>
        <p:spPr>
          <a:xfrm>
            <a:off x="1739900" y="1146333"/>
            <a:ext cx="9525000" cy="7460934"/>
          </a:xfrm>
          <a:prstGeom prst="rect">
            <a:avLst/>
          </a:prstGeom>
        </p:spPr>
      </p:pic>
    </p:spTree>
    <p:extLst>
      <p:ext uri="{BB962C8B-B14F-4D97-AF65-F5344CB8AC3E}">
        <p14:creationId xmlns:p14="http://schemas.microsoft.com/office/powerpoint/2010/main" val="415578133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B8449-9E22-D979-C968-8F7018645C79}"/>
              </a:ext>
            </a:extLst>
          </p:cNvPr>
          <p:cNvSpPr>
            <a:spLocks noGrp="1"/>
          </p:cNvSpPr>
          <p:nvPr>
            <p:ph type="title"/>
          </p:nvPr>
        </p:nvSpPr>
        <p:spPr/>
        <p:txBody>
          <a:bodyPr/>
          <a:lstStyle/>
          <a:p>
            <a:r>
              <a:rPr lang="en-US" dirty="0">
                <a:hlinkClick r:id="rId2"/>
              </a:rPr>
              <a:t>https://maps.wxmap2.com</a:t>
            </a:r>
            <a:endParaRPr lang="en-US" dirty="0"/>
          </a:p>
        </p:txBody>
      </p:sp>
      <p:pic>
        <p:nvPicPr>
          <p:cNvPr id="5" name="Picture 4">
            <a:extLst>
              <a:ext uri="{FF2B5EF4-FFF2-40B4-BE49-F238E27FC236}">
                <a16:creationId xmlns:a16="http://schemas.microsoft.com/office/drawing/2014/main" id="{B8A4FE4F-3587-3EE0-6898-3F8FC5265BEF}"/>
              </a:ext>
            </a:extLst>
          </p:cNvPr>
          <p:cNvPicPr>
            <a:picLocks noChangeAspect="1"/>
          </p:cNvPicPr>
          <p:nvPr/>
        </p:nvPicPr>
        <p:blipFill>
          <a:blip r:embed="rId3"/>
          <a:stretch>
            <a:fillRect/>
          </a:stretch>
        </p:blipFill>
        <p:spPr>
          <a:xfrm>
            <a:off x="1437439" y="1083707"/>
            <a:ext cx="10129921" cy="7586185"/>
          </a:xfrm>
          <a:prstGeom prst="rect">
            <a:avLst/>
          </a:prstGeom>
        </p:spPr>
      </p:pic>
    </p:spTree>
    <p:extLst>
      <p:ext uri="{BB962C8B-B14F-4D97-AF65-F5344CB8AC3E}">
        <p14:creationId xmlns:p14="http://schemas.microsoft.com/office/powerpoint/2010/main" val="29051197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B8449-9E22-D979-C968-8F7018645C79}"/>
              </a:ext>
            </a:extLst>
          </p:cNvPr>
          <p:cNvSpPr>
            <a:spLocks noGrp="1"/>
          </p:cNvSpPr>
          <p:nvPr>
            <p:ph type="title"/>
          </p:nvPr>
        </p:nvSpPr>
        <p:spPr/>
        <p:txBody>
          <a:bodyPr/>
          <a:lstStyle/>
          <a:p>
            <a:r>
              <a:rPr lang="en-US" dirty="0">
                <a:hlinkClick r:id="rId2"/>
              </a:rPr>
              <a:t>https://maps.wxmap2.com</a:t>
            </a:r>
            <a:endParaRPr lang="en-US" dirty="0"/>
          </a:p>
        </p:txBody>
      </p:sp>
      <p:pic>
        <p:nvPicPr>
          <p:cNvPr id="4" name="Picture 3">
            <a:extLst>
              <a:ext uri="{FF2B5EF4-FFF2-40B4-BE49-F238E27FC236}">
                <a16:creationId xmlns:a16="http://schemas.microsoft.com/office/drawing/2014/main" id="{63C813FC-64D9-4077-7248-5A787CE67BEE}"/>
              </a:ext>
            </a:extLst>
          </p:cNvPr>
          <p:cNvPicPr>
            <a:picLocks noChangeAspect="1"/>
          </p:cNvPicPr>
          <p:nvPr/>
        </p:nvPicPr>
        <p:blipFill>
          <a:blip r:embed="rId3"/>
          <a:stretch>
            <a:fillRect/>
          </a:stretch>
        </p:blipFill>
        <p:spPr>
          <a:xfrm>
            <a:off x="1472682" y="1110100"/>
            <a:ext cx="10059436" cy="7533400"/>
          </a:xfrm>
          <a:prstGeom prst="rect">
            <a:avLst/>
          </a:prstGeom>
        </p:spPr>
      </p:pic>
    </p:spTree>
    <p:extLst>
      <p:ext uri="{BB962C8B-B14F-4D97-AF65-F5344CB8AC3E}">
        <p14:creationId xmlns:p14="http://schemas.microsoft.com/office/powerpoint/2010/main" val="411219744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64AE-2F72-6E39-A4CE-F4BA8CCB1B87}"/>
              </a:ext>
            </a:extLst>
          </p:cNvPr>
          <p:cNvSpPr>
            <a:spLocks noGrp="1"/>
          </p:cNvSpPr>
          <p:nvPr>
            <p:ph type="title"/>
          </p:nvPr>
        </p:nvSpPr>
        <p:spPr/>
        <p:txBody>
          <a:bodyPr/>
          <a:lstStyle/>
          <a:p>
            <a:r>
              <a:rPr lang="en-US" dirty="0">
                <a:hlinkClick r:id="rId2"/>
              </a:rPr>
              <a:t>https://tcgen.wxmap2.com</a:t>
            </a:r>
            <a:endParaRPr lang="en-US" dirty="0"/>
          </a:p>
        </p:txBody>
      </p:sp>
      <p:pic>
        <p:nvPicPr>
          <p:cNvPr id="4" name="Picture 3">
            <a:extLst>
              <a:ext uri="{FF2B5EF4-FFF2-40B4-BE49-F238E27FC236}">
                <a16:creationId xmlns:a16="http://schemas.microsoft.com/office/drawing/2014/main" id="{4E973DF6-223A-8671-FFF0-555CC29D4EB4}"/>
              </a:ext>
            </a:extLst>
          </p:cNvPr>
          <p:cNvPicPr>
            <a:picLocks noChangeAspect="1"/>
          </p:cNvPicPr>
          <p:nvPr/>
        </p:nvPicPr>
        <p:blipFill>
          <a:blip r:embed="rId3"/>
          <a:stretch>
            <a:fillRect/>
          </a:stretch>
        </p:blipFill>
        <p:spPr>
          <a:xfrm>
            <a:off x="-14705" y="1041400"/>
            <a:ext cx="13088720" cy="10512199"/>
          </a:xfrm>
          <a:prstGeom prst="rect">
            <a:avLst/>
          </a:prstGeom>
        </p:spPr>
      </p:pic>
    </p:spTree>
    <p:extLst>
      <p:ext uri="{BB962C8B-B14F-4D97-AF65-F5344CB8AC3E}">
        <p14:creationId xmlns:p14="http://schemas.microsoft.com/office/powerpoint/2010/main" val="152341365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94738-0920-893A-98B6-46BF93E6CB14}"/>
              </a:ext>
            </a:extLst>
          </p:cNvPr>
          <p:cNvSpPr>
            <a:spLocks noGrp="1"/>
          </p:cNvSpPr>
          <p:nvPr>
            <p:ph type="title"/>
          </p:nvPr>
        </p:nvSpPr>
        <p:spPr/>
        <p:txBody>
          <a:bodyPr/>
          <a:lstStyle/>
          <a:p>
            <a:r>
              <a:rPr lang="en-US" dirty="0">
                <a:hlinkClick r:id="rId4"/>
              </a:rPr>
              <a:t>https://jtdiag.wxmap2.com</a:t>
            </a:r>
            <a:endParaRPr lang="en-US" dirty="0"/>
          </a:p>
        </p:txBody>
      </p:sp>
      <p:pic>
        <p:nvPicPr>
          <p:cNvPr id="4" name="2022-10-13_07-47-27">
            <a:hlinkClick r:id="" action="ppaction://media"/>
            <a:extLst>
              <a:ext uri="{FF2B5EF4-FFF2-40B4-BE49-F238E27FC236}">
                <a16:creationId xmlns:a16="http://schemas.microsoft.com/office/drawing/2014/main" id="{BD6001FF-6379-593D-6487-E1E230A6F1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30400" y="1041400"/>
            <a:ext cx="9296400" cy="8754918"/>
          </a:xfrm>
          <a:prstGeom prst="rect">
            <a:avLst/>
          </a:prstGeom>
        </p:spPr>
      </p:pic>
    </p:spTree>
    <p:extLst>
      <p:ext uri="{BB962C8B-B14F-4D97-AF65-F5344CB8AC3E}">
        <p14:creationId xmlns:p14="http://schemas.microsoft.com/office/powerpoint/2010/main" val="29534164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D3F9-0420-5460-45C2-D33907E7BC08}"/>
              </a:ext>
            </a:extLst>
          </p:cNvPr>
          <p:cNvSpPr>
            <a:spLocks noGrp="1"/>
          </p:cNvSpPr>
          <p:nvPr>
            <p:ph type="title"/>
          </p:nvPr>
        </p:nvSpPr>
        <p:spPr/>
        <p:txBody>
          <a:bodyPr/>
          <a:lstStyle/>
          <a:p>
            <a:r>
              <a:rPr lang="en-US" dirty="0">
                <a:hlinkClick r:id="rId2"/>
              </a:rPr>
              <a:t>https://tctrkveri.wxmap2.com</a:t>
            </a:r>
            <a:endParaRPr lang="en-US" dirty="0"/>
          </a:p>
        </p:txBody>
      </p:sp>
      <p:pic>
        <p:nvPicPr>
          <p:cNvPr id="5" name="Picture 4">
            <a:extLst>
              <a:ext uri="{FF2B5EF4-FFF2-40B4-BE49-F238E27FC236}">
                <a16:creationId xmlns:a16="http://schemas.microsoft.com/office/drawing/2014/main" id="{49FD9659-DF61-B78B-C5E2-69B52B2B29EC}"/>
              </a:ext>
            </a:extLst>
          </p:cNvPr>
          <p:cNvPicPr>
            <a:picLocks noChangeAspect="1"/>
          </p:cNvPicPr>
          <p:nvPr/>
        </p:nvPicPr>
        <p:blipFill>
          <a:blip r:embed="rId3"/>
          <a:stretch>
            <a:fillRect/>
          </a:stretch>
        </p:blipFill>
        <p:spPr>
          <a:xfrm>
            <a:off x="1016000" y="979714"/>
            <a:ext cx="10972800" cy="8773886"/>
          </a:xfrm>
          <a:prstGeom prst="rect">
            <a:avLst/>
          </a:prstGeom>
        </p:spPr>
      </p:pic>
    </p:spTree>
    <p:extLst>
      <p:ext uri="{BB962C8B-B14F-4D97-AF65-F5344CB8AC3E}">
        <p14:creationId xmlns:p14="http://schemas.microsoft.com/office/powerpoint/2010/main" val="1861751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5D3F9-0420-5460-45C2-D33907E7BC08}"/>
              </a:ext>
            </a:extLst>
          </p:cNvPr>
          <p:cNvSpPr>
            <a:spLocks noGrp="1"/>
          </p:cNvSpPr>
          <p:nvPr>
            <p:ph type="title"/>
          </p:nvPr>
        </p:nvSpPr>
        <p:spPr/>
        <p:txBody>
          <a:bodyPr/>
          <a:lstStyle/>
          <a:p>
            <a:r>
              <a:rPr lang="en-US" dirty="0">
                <a:hlinkClick r:id="rId2"/>
              </a:rPr>
              <a:t>https://tctrkveri.wxmap2.com</a:t>
            </a:r>
            <a:endParaRPr lang="en-US" dirty="0"/>
          </a:p>
        </p:txBody>
      </p:sp>
      <p:pic>
        <p:nvPicPr>
          <p:cNvPr id="1028" name="Picture 4">
            <a:extLst>
              <a:ext uri="{FF2B5EF4-FFF2-40B4-BE49-F238E27FC236}">
                <a16:creationId xmlns:a16="http://schemas.microsoft.com/office/drawing/2014/main" id="{2CA8A169-761A-4B91-92F1-C93AEFCAB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176" y="1118937"/>
            <a:ext cx="10952448" cy="861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62816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2786-4126-C047-AD27-29871B1DC34D}"/>
              </a:ext>
            </a:extLst>
          </p:cNvPr>
          <p:cNvSpPr>
            <a:spLocks noGrp="1"/>
          </p:cNvSpPr>
          <p:nvPr>
            <p:ph type="title"/>
          </p:nvPr>
        </p:nvSpPr>
        <p:spPr/>
        <p:txBody>
          <a:bodyPr/>
          <a:lstStyle/>
          <a:p>
            <a:r>
              <a:rPr lang="en-US" dirty="0"/>
              <a:t>topics or story lines</a:t>
            </a:r>
          </a:p>
        </p:txBody>
      </p:sp>
      <p:sp>
        <p:nvSpPr>
          <p:cNvPr id="3" name="Content Placeholder 2">
            <a:extLst>
              <a:ext uri="{FF2B5EF4-FFF2-40B4-BE49-F238E27FC236}">
                <a16:creationId xmlns:a16="http://schemas.microsoft.com/office/drawing/2014/main" id="{B5D62D0D-64EE-2047-804C-1BA3063A7ACF}"/>
              </a:ext>
            </a:extLst>
          </p:cNvPr>
          <p:cNvSpPr>
            <a:spLocks noGrp="1"/>
          </p:cNvSpPr>
          <p:nvPr>
            <p:ph idx="1"/>
          </p:nvPr>
        </p:nvSpPr>
        <p:spPr>
          <a:xfrm>
            <a:off x="539750" y="1371600"/>
            <a:ext cx="11925300" cy="6705600"/>
          </a:xfrm>
        </p:spPr>
        <p:txBody>
          <a:bodyPr/>
          <a:lstStyle/>
          <a:p>
            <a:r>
              <a:rPr lang="en-US" dirty="0">
                <a:solidFill>
                  <a:schemeClr val="bg2">
                    <a:lumMod val="60000"/>
                    <a:lumOff val="40000"/>
                  </a:schemeClr>
                </a:solidFill>
              </a:rPr>
              <a:t>My entire NWP/TC s/w &amp; data installed &amp; working at </a:t>
            </a:r>
            <a:r>
              <a:rPr lang="en-US" b="1" dirty="0" err="1">
                <a:solidFill>
                  <a:schemeClr val="bg2">
                    <a:lumMod val="60000"/>
                    <a:lumOff val="40000"/>
                  </a:schemeClr>
                </a:solidFill>
                <a:latin typeface="Courier" pitchFamily="2" charset="0"/>
              </a:rPr>
              <a:t>climateb.aori.u-tokyo.ac.jp</a:t>
            </a:r>
            <a:endParaRPr lang="en-US" b="1" dirty="0">
              <a:solidFill>
                <a:schemeClr val="bg2">
                  <a:lumMod val="60000"/>
                  <a:lumOff val="40000"/>
                </a:schemeClr>
              </a:solidFill>
              <a:latin typeface="Courier" pitchFamily="2" charset="0"/>
            </a:endParaRPr>
          </a:p>
          <a:p>
            <a:pPr lvl="1"/>
            <a:r>
              <a:rPr lang="en-US" dirty="0">
                <a:solidFill>
                  <a:schemeClr val="bg2">
                    <a:lumMod val="60000"/>
                    <a:lumOff val="40000"/>
                  </a:schemeClr>
                </a:solidFill>
              </a:rPr>
              <a:t>JTWC/NHC best tracks and forecast aids</a:t>
            </a:r>
          </a:p>
          <a:p>
            <a:pPr lvl="1"/>
            <a:r>
              <a:rPr lang="en-US" dirty="0">
                <a:solidFill>
                  <a:schemeClr val="bg2">
                    <a:lumMod val="60000"/>
                    <a:lumOff val="40000"/>
                  </a:schemeClr>
                </a:solidFill>
              </a:rPr>
              <a:t>CMORPH </a:t>
            </a:r>
            <a:r>
              <a:rPr lang="en-US" dirty="0" err="1">
                <a:solidFill>
                  <a:schemeClr val="bg2">
                    <a:lumMod val="60000"/>
                    <a:lumOff val="40000"/>
                  </a:schemeClr>
                </a:solidFill>
              </a:rPr>
              <a:t>precip</a:t>
            </a:r>
            <a:r>
              <a:rPr lang="en-US" dirty="0">
                <a:solidFill>
                  <a:schemeClr val="bg2">
                    <a:lumMod val="60000"/>
                    <a:lumOff val="40000"/>
                  </a:schemeClr>
                </a:solidFill>
              </a:rPr>
              <a:t>, CIRA MTCSWA</a:t>
            </a:r>
          </a:p>
          <a:p>
            <a:pPr lvl="1"/>
            <a:r>
              <a:rPr lang="en-US" dirty="0">
                <a:solidFill>
                  <a:schemeClr val="bg2">
                    <a:lumMod val="60000"/>
                    <a:lumOff val="40000"/>
                  </a:schemeClr>
                </a:solidFill>
              </a:rPr>
              <a:t>ERA5 forecasts and analyses</a:t>
            </a:r>
          </a:p>
          <a:p>
            <a:pPr lvl="1"/>
            <a:r>
              <a:rPr lang="en-US" sz="3600" b="1" dirty="0">
                <a:solidFill>
                  <a:schemeClr val="bg2">
                    <a:lumMod val="60000"/>
                    <a:lumOff val="40000"/>
                  </a:schemeClr>
                </a:solidFill>
                <a:latin typeface="Courier" pitchFamily="2" charset="0"/>
              </a:rPr>
              <a:t>wxmap2.com </a:t>
            </a:r>
            <a:r>
              <a:rPr lang="en-US" dirty="0">
                <a:solidFill>
                  <a:schemeClr val="bg2">
                    <a:lumMod val="60000"/>
                    <a:lumOff val="40000"/>
                  </a:schemeClr>
                </a:solidFill>
              </a:rPr>
              <a:t>– frontend &amp; subset of TC/NWP processing</a:t>
            </a:r>
          </a:p>
          <a:p>
            <a:r>
              <a:rPr lang="en-US" dirty="0"/>
              <a:t>TCs &amp; NWP</a:t>
            </a:r>
          </a:p>
          <a:p>
            <a:pPr lvl="1"/>
            <a:r>
              <a:rPr lang="en-US" dirty="0"/>
              <a:t>the importance of metrics</a:t>
            </a:r>
          </a:p>
          <a:p>
            <a:pPr lvl="1"/>
            <a:r>
              <a:rPr lang="en-US" dirty="0"/>
              <a:t>recent results...</a:t>
            </a:r>
          </a:p>
          <a:p>
            <a:r>
              <a:rPr lang="en-US" dirty="0">
                <a:solidFill>
                  <a:schemeClr val="bg2">
                    <a:lumMod val="60000"/>
                    <a:lumOff val="40000"/>
                  </a:schemeClr>
                </a:solidFill>
              </a:rPr>
              <a:t>ERA5 TC forecasts – input to super Best Track</a:t>
            </a:r>
          </a:p>
          <a:p>
            <a:pPr lvl="1"/>
            <a:r>
              <a:rPr lang="en-US" dirty="0">
                <a:solidFill>
                  <a:schemeClr val="bg2">
                    <a:lumMod val="60000"/>
                    <a:lumOff val="40000"/>
                  </a:schemeClr>
                </a:solidFill>
              </a:rPr>
              <a:t>Prob of Detection (</a:t>
            </a:r>
            <a:r>
              <a:rPr lang="en-US" dirty="0" err="1">
                <a:solidFill>
                  <a:schemeClr val="bg2">
                    <a:lumMod val="60000"/>
                    <a:lumOff val="40000"/>
                  </a:schemeClr>
                </a:solidFill>
              </a:rPr>
              <a:t>PoD</a:t>
            </a:r>
            <a:r>
              <a:rPr lang="en-US" dirty="0">
                <a:solidFill>
                  <a:schemeClr val="bg2">
                    <a:lumMod val="60000"/>
                    <a:lumOff val="40000"/>
                  </a:schemeClr>
                </a:solidFill>
              </a:rPr>
              <a:t>) in analyses and forecasts compared to ERA40</a:t>
            </a:r>
          </a:p>
          <a:p>
            <a:pPr lvl="1"/>
            <a:endParaRPr lang="en-US" dirty="0"/>
          </a:p>
        </p:txBody>
      </p:sp>
    </p:spTree>
    <p:extLst>
      <p:ext uri="{BB962C8B-B14F-4D97-AF65-F5344CB8AC3E}">
        <p14:creationId xmlns:p14="http://schemas.microsoft.com/office/powerpoint/2010/main" val="28921062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F5B5A-50E1-EFD1-679C-45FE9545A9E8}"/>
              </a:ext>
            </a:extLst>
          </p:cNvPr>
          <p:cNvSpPr>
            <a:spLocks noGrp="1"/>
          </p:cNvSpPr>
          <p:nvPr>
            <p:ph type="title"/>
          </p:nvPr>
        </p:nvSpPr>
        <p:spPr/>
        <p:txBody>
          <a:bodyPr/>
          <a:lstStyle/>
          <a:p>
            <a:r>
              <a:rPr lang="en-US" dirty="0"/>
              <a:t>personal notes...</a:t>
            </a:r>
          </a:p>
        </p:txBody>
      </p:sp>
      <p:sp>
        <p:nvSpPr>
          <p:cNvPr id="3" name="Content Placeholder 2">
            <a:extLst>
              <a:ext uri="{FF2B5EF4-FFF2-40B4-BE49-F238E27FC236}">
                <a16:creationId xmlns:a16="http://schemas.microsoft.com/office/drawing/2014/main" id="{FEFE1F36-3301-1832-DDBB-DE1C629B3EE2}"/>
              </a:ext>
            </a:extLst>
          </p:cNvPr>
          <p:cNvSpPr>
            <a:spLocks noGrp="1"/>
          </p:cNvSpPr>
          <p:nvPr>
            <p:ph idx="1"/>
          </p:nvPr>
        </p:nvSpPr>
        <p:spPr>
          <a:xfrm>
            <a:off x="273050" y="1371600"/>
            <a:ext cx="12458700" cy="6705600"/>
          </a:xfrm>
        </p:spPr>
        <p:txBody>
          <a:bodyPr/>
          <a:lstStyle/>
          <a:p>
            <a:r>
              <a:rPr lang="en-US" sz="3200" b="1" dirty="0"/>
              <a:t>officially retired </a:t>
            </a:r>
            <a:r>
              <a:rPr lang="en-US" sz="3200" dirty="0"/>
              <a:t>from US Navy and NOAA and Univ of CA (LLNL) and CO (CIRES).</a:t>
            </a:r>
          </a:p>
          <a:p>
            <a:r>
              <a:rPr lang="en-US" sz="3200" b="1" dirty="0"/>
              <a:t>affiliated with George Mason University </a:t>
            </a:r>
            <a:r>
              <a:rPr lang="en-US" sz="3200" dirty="0"/>
              <a:t>for access to library and computing (similar to </a:t>
            </a:r>
            <a:r>
              <a:rPr lang="en-US" sz="3200" i="1" dirty="0"/>
              <a:t>emeritus</a:t>
            </a:r>
            <a:r>
              <a:rPr lang="en-US" sz="3200" dirty="0"/>
              <a:t> status, i.e., </a:t>
            </a:r>
            <a:r>
              <a:rPr lang="en-US" sz="3200" i="1" dirty="0"/>
              <a:t>pro bono, </a:t>
            </a:r>
            <a:r>
              <a:rPr lang="en-US" sz="3200" dirty="0"/>
              <a:t>courtesy of Jim </a:t>
            </a:r>
            <a:r>
              <a:rPr lang="en-US" sz="3200" dirty="0" err="1"/>
              <a:t>Kinter</a:t>
            </a:r>
            <a:r>
              <a:rPr lang="en-US" sz="3200" dirty="0"/>
              <a:t> COLA)</a:t>
            </a:r>
          </a:p>
          <a:p>
            <a:r>
              <a:rPr lang="en-US" sz="3200" b="1" dirty="0"/>
              <a:t>14</a:t>
            </a:r>
            <a:r>
              <a:rPr lang="en-US" sz="3200" b="1" baseline="30000" dirty="0"/>
              <a:t>th</a:t>
            </a:r>
            <a:r>
              <a:rPr lang="en-US" sz="3200" b="1" dirty="0"/>
              <a:t> visit to Japan </a:t>
            </a:r>
            <a:r>
              <a:rPr lang="en-US" sz="3200" dirty="0"/>
              <a:t>and turned 69, i.e., I’m an </a:t>
            </a:r>
            <a:r>
              <a:rPr lang="en-US" sz="3200" b="1" dirty="0"/>
              <a:t>old guy </a:t>
            </a:r>
            <a:r>
              <a:rPr lang="en-US" sz="3200" dirty="0"/>
              <a:t>living a 55+ community (Ave Maria FL largely unaffected by hurricane IAN)</a:t>
            </a:r>
          </a:p>
          <a:p>
            <a:r>
              <a:rPr lang="en-US" sz="4000" b="1" i="1" dirty="0"/>
              <a:t>my Alzheimer’s (dementia) prevention strategy</a:t>
            </a:r>
            <a:r>
              <a:rPr lang="en-US" sz="4000" dirty="0"/>
              <a:t>:</a:t>
            </a:r>
          </a:p>
          <a:p>
            <a:pPr lvl="1"/>
            <a:r>
              <a:rPr lang="en-US" sz="3200" dirty="0"/>
              <a:t>maintain real-time NWP/TC data flows from NCEP/ECMWF/</a:t>
            </a:r>
            <a:r>
              <a:rPr lang="en-US" sz="3600" b="1" dirty="0"/>
              <a:t>JMA</a:t>
            </a:r>
            <a:r>
              <a:rPr lang="en-US" sz="3200" dirty="0"/>
              <a:t>/CMC/CSU/JTWC/NHC... and webs at </a:t>
            </a:r>
            <a:r>
              <a:rPr lang="en-US" sz="3200" b="1" dirty="0">
                <a:latin typeface="Courier New" panose="02070309020205020404" pitchFamily="49" charset="0"/>
              </a:rPr>
              <a:t>wxmap2.com</a:t>
            </a:r>
          </a:p>
          <a:p>
            <a:pPr lvl="1"/>
            <a:r>
              <a:rPr lang="en-US" sz="3200" dirty="0" err="1"/>
              <a:t>毎日日本語をべんきょうしっています</a:t>
            </a:r>
            <a:endParaRPr lang="en-US" sz="3200" dirty="0"/>
          </a:p>
          <a:p>
            <a:pPr lvl="1"/>
            <a:endParaRPr lang="en-US" dirty="0"/>
          </a:p>
        </p:txBody>
      </p:sp>
    </p:spTree>
    <p:extLst>
      <p:ext uri="{BB962C8B-B14F-4D97-AF65-F5344CB8AC3E}">
        <p14:creationId xmlns:p14="http://schemas.microsoft.com/office/powerpoint/2010/main" val="1841754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dissolv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dissolv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F07D-7BD4-230A-E4DC-DF5D3FE68ECE}"/>
              </a:ext>
            </a:extLst>
          </p:cNvPr>
          <p:cNvSpPr>
            <a:spLocks noGrp="1"/>
          </p:cNvSpPr>
          <p:nvPr>
            <p:ph type="title"/>
          </p:nvPr>
        </p:nvSpPr>
        <p:spPr/>
        <p:txBody>
          <a:bodyPr/>
          <a:lstStyle/>
          <a:p>
            <a:r>
              <a:rPr lang="en-US" dirty="0"/>
              <a:t>some words of wisdom…</a:t>
            </a:r>
          </a:p>
        </p:txBody>
      </p:sp>
      <p:sp>
        <p:nvSpPr>
          <p:cNvPr id="3" name="Content Placeholder 2">
            <a:extLst>
              <a:ext uri="{FF2B5EF4-FFF2-40B4-BE49-F238E27FC236}">
                <a16:creationId xmlns:a16="http://schemas.microsoft.com/office/drawing/2014/main" id="{FE4F13FC-42D4-3C12-0467-AE17F0314D57}"/>
              </a:ext>
            </a:extLst>
          </p:cNvPr>
          <p:cNvSpPr>
            <a:spLocks noGrp="1"/>
          </p:cNvSpPr>
          <p:nvPr>
            <p:ph idx="1"/>
          </p:nvPr>
        </p:nvSpPr>
        <p:spPr>
          <a:xfrm>
            <a:off x="-21167" y="1905000"/>
            <a:ext cx="12979400" cy="6705600"/>
          </a:xfrm>
        </p:spPr>
        <p:txBody>
          <a:bodyPr/>
          <a:lstStyle/>
          <a:p>
            <a:pPr marL="266700" indent="0">
              <a:buNone/>
            </a:pPr>
            <a:r>
              <a:rPr lang="en-US" sz="5400" dirty="0"/>
              <a:t>“You’re only as good as what you measure”</a:t>
            </a:r>
          </a:p>
          <a:p>
            <a:pPr marL="266700" indent="0" algn="r">
              <a:buNone/>
            </a:pPr>
            <a:r>
              <a:rPr lang="en-US" sz="3200" dirty="0"/>
              <a:t>CAPT Vic Addison, USN(ret)</a:t>
            </a:r>
          </a:p>
          <a:p>
            <a:pPr marL="266700" indent="0" algn="r">
              <a:buNone/>
            </a:pPr>
            <a:r>
              <a:rPr lang="en-US" sz="2400" dirty="0"/>
              <a:t>2006 Commanding Officer FNMOC</a:t>
            </a:r>
          </a:p>
          <a:p>
            <a:pPr marL="266700" indent="0" algn="r">
              <a:buNone/>
            </a:pPr>
            <a:endParaRPr lang="en-US" sz="2400" dirty="0"/>
          </a:p>
          <a:p>
            <a:pPr marL="266700" indent="0" algn="r">
              <a:buNone/>
            </a:pPr>
            <a:endParaRPr lang="en-US" sz="3200" dirty="0"/>
          </a:p>
          <a:p>
            <a:pPr marL="266700" marR="0" lvl="0" indent="0" algn="l"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5400" b="0" i="0" u="none" strike="noStrike" kern="0" cap="none" spc="0" normalizeH="0" baseline="0" noProof="0" dirty="0">
                <a:ln>
                  <a:noFill/>
                </a:ln>
                <a:solidFill>
                  <a:srgbClr val="000000"/>
                </a:solidFill>
                <a:effectLst/>
                <a:uLnTx/>
                <a:uFillTx/>
                <a:latin typeface="Gill Sans MT"/>
                <a:ea typeface="ヒラギノ角ゴ ProN W3"/>
                <a:sym typeface="Gill Sans" charset="0"/>
              </a:rPr>
              <a:t>“Forecasting is the acid test of an analysis”</a:t>
            </a: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4000" b="0" i="0" u="none" strike="noStrike" kern="0" cap="none" spc="0" normalizeH="0" baseline="0" noProof="0" dirty="0">
                <a:ln>
                  <a:noFill/>
                </a:ln>
                <a:solidFill>
                  <a:srgbClr val="000000"/>
                </a:solidFill>
                <a:effectLst/>
                <a:uLnTx/>
                <a:uFillTx/>
                <a:latin typeface="Gill Sans MT"/>
                <a:ea typeface="ヒラギノ角ゴ ProN W3"/>
                <a:sym typeface="Gill Sans" charset="0"/>
              </a:rPr>
              <a:t>Bob Kistler, NCEP</a:t>
            </a:r>
            <a:endParaRPr kumimoji="0" lang="en-US" sz="4400" b="0" i="0" u="none" strike="noStrike" kern="0" cap="none" spc="0" normalizeH="0" baseline="0" noProof="0" dirty="0">
              <a:ln>
                <a:noFill/>
              </a:ln>
              <a:solidFill>
                <a:srgbClr val="000000"/>
              </a:solidFill>
              <a:effectLst/>
              <a:uLnTx/>
              <a:uFillTx/>
              <a:latin typeface="Gill Sans MT"/>
              <a:ea typeface="ヒラギノ角ゴ ProN W3"/>
              <a:sym typeface="Gill Sans" charset="0"/>
            </a:endParaRP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lang="en-US" sz="2400" dirty="0">
                <a:solidFill>
                  <a:srgbClr val="000000"/>
                </a:solidFill>
                <a:ea typeface="ヒラギノ角ゴ ProN W3"/>
              </a:rPr>
              <a:t>father of American Reanalysis</a:t>
            </a: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r>
              <a:rPr kumimoji="0" lang="en-US" sz="2400" b="0" i="0" u="none" strike="noStrike" kern="0" cap="none" spc="0" normalizeH="0" baseline="0" noProof="0" dirty="0">
                <a:ln>
                  <a:noFill/>
                </a:ln>
                <a:solidFill>
                  <a:srgbClr val="000000"/>
                </a:solidFill>
                <a:effectLst/>
                <a:uLnTx/>
                <a:uFillTx/>
                <a:latin typeface="Gill Sans MT"/>
                <a:ea typeface="ヒラギノ角ゴ ProN W3"/>
                <a:sym typeface="Gill Sans" charset="0"/>
              </a:rPr>
              <a:t>NCEP/NCAR R1</a:t>
            </a:r>
          </a:p>
          <a:p>
            <a:pPr marL="266700" indent="0" algn="r">
              <a:buNone/>
            </a:pPr>
            <a:endParaRPr lang="en-US" sz="3200" dirty="0"/>
          </a:p>
        </p:txBody>
      </p:sp>
    </p:spTree>
    <p:extLst>
      <p:ext uri="{BB962C8B-B14F-4D97-AF65-F5344CB8AC3E}">
        <p14:creationId xmlns:p14="http://schemas.microsoft.com/office/powerpoint/2010/main" val="24723795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dissolve">
                                      <p:cBhvr>
                                        <p:cTn id="2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8F07D-7BD4-230A-E4DC-DF5D3FE68ECE}"/>
              </a:ext>
            </a:extLst>
          </p:cNvPr>
          <p:cNvSpPr>
            <a:spLocks noGrp="1"/>
          </p:cNvSpPr>
          <p:nvPr>
            <p:ph type="title"/>
          </p:nvPr>
        </p:nvSpPr>
        <p:spPr/>
        <p:txBody>
          <a:bodyPr/>
          <a:lstStyle/>
          <a:p>
            <a:r>
              <a:rPr lang="en-US" dirty="0"/>
              <a:t>some more philosophy… </a:t>
            </a:r>
          </a:p>
        </p:txBody>
      </p:sp>
      <p:sp>
        <p:nvSpPr>
          <p:cNvPr id="3" name="Content Placeholder 2">
            <a:extLst>
              <a:ext uri="{FF2B5EF4-FFF2-40B4-BE49-F238E27FC236}">
                <a16:creationId xmlns:a16="http://schemas.microsoft.com/office/drawing/2014/main" id="{FE4F13FC-42D4-3C12-0467-AE17F0314D57}"/>
              </a:ext>
            </a:extLst>
          </p:cNvPr>
          <p:cNvSpPr>
            <a:spLocks noGrp="1"/>
          </p:cNvSpPr>
          <p:nvPr>
            <p:ph idx="1"/>
          </p:nvPr>
        </p:nvSpPr>
        <p:spPr>
          <a:xfrm>
            <a:off x="-21167" y="1371600"/>
            <a:ext cx="12979400" cy="7239000"/>
          </a:xfrm>
        </p:spPr>
        <p:txBody>
          <a:bodyPr/>
          <a:lstStyle/>
          <a:p>
            <a:pPr marL="266700" indent="0" algn="ctr">
              <a:buNone/>
            </a:pPr>
            <a:r>
              <a:rPr lang="en-US" sz="5400" dirty="0"/>
              <a:t>“You’re only as good as the metrics you choose and the quality of the calculation and analysis (diagnosis)”</a:t>
            </a:r>
          </a:p>
          <a:p>
            <a:pPr marL="266700" indent="0" algn="ctr">
              <a:buNone/>
            </a:pPr>
            <a:r>
              <a:rPr lang="en-US" sz="5400" dirty="0">
                <a:solidFill>
                  <a:schemeClr val="accent1"/>
                </a:solidFill>
              </a:rPr>
              <a:t>the magic of NWP is converting diagnostics into lines of code</a:t>
            </a:r>
          </a:p>
          <a:p>
            <a:pPr marL="266700" indent="0" algn="ctr">
              <a:buNone/>
            </a:pPr>
            <a:r>
              <a:rPr lang="en-US" sz="5400" dirty="0">
                <a:solidFill>
                  <a:srgbClr val="008F00"/>
                </a:solidFill>
              </a:rPr>
              <a:t>my </a:t>
            </a:r>
            <a:r>
              <a:rPr lang="en-US" sz="5400" i="1" dirty="0">
                <a:solidFill>
                  <a:srgbClr val="008F00"/>
                </a:solidFill>
              </a:rPr>
              <a:t>raison </a:t>
            </a:r>
            <a:r>
              <a:rPr lang="en-US" sz="5400" i="1" dirty="0" err="1">
                <a:solidFill>
                  <a:srgbClr val="008F00"/>
                </a:solidFill>
              </a:rPr>
              <a:t>d’etre</a:t>
            </a:r>
            <a:r>
              <a:rPr lang="en-US" sz="5400" i="1" dirty="0">
                <a:solidFill>
                  <a:srgbClr val="008F00"/>
                </a:solidFill>
              </a:rPr>
              <a:t> – </a:t>
            </a:r>
            <a:r>
              <a:rPr lang="en-US" sz="5400" dirty="0">
                <a:solidFill>
                  <a:srgbClr val="008F00"/>
                </a:solidFill>
              </a:rPr>
              <a:t>better diagnostics for better TC NWP</a:t>
            </a:r>
          </a:p>
          <a:p>
            <a:pPr marL="266700" marR="0" lvl="0" indent="0" algn="r" defTabSz="914400" rtl="0" eaLnBrk="0" fontAlgn="base" latinLnBrk="0" hangingPunct="0">
              <a:lnSpc>
                <a:spcPct val="100000"/>
              </a:lnSpc>
              <a:spcBef>
                <a:spcPts val="800"/>
              </a:spcBef>
              <a:spcAft>
                <a:spcPct val="0"/>
              </a:spcAft>
              <a:buClr>
                <a:srgbClr val="000000"/>
              </a:buClr>
              <a:buSzPct val="125000"/>
              <a:buFont typeface="Gill Sans" charset="0"/>
              <a:buNone/>
              <a:tabLst/>
              <a:defRPr/>
            </a:pPr>
            <a:endParaRPr kumimoji="0" lang="en-US" sz="2400" b="0" i="0" u="none" strike="noStrike" kern="0" cap="none" spc="0" normalizeH="0" baseline="0" noProof="0" dirty="0">
              <a:ln>
                <a:noFill/>
              </a:ln>
              <a:solidFill>
                <a:srgbClr val="00B050"/>
              </a:solidFill>
              <a:effectLst/>
              <a:uLnTx/>
              <a:uFillTx/>
              <a:latin typeface="Gill Sans MT"/>
              <a:ea typeface="ヒラギノ角ゴ ProN W3"/>
              <a:sym typeface="Gill Sans" charset="0"/>
            </a:endParaRPr>
          </a:p>
          <a:p>
            <a:pPr marL="266700" indent="0" algn="r">
              <a:buNone/>
            </a:pPr>
            <a:endParaRPr lang="en-US" sz="3200" dirty="0"/>
          </a:p>
        </p:txBody>
      </p:sp>
    </p:spTree>
    <p:extLst>
      <p:ext uri="{BB962C8B-B14F-4D97-AF65-F5344CB8AC3E}">
        <p14:creationId xmlns:p14="http://schemas.microsoft.com/office/powerpoint/2010/main" val="41907323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CAB93-8E32-038C-4A2A-5E162D92B57A}"/>
              </a:ext>
            </a:extLst>
          </p:cNvPr>
          <p:cNvSpPr>
            <a:spLocks noGrp="1"/>
          </p:cNvSpPr>
          <p:nvPr>
            <p:ph type="title"/>
          </p:nvPr>
        </p:nvSpPr>
        <p:spPr/>
        <p:txBody>
          <a:bodyPr/>
          <a:lstStyle/>
          <a:p>
            <a:r>
              <a:rPr lang="en-US" dirty="0"/>
              <a:t>w2-tc-dss-vd2-anl.py – interactive TC verification</a:t>
            </a:r>
          </a:p>
        </p:txBody>
      </p:sp>
      <p:pic>
        <p:nvPicPr>
          <p:cNvPr id="4" name="Picture 3">
            <a:extLst>
              <a:ext uri="{FF2B5EF4-FFF2-40B4-BE49-F238E27FC236}">
                <a16:creationId xmlns:a16="http://schemas.microsoft.com/office/drawing/2014/main" id="{6D9D6B43-8BA8-DAE2-569E-7C8C8C467CFB}"/>
              </a:ext>
            </a:extLst>
          </p:cNvPr>
          <p:cNvPicPr>
            <a:picLocks noChangeAspect="1"/>
          </p:cNvPicPr>
          <p:nvPr/>
        </p:nvPicPr>
        <p:blipFill rotWithShape="1">
          <a:blip r:embed="rId2"/>
          <a:srcRect l="2366" t="1222" r="59466" b="4684"/>
          <a:stretch/>
        </p:blipFill>
        <p:spPr>
          <a:xfrm>
            <a:off x="46121" y="977232"/>
            <a:ext cx="12344399" cy="5867400"/>
          </a:xfrm>
          <a:prstGeom prst="rect">
            <a:avLst/>
          </a:prstGeom>
        </p:spPr>
      </p:pic>
      <p:sp>
        <p:nvSpPr>
          <p:cNvPr id="7" name="Rounded Rectangular Callout 6">
            <a:extLst>
              <a:ext uri="{FF2B5EF4-FFF2-40B4-BE49-F238E27FC236}">
                <a16:creationId xmlns:a16="http://schemas.microsoft.com/office/drawing/2014/main" id="{836C8240-DBA1-7DDB-9F20-B3ECE559832E}"/>
              </a:ext>
            </a:extLst>
          </p:cNvPr>
          <p:cNvSpPr/>
          <p:nvPr/>
        </p:nvSpPr>
        <p:spPr bwMode="auto">
          <a:xfrm>
            <a:off x="1701800" y="7068397"/>
            <a:ext cx="9601200" cy="1532334"/>
          </a:xfrm>
          <a:prstGeom prst="wedgeRoundRectCallout">
            <a:avLst>
              <a:gd name="adj1" fmla="val -26732"/>
              <a:gd name="adj2" fmla="val -62666"/>
              <a:gd name="adj3" fmla="val 16667"/>
            </a:avLst>
          </a:prstGeom>
          <a:solidFill>
            <a:srgbClr val="FCD900"/>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following analysis completed in 20 minutes</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using interactive python tool…longer to </a:t>
            </a:r>
            <a:r>
              <a:rPr lang="en-US" sz="2800" b="1" dirty="0" err="1">
                <a:solidFill>
                  <a:srgbClr val="000090"/>
                </a:solidFill>
                <a:latin typeface="Gill Sans MT" panose="020B0502020104020203" pitchFamily="34" charset="0"/>
              </a:rPr>
              <a:t>powerpoint</a:t>
            </a:r>
            <a:r>
              <a:rPr lang="en-US" sz="2800" b="1" dirty="0">
                <a:solidFill>
                  <a:srgbClr val="000090"/>
                </a:solidFill>
                <a:latin typeface="Gill Sans MT" panose="020B0502020104020203" pitchFamily="34" charset="0"/>
              </a:rPr>
              <a:t> than make the graphics</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359225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4AC5-0FDF-007D-6474-4D3C73DEC7AF}"/>
              </a:ext>
            </a:extLst>
          </p:cNvPr>
          <p:cNvSpPr>
            <a:spLocks noGrp="1"/>
          </p:cNvSpPr>
          <p:nvPr>
            <p:ph type="title"/>
          </p:nvPr>
        </p:nvSpPr>
        <p:spPr/>
        <p:txBody>
          <a:bodyPr/>
          <a:lstStyle/>
          <a:p>
            <a:r>
              <a:rPr lang="en-US" sz="4000" dirty="0"/>
              <a:t>WPAC 2022 JGSM v TJGSM PE=Position Error</a:t>
            </a:r>
            <a:br>
              <a:rPr lang="en-US" dirty="0"/>
            </a:br>
            <a:r>
              <a:rPr lang="en-US" sz="2400" dirty="0"/>
              <a:t>local tracking using 1.25deg fields from JMA</a:t>
            </a:r>
            <a:endParaRPr lang="en-US" dirty="0"/>
          </a:p>
        </p:txBody>
      </p:sp>
      <p:pic>
        <p:nvPicPr>
          <p:cNvPr id="5" name="Picture 4" descr="Chart&#10;&#10;Description automatically generated">
            <a:extLst>
              <a:ext uri="{FF2B5EF4-FFF2-40B4-BE49-F238E27FC236}">
                <a16:creationId xmlns:a16="http://schemas.microsoft.com/office/drawing/2014/main" id="{7DC81D2C-99D8-2003-320A-C655815FDE2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06500" y="1053432"/>
            <a:ext cx="10591800" cy="8322128"/>
          </a:xfrm>
          <a:prstGeom prst="rect">
            <a:avLst/>
          </a:prstGeom>
        </p:spPr>
      </p:pic>
      <p:sp>
        <p:nvSpPr>
          <p:cNvPr id="6" name="Rounded Rectangular Callout 5">
            <a:extLst>
              <a:ext uri="{FF2B5EF4-FFF2-40B4-BE49-F238E27FC236}">
                <a16:creationId xmlns:a16="http://schemas.microsoft.com/office/drawing/2014/main" id="{ADD2DDB1-1C4B-BB9E-AFB1-026AB567CEAB}"/>
              </a:ext>
            </a:extLst>
          </p:cNvPr>
          <p:cNvSpPr/>
          <p:nvPr/>
        </p:nvSpPr>
        <p:spPr bwMode="auto">
          <a:xfrm>
            <a:off x="5054600" y="2428637"/>
            <a:ext cx="5791197" cy="1532334"/>
          </a:xfrm>
          <a:prstGeom prst="wedgeRoundRectCallout">
            <a:avLst>
              <a:gd name="adj1" fmla="val 19805"/>
              <a:gd name="adj2" fmla="val 148810"/>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PE almost identical </a:t>
            </a:r>
            <a:r>
              <a:rPr lang="en-US" sz="2800" b="1" dirty="0">
                <a:solidFill>
                  <a:srgbClr val="000090"/>
                </a:solidFill>
                <a:sym typeface="Wingdings" pitchFamily="2" charset="2"/>
              </a:rPr>
              <a:t> position not dependent of grid resolution</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14843627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54AC5-0FDF-007D-6474-4D3C73DEC7AF}"/>
              </a:ext>
            </a:extLst>
          </p:cNvPr>
          <p:cNvSpPr>
            <a:spLocks noGrp="1"/>
          </p:cNvSpPr>
          <p:nvPr>
            <p:ph type="title"/>
          </p:nvPr>
        </p:nvSpPr>
        <p:spPr/>
        <p:txBody>
          <a:bodyPr/>
          <a:lstStyle/>
          <a:p>
            <a:r>
              <a:rPr lang="en-US" sz="4000" dirty="0"/>
              <a:t>WPAC 2022 JGSM v TJGSM IE=Intensity Error</a:t>
            </a:r>
            <a:br>
              <a:rPr lang="en-US" dirty="0"/>
            </a:br>
            <a:r>
              <a:rPr lang="en-US" sz="2400" dirty="0"/>
              <a:t>local tracking using 1.25deg fields from JMA</a:t>
            </a:r>
            <a:endParaRPr lang="en-US" dirty="0"/>
          </a:p>
        </p:txBody>
      </p:sp>
      <p:pic>
        <p:nvPicPr>
          <p:cNvPr id="4" name="Picture 3" descr="Chart&#10;&#10;Description automatically generated">
            <a:extLst>
              <a:ext uri="{FF2B5EF4-FFF2-40B4-BE49-F238E27FC236}">
                <a16:creationId xmlns:a16="http://schemas.microsoft.com/office/drawing/2014/main" id="{AB6956C8-84B4-F6EB-1CB3-266ED553FAA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67082" y="1057442"/>
            <a:ext cx="10470635" cy="8226926"/>
          </a:xfrm>
          <a:prstGeom prst="rect">
            <a:avLst/>
          </a:prstGeom>
        </p:spPr>
      </p:pic>
      <p:sp>
        <p:nvSpPr>
          <p:cNvPr id="6" name="Rounded Rectangular Callout 5">
            <a:extLst>
              <a:ext uri="{FF2B5EF4-FFF2-40B4-BE49-F238E27FC236}">
                <a16:creationId xmlns:a16="http://schemas.microsoft.com/office/drawing/2014/main" id="{B7F3E8FC-3348-8A01-4801-B0A092FFA42F}"/>
              </a:ext>
            </a:extLst>
          </p:cNvPr>
          <p:cNvSpPr/>
          <p:nvPr/>
        </p:nvSpPr>
        <p:spPr bwMode="auto">
          <a:xfrm>
            <a:off x="4445000" y="2514600"/>
            <a:ext cx="7543797" cy="1532334"/>
          </a:xfrm>
          <a:prstGeom prst="wedgeRoundRectCallout">
            <a:avLst>
              <a:gd name="adj1" fmla="val 6833"/>
              <a:gd name="adj2" fmla="val 147763"/>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very low bias from JMA tracking! </a:t>
            </a:r>
            <a:r>
              <a:rPr lang="en-US" sz="2800" b="1" dirty="0">
                <a:solidFill>
                  <a:srgbClr val="000090"/>
                </a:solidFill>
                <a:sym typeface="Wingdings" pitchFamily="2" charset="2"/>
              </a:rPr>
              <a:t> strong dependence on grid resolution for intensity and structure</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5969027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7F6B-253D-D6F5-9214-FBCAA8F5F1FE}"/>
              </a:ext>
            </a:extLst>
          </p:cNvPr>
          <p:cNvSpPr>
            <a:spLocks noGrp="1"/>
          </p:cNvSpPr>
          <p:nvPr>
            <p:ph type="title"/>
          </p:nvPr>
        </p:nvSpPr>
        <p:spPr/>
        <p:txBody>
          <a:bodyPr/>
          <a:lstStyle/>
          <a:p>
            <a:r>
              <a:rPr lang="en-US" dirty="0"/>
              <a:t>WPAC 2022 JGSM v ECMWF v GFS</a:t>
            </a:r>
          </a:p>
        </p:txBody>
      </p:sp>
      <p:pic>
        <p:nvPicPr>
          <p:cNvPr id="5" name="Picture 4" descr="A picture containing text, writing implement, stationary&#10;&#10;Description automatically generated">
            <a:extLst>
              <a:ext uri="{FF2B5EF4-FFF2-40B4-BE49-F238E27FC236}">
                <a16:creationId xmlns:a16="http://schemas.microsoft.com/office/drawing/2014/main" id="{603C87B3-78E0-215B-3BB5-565D497DB3B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700" y="1041400"/>
            <a:ext cx="10193482" cy="8009164"/>
          </a:xfrm>
          <a:prstGeom prst="rect">
            <a:avLst/>
          </a:prstGeom>
        </p:spPr>
      </p:pic>
      <p:pic>
        <p:nvPicPr>
          <p:cNvPr id="6" name="Picture 5" descr="A picture containing text, writing implement, stationary&#10;&#10;Description automatically generated">
            <a:extLst>
              <a:ext uri="{FF2B5EF4-FFF2-40B4-BE49-F238E27FC236}">
                <a16:creationId xmlns:a16="http://schemas.microsoft.com/office/drawing/2014/main" id="{B87915DB-9263-38DD-0334-2BA735CB8EAB}"/>
              </a:ext>
            </a:extLst>
          </p:cNvPr>
          <p:cNvPicPr>
            <a:picLocks noChangeAspect="1"/>
          </p:cNvPicPr>
          <p:nvPr/>
        </p:nvPicPr>
        <p:blipFill rotWithShape="1">
          <a:blip r:embed="rId2">
            <a:clrChange>
              <a:clrFrom>
                <a:srgbClr val="FFFFFF"/>
              </a:clrFrom>
              <a:clrTo>
                <a:srgbClr val="FFFFFF">
                  <a:alpha val="0"/>
                </a:srgbClr>
              </a:clrTo>
            </a:clrChange>
          </a:blip>
          <a:srcRect l="62708" t="50579" r="26079"/>
          <a:stretch/>
        </p:blipFill>
        <p:spPr>
          <a:xfrm>
            <a:off x="9702800" y="1041400"/>
            <a:ext cx="2537934" cy="8788899"/>
          </a:xfrm>
          <a:prstGeom prst="rect">
            <a:avLst/>
          </a:prstGeom>
        </p:spPr>
      </p:pic>
      <p:sp>
        <p:nvSpPr>
          <p:cNvPr id="7" name="Rounded Rectangular Callout 6">
            <a:extLst>
              <a:ext uri="{FF2B5EF4-FFF2-40B4-BE49-F238E27FC236}">
                <a16:creationId xmlns:a16="http://schemas.microsoft.com/office/drawing/2014/main" id="{3338B99E-7487-A206-D81C-036A3AF21E48}"/>
              </a:ext>
            </a:extLst>
          </p:cNvPr>
          <p:cNvSpPr/>
          <p:nvPr/>
        </p:nvSpPr>
        <p:spPr bwMode="auto">
          <a:xfrm>
            <a:off x="2159003" y="2985845"/>
            <a:ext cx="7543797" cy="1055608"/>
          </a:xfrm>
          <a:prstGeom prst="wedgeRoundRectCallout">
            <a:avLst>
              <a:gd name="adj1" fmla="val 55531"/>
              <a:gd name="adj2" fmla="val 225234"/>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mean PE of 120 nm @ 72 h</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is very good</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4273870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D916F-3011-E114-E094-A7B5F540CE8F}"/>
              </a:ext>
            </a:extLst>
          </p:cNvPr>
          <p:cNvSpPr>
            <a:spLocks noGrp="1"/>
          </p:cNvSpPr>
          <p:nvPr>
            <p:ph type="title"/>
          </p:nvPr>
        </p:nvSpPr>
        <p:spPr/>
        <p:txBody>
          <a:bodyPr/>
          <a:lstStyle/>
          <a:p>
            <a:r>
              <a:rPr lang="en-US" dirty="0"/>
              <a:t>a few comments about the mean PE metric</a:t>
            </a:r>
          </a:p>
        </p:txBody>
      </p:sp>
      <p:sp>
        <p:nvSpPr>
          <p:cNvPr id="3" name="Content Placeholder 2">
            <a:extLst>
              <a:ext uri="{FF2B5EF4-FFF2-40B4-BE49-F238E27FC236}">
                <a16:creationId xmlns:a16="http://schemas.microsoft.com/office/drawing/2014/main" id="{A6314A44-159A-C59B-3E6F-FD1BFBBA19F3}"/>
              </a:ext>
            </a:extLst>
          </p:cNvPr>
          <p:cNvSpPr>
            <a:spLocks noGrp="1"/>
          </p:cNvSpPr>
          <p:nvPr>
            <p:ph idx="1"/>
          </p:nvPr>
        </p:nvSpPr>
        <p:spPr>
          <a:xfrm>
            <a:off x="273050" y="1524000"/>
            <a:ext cx="12458700" cy="6705600"/>
          </a:xfrm>
        </p:spPr>
        <p:txBody>
          <a:bodyPr/>
          <a:lstStyle/>
          <a:p>
            <a:r>
              <a:rPr lang="en-US" dirty="0"/>
              <a:t>it’s a </a:t>
            </a:r>
            <a:r>
              <a:rPr lang="en-US" b="1" i="1" dirty="0"/>
              <a:t>de facto </a:t>
            </a:r>
            <a:r>
              <a:rPr lang="en-US" b="1" dirty="0"/>
              <a:t>standard </a:t>
            </a:r>
            <a:r>
              <a:rPr lang="en-US" dirty="0"/>
              <a:t>but of limited diagnostic value</a:t>
            </a:r>
          </a:p>
          <a:p>
            <a:r>
              <a:rPr lang="en-US" b="1" dirty="0"/>
              <a:t>track error </a:t>
            </a:r>
            <a:r>
              <a:rPr lang="en-US" dirty="0"/>
              <a:t>is a misnomer; the metric is related to track but is NOT the track – the correct term </a:t>
            </a:r>
            <a:r>
              <a:rPr lang="en-US" b="1" dirty="0"/>
              <a:t>is position error</a:t>
            </a:r>
            <a:r>
              <a:rPr lang="en-US" dirty="0"/>
              <a:t>.</a:t>
            </a:r>
          </a:p>
          <a:p>
            <a:r>
              <a:rPr lang="en-US" dirty="0"/>
              <a:t>the box and whisker analysis gives much more information on the </a:t>
            </a:r>
            <a:r>
              <a:rPr lang="en-US" b="1" dirty="0"/>
              <a:t>distribution of PE</a:t>
            </a:r>
            <a:r>
              <a:rPr lang="en-US" dirty="0"/>
              <a:t>…especially the median (black line)</a:t>
            </a:r>
          </a:p>
          <a:p>
            <a:r>
              <a:rPr lang="en-US" dirty="0"/>
              <a:t>visual confusion – the </a:t>
            </a:r>
            <a:r>
              <a:rPr lang="en-US" b="1" dirty="0"/>
              <a:t>means</a:t>
            </a:r>
            <a:r>
              <a:rPr lang="en-US" dirty="0"/>
              <a:t> in the plot </a:t>
            </a:r>
            <a:r>
              <a:rPr lang="en-US" b="1" dirty="0"/>
              <a:t>look continuous</a:t>
            </a:r>
            <a:r>
              <a:rPr lang="en-US" dirty="0"/>
              <a:t>, but the storms that contribute to the mean ARE NOT!  For example, TCs contributing to the 120-h mean are not the same as in the 24-h mean, i.e., the number of cases at 120 h is much less than for 24 h.</a:t>
            </a:r>
          </a:p>
        </p:txBody>
      </p:sp>
    </p:spTree>
    <p:extLst>
      <p:ext uri="{BB962C8B-B14F-4D97-AF65-F5344CB8AC3E}">
        <p14:creationId xmlns:p14="http://schemas.microsoft.com/office/powerpoint/2010/main" val="14929886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A71CD1-4298-D747-97D3-E88841D71CAA}"/>
              </a:ext>
            </a:extLst>
          </p:cNvPr>
          <p:cNvPicPr>
            <a:picLocks noChangeAspect="1"/>
          </p:cNvPicPr>
          <p:nvPr/>
        </p:nvPicPr>
        <p:blipFill>
          <a:blip r:embed="rId2"/>
          <a:stretch>
            <a:fillRect/>
          </a:stretch>
        </p:blipFill>
        <p:spPr>
          <a:xfrm>
            <a:off x="12700" y="1193800"/>
            <a:ext cx="7315200" cy="5486400"/>
          </a:xfrm>
          <a:prstGeom prst="rect">
            <a:avLst/>
          </a:prstGeom>
        </p:spPr>
      </p:pic>
      <p:sp>
        <p:nvSpPr>
          <p:cNvPr id="2" name="Title 1">
            <a:extLst>
              <a:ext uri="{FF2B5EF4-FFF2-40B4-BE49-F238E27FC236}">
                <a16:creationId xmlns:a16="http://schemas.microsoft.com/office/drawing/2014/main" id="{410DDA4C-931A-2F49-9BA7-F3FEE9175D5A}"/>
              </a:ext>
            </a:extLst>
          </p:cNvPr>
          <p:cNvSpPr>
            <a:spLocks noGrp="1"/>
          </p:cNvSpPr>
          <p:nvPr>
            <p:ph type="title"/>
          </p:nvPr>
        </p:nvSpPr>
        <p:spPr/>
        <p:txBody>
          <a:bodyPr/>
          <a:lstStyle/>
          <a:p>
            <a:r>
              <a:rPr lang="en-US" sz="3200"/>
              <a:t>What is the difference between a 72-h mean PE and 120-h mean PE?</a:t>
            </a:r>
            <a:br>
              <a:rPr lang="en-US" sz="3200"/>
            </a:br>
            <a:r>
              <a:rPr lang="en-US" sz="2400"/>
              <a:t>10-y R34 histograms (2008-2017)  </a:t>
            </a:r>
            <a:r>
              <a:rPr lang="en-US" sz="2400" err="1"/>
              <a:t>taus</a:t>
            </a:r>
            <a:r>
              <a:rPr lang="en-US" sz="2400"/>
              <a:t>: 0 (G), 72 (R),120 (B)</a:t>
            </a:r>
          </a:p>
        </p:txBody>
      </p:sp>
      <p:pic>
        <p:nvPicPr>
          <p:cNvPr id="7" name="Picture 6">
            <a:extLst>
              <a:ext uri="{FF2B5EF4-FFF2-40B4-BE49-F238E27FC236}">
                <a16:creationId xmlns:a16="http://schemas.microsoft.com/office/drawing/2014/main" id="{D57E341D-11A1-DB43-B5CC-8D5B0BE5345D}"/>
              </a:ext>
            </a:extLst>
          </p:cNvPr>
          <p:cNvPicPr>
            <a:picLocks noChangeAspect="1"/>
          </p:cNvPicPr>
          <p:nvPr/>
        </p:nvPicPr>
        <p:blipFill>
          <a:blip r:embed="rId3">
            <a:clrChange>
              <a:clrFrom>
                <a:srgbClr val="FAFAFA"/>
              </a:clrFrom>
              <a:clrTo>
                <a:srgbClr val="FAFAFA">
                  <a:alpha val="0"/>
                </a:srgbClr>
              </a:clrTo>
            </a:clrChange>
          </a:blip>
          <a:stretch>
            <a:fillRect/>
          </a:stretch>
        </p:blipFill>
        <p:spPr>
          <a:xfrm>
            <a:off x="5721350" y="3162300"/>
            <a:ext cx="7239000" cy="5429250"/>
          </a:xfrm>
          <a:prstGeom prst="rect">
            <a:avLst/>
          </a:prstGeom>
        </p:spPr>
      </p:pic>
      <p:sp>
        <p:nvSpPr>
          <p:cNvPr id="8" name="Content Placeholder 2">
            <a:extLst>
              <a:ext uri="{FF2B5EF4-FFF2-40B4-BE49-F238E27FC236}">
                <a16:creationId xmlns:a16="http://schemas.microsoft.com/office/drawing/2014/main" id="{B8DDD7F3-903A-804F-8ABD-C2CFBFECBF05}"/>
              </a:ext>
            </a:extLst>
          </p:cNvPr>
          <p:cNvSpPr txBox="1">
            <a:spLocks/>
          </p:cNvSpPr>
          <p:nvPr/>
        </p:nvSpPr>
        <p:spPr bwMode="auto">
          <a:xfrm>
            <a:off x="8658225" y="3907757"/>
            <a:ext cx="2971800" cy="1981200"/>
          </a:xfrm>
          <a:prstGeom prst="rect">
            <a:avLst/>
          </a:prstGeom>
          <a:solidFill>
            <a:srgbClr val="FCD900"/>
          </a:solid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50800" tIns="50800" rIns="50800" bIns="50800" numCol="1" anchor="t" anchorCtr="0" compatLnSpc="1">
            <a:prstTxWarp prst="textNoShape">
              <a:avLst/>
            </a:prstTxWarp>
          </a:bodyPr>
          <a:lstStyle>
            <a:lvl1pPr marL="609600" indent="-342900" algn="l" rtl="0" eaLnBrk="0" fontAlgn="base" hangingPunct="0">
              <a:spcBef>
                <a:spcPts val="800"/>
              </a:spcBef>
              <a:spcAft>
                <a:spcPct val="0"/>
              </a:spcAft>
              <a:buClr>
                <a:srgbClr val="000000"/>
              </a:buClr>
              <a:buSzPct val="125000"/>
              <a:buFont typeface="Gill Sans" charset="0"/>
              <a:buChar char="•"/>
              <a:defRPr sz="3600">
                <a:solidFill>
                  <a:schemeClr val="tx1"/>
                </a:solidFill>
                <a:latin typeface="Gill Sans MT"/>
                <a:ea typeface="+mn-ea"/>
                <a:cs typeface="+mn-cs"/>
                <a:sym typeface="Gill Sans" charset="0"/>
              </a:defRPr>
            </a:lvl1pPr>
            <a:lvl2pPr marL="1054100" indent="-342900" algn="l" rtl="0" eaLnBrk="0" fontAlgn="base" hangingPunct="0">
              <a:spcBef>
                <a:spcPct val="0"/>
              </a:spcBef>
              <a:spcAft>
                <a:spcPct val="0"/>
              </a:spcAft>
              <a:buSzPct val="100000"/>
              <a:buFont typeface="Lucida Grande" charset="0"/>
              <a:buChar char="‣"/>
              <a:defRPr sz="2800">
                <a:solidFill>
                  <a:schemeClr val="tx1"/>
                </a:solidFill>
                <a:latin typeface="Gill Sans MT"/>
                <a:ea typeface="+mn-ea"/>
                <a:cs typeface="+mn-cs"/>
                <a:sym typeface="Gill Sans" charset="0"/>
              </a:defRPr>
            </a:lvl2pPr>
            <a:lvl3pPr marL="14986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3pPr>
            <a:lvl4pPr marL="1943100" indent="-342900" algn="l" rtl="0" eaLnBrk="0" fontAlgn="base" hangingPunct="0">
              <a:spcBef>
                <a:spcPct val="0"/>
              </a:spcBef>
              <a:spcAft>
                <a:spcPct val="0"/>
              </a:spcAft>
              <a:buClr>
                <a:srgbClr val="000000"/>
              </a:buClr>
              <a:buSzPct val="100000"/>
              <a:buFont typeface="Gill Sans" charset="0"/>
              <a:buChar char="•"/>
              <a:defRPr sz="2400">
                <a:solidFill>
                  <a:schemeClr val="tx1"/>
                </a:solidFill>
                <a:latin typeface="Gill Sans MT"/>
                <a:ea typeface="+mn-ea"/>
                <a:cs typeface="+mn-cs"/>
                <a:sym typeface="Gill Sans" charset="0"/>
              </a:defRPr>
            </a:lvl4pPr>
            <a:lvl5pPr marL="2387600" indent="-342900" algn="l" rtl="0" eaLnBrk="0" fontAlgn="base" hangingPunct="0">
              <a:spcBef>
                <a:spcPct val="0"/>
              </a:spcBef>
              <a:spcAft>
                <a:spcPct val="0"/>
              </a:spcAft>
              <a:buClr>
                <a:srgbClr val="000000"/>
              </a:buClr>
              <a:buSzPct val="100000"/>
              <a:buFont typeface="Gill Sans" charset="0"/>
              <a:buChar char="•"/>
              <a:defRPr sz="2000">
                <a:solidFill>
                  <a:schemeClr val="tx1"/>
                </a:solidFill>
                <a:latin typeface="Gill Sans MT"/>
                <a:ea typeface="+mn-ea"/>
                <a:cs typeface="+mn-cs"/>
                <a:sym typeface="Gill Sans" charset="0"/>
              </a:defRPr>
            </a:lvl5pPr>
            <a:lvl6pPr marL="28448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6pPr>
            <a:lvl7pPr marL="33020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7pPr>
            <a:lvl8pPr marL="37592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8pPr>
            <a:lvl9pPr marL="4216400" indent="-342900" algn="l" rtl="0" fontAlgn="base">
              <a:spcBef>
                <a:spcPct val="0"/>
              </a:spcBef>
              <a:spcAft>
                <a:spcPct val="0"/>
              </a:spcAft>
              <a:buClr>
                <a:srgbClr val="000000"/>
              </a:buClr>
              <a:buSzPct val="100000"/>
              <a:buFont typeface="Gill Sans" charset="0"/>
              <a:buChar char="•"/>
              <a:defRPr sz="2700">
                <a:solidFill>
                  <a:schemeClr val="tx1"/>
                </a:solidFill>
                <a:latin typeface="+mn-lt"/>
                <a:ea typeface="+mn-ea"/>
                <a:cs typeface="+mn-cs"/>
                <a:sym typeface="Gill Sans" charset="0"/>
              </a:defRPr>
            </a:lvl9pPr>
          </a:lstStyle>
          <a:p>
            <a:pPr marL="266700" indent="0" algn="ctr">
              <a:buFont typeface="Gill Sans" charset="0"/>
              <a:buNone/>
            </a:pPr>
            <a:r>
              <a:rPr lang="en-US" sz="4000" b="1" kern="0"/>
              <a:t>LANT</a:t>
            </a:r>
          </a:p>
          <a:p>
            <a:r>
              <a:rPr lang="en-US" sz="3200" kern="0"/>
              <a:t>100/50/31</a:t>
            </a:r>
          </a:p>
          <a:p>
            <a:r>
              <a:rPr lang="en-US" sz="3200" kern="0"/>
              <a:t>88/113/</a:t>
            </a:r>
            <a:r>
              <a:rPr lang="en-US" sz="3200" b="1" kern="0">
                <a:solidFill>
                  <a:srgbClr val="FF0000"/>
                </a:solidFill>
              </a:rPr>
              <a:t>130</a:t>
            </a:r>
            <a:endParaRPr lang="en-US" sz="2800" kern="0"/>
          </a:p>
          <a:p>
            <a:pPr marL="266700" indent="0" algn="ctr">
              <a:buFont typeface="Gill Sans" charset="0"/>
              <a:buNone/>
            </a:pPr>
            <a:endParaRPr lang="en-US" sz="4000" b="1" kern="0"/>
          </a:p>
        </p:txBody>
      </p:sp>
      <p:sp>
        <p:nvSpPr>
          <p:cNvPr id="3" name="Content Placeholder 2">
            <a:extLst>
              <a:ext uri="{FF2B5EF4-FFF2-40B4-BE49-F238E27FC236}">
                <a16:creationId xmlns:a16="http://schemas.microsoft.com/office/drawing/2014/main" id="{7FC76A65-B8EC-E942-A6B0-AFCAA4279B2A}"/>
              </a:ext>
            </a:extLst>
          </p:cNvPr>
          <p:cNvSpPr>
            <a:spLocks noGrp="1"/>
          </p:cNvSpPr>
          <p:nvPr>
            <p:ph idx="1"/>
          </p:nvPr>
        </p:nvSpPr>
        <p:spPr>
          <a:xfrm>
            <a:off x="3149600" y="2019300"/>
            <a:ext cx="2971800" cy="1981200"/>
          </a:xfrm>
          <a:solidFill>
            <a:srgbClr val="FCD900"/>
          </a:solidFill>
        </p:spPr>
        <p:txBody>
          <a:bodyPr/>
          <a:lstStyle/>
          <a:p>
            <a:pPr marL="266700" indent="0" algn="ctr">
              <a:buNone/>
            </a:pPr>
            <a:r>
              <a:rPr lang="en-US" sz="4000" b="1"/>
              <a:t>WPAC</a:t>
            </a:r>
          </a:p>
          <a:p>
            <a:r>
              <a:rPr lang="en-US" sz="3200"/>
              <a:t>100/62/33</a:t>
            </a:r>
          </a:p>
          <a:p>
            <a:r>
              <a:rPr lang="en-US" sz="3200"/>
              <a:t>98/118/121</a:t>
            </a:r>
            <a:endParaRPr lang="en-US" sz="2800"/>
          </a:p>
          <a:p>
            <a:pPr marL="266700" indent="0" algn="ctr">
              <a:buNone/>
            </a:pPr>
            <a:endParaRPr lang="en-US" sz="4000" b="1"/>
          </a:p>
        </p:txBody>
      </p:sp>
      <p:sp>
        <p:nvSpPr>
          <p:cNvPr id="9" name="Rounded Rectangular Callout 8">
            <a:extLst>
              <a:ext uri="{FF2B5EF4-FFF2-40B4-BE49-F238E27FC236}">
                <a16:creationId xmlns:a16="http://schemas.microsoft.com/office/drawing/2014/main" id="{4179FA39-4525-524D-A774-6D6A9D928E8F}"/>
              </a:ext>
            </a:extLst>
          </p:cNvPr>
          <p:cNvSpPr/>
          <p:nvPr/>
        </p:nvSpPr>
        <p:spPr bwMode="auto">
          <a:xfrm>
            <a:off x="7095106" y="1588492"/>
            <a:ext cx="5791197" cy="1191816"/>
          </a:xfrm>
          <a:prstGeom prst="wedgeRoundRectCallout">
            <a:avLst>
              <a:gd name="adj1" fmla="val 5884"/>
              <a:gd name="adj2" fmla="val 169093"/>
              <a:gd name="adj3" fmla="val 16667"/>
            </a:avLst>
          </a:prstGeom>
          <a:solidFill>
            <a:srgbClr val="FCD900">
              <a:alpha val="5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a:solidFill>
                  <a:srgbClr val="000090"/>
                </a:solidFill>
              </a:rPr>
              <a:t>only </a:t>
            </a:r>
            <a:r>
              <a:rPr lang="en-US" sz="3600" b="1">
                <a:solidFill>
                  <a:srgbClr val="000090"/>
                </a:solidFill>
              </a:rPr>
              <a:t>1/2 </a:t>
            </a:r>
            <a:r>
              <a:rPr lang="en-US" sz="2800" b="1">
                <a:solidFill>
                  <a:srgbClr val="000090"/>
                </a:solidFill>
              </a:rPr>
              <a:t>the forecasts have a 72 h verifying position…</a:t>
            </a:r>
            <a:endParaRPr lang="en-US" sz="1800" b="1">
              <a:solidFill>
                <a:srgbClr val="000090"/>
              </a:solidFill>
              <a:latin typeface="Gill Sans MT" panose="020B0502020104020203" pitchFamily="34" charset="0"/>
            </a:endParaRPr>
          </a:p>
        </p:txBody>
      </p:sp>
      <p:sp>
        <p:nvSpPr>
          <p:cNvPr id="11" name="Rounded Rectangular Callout 10">
            <a:extLst>
              <a:ext uri="{FF2B5EF4-FFF2-40B4-BE49-F238E27FC236}">
                <a16:creationId xmlns:a16="http://schemas.microsoft.com/office/drawing/2014/main" id="{1A99651F-E641-B949-B854-F08B868EED9F}"/>
              </a:ext>
            </a:extLst>
          </p:cNvPr>
          <p:cNvSpPr/>
          <p:nvPr/>
        </p:nvSpPr>
        <p:spPr bwMode="auto">
          <a:xfrm>
            <a:off x="254001" y="6909792"/>
            <a:ext cx="5791197" cy="1191816"/>
          </a:xfrm>
          <a:prstGeom prst="wedgeRoundRectCallout">
            <a:avLst>
              <a:gd name="adj1" fmla="val 28669"/>
              <a:gd name="adj2" fmla="val -284609"/>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only</a:t>
            </a:r>
            <a:r>
              <a:rPr lang="en-US" sz="3600" b="1" dirty="0">
                <a:solidFill>
                  <a:srgbClr val="000090"/>
                </a:solidFill>
              </a:rPr>
              <a:t>1/3 </a:t>
            </a:r>
            <a:r>
              <a:rPr lang="en-US" sz="2800" b="1" dirty="0">
                <a:solidFill>
                  <a:srgbClr val="000090"/>
                </a:solidFill>
              </a:rPr>
              <a:t>the forecasts have a 72 h verifying position…</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7509141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DDA4C-931A-2F49-9BA7-F3FEE9175D5A}"/>
              </a:ext>
            </a:extLst>
          </p:cNvPr>
          <p:cNvSpPr>
            <a:spLocks noGrp="1"/>
          </p:cNvSpPr>
          <p:nvPr>
            <p:ph type="title"/>
          </p:nvPr>
        </p:nvSpPr>
        <p:spPr/>
        <p:txBody>
          <a:bodyPr/>
          <a:lstStyle/>
          <a:p>
            <a:r>
              <a:rPr lang="en-US" sz="2800"/>
              <a:t>What is the difference between a 72-h mean PE and 120-h mean PE?</a:t>
            </a:r>
            <a:br>
              <a:rPr lang="en-US" sz="3600"/>
            </a:br>
            <a:r>
              <a:rPr lang="en-US" sz="3600" b="1" i="1"/>
              <a:t>fundamentally different type of storms</a:t>
            </a:r>
            <a:endParaRPr lang="en-US" sz="2400" b="1" i="1"/>
          </a:p>
        </p:txBody>
      </p:sp>
      <p:sp>
        <p:nvSpPr>
          <p:cNvPr id="12" name="Content Placeholder 11">
            <a:extLst>
              <a:ext uri="{FF2B5EF4-FFF2-40B4-BE49-F238E27FC236}">
                <a16:creationId xmlns:a16="http://schemas.microsoft.com/office/drawing/2014/main" id="{70B683E2-D067-E842-98D9-627E1FC7ECEA}"/>
              </a:ext>
            </a:extLst>
          </p:cNvPr>
          <p:cNvSpPr>
            <a:spLocks noGrp="1"/>
          </p:cNvSpPr>
          <p:nvPr>
            <p:ph idx="1"/>
          </p:nvPr>
        </p:nvSpPr>
        <p:spPr>
          <a:xfrm>
            <a:off x="406400" y="1524000"/>
            <a:ext cx="11925300" cy="6705600"/>
          </a:xfrm>
        </p:spPr>
        <p:txBody>
          <a:bodyPr/>
          <a:lstStyle/>
          <a:p>
            <a:r>
              <a:rPr lang="en-US" sz="4800"/>
              <a:t>LANT</a:t>
            </a:r>
          </a:p>
          <a:p>
            <a:pPr lvl="1"/>
            <a:r>
              <a:rPr lang="en-US" sz="4000" b="1"/>
              <a:t>50%</a:t>
            </a:r>
            <a:r>
              <a:rPr lang="en-US" sz="4000"/>
              <a:t> of the forecast TCs exist at </a:t>
            </a:r>
            <a:r>
              <a:rPr lang="en-US" sz="4000" b="1"/>
              <a:t>d+3</a:t>
            </a:r>
            <a:r>
              <a:rPr lang="en-US" sz="4000"/>
              <a:t> days…</a:t>
            </a:r>
          </a:p>
          <a:p>
            <a:pPr lvl="1"/>
            <a:r>
              <a:rPr lang="en-US" sz="4000" b="1"/>
              <a:t>d+5</a:t>
            </a:r>
            <a:r>
              <a:rPr lang="en-US" sz="4000"/>
              <a:t> TCs are </a:t>
            </a:r>
            <a:r>
              <a:rPr lang="en-US" sz="4000" b="1"/>
              <a:t>larger</a:t>
            </a:r>
            <a:r>
              <a:rPr lang="en-US" sz="4000"/>
              <a:t> than in </a:t>
            </a:r>
            <a:r>
              <a:rPr lang="en-US" sz="4000" b="1"/>
              <a:t>WPAC</a:t>
            </a:r>
          </a:p>
          <a:p>
            <a:endParaRPr lang="en-US" sz="4800"/>
          </a:p>
          <a:p>
            <a:r>
              <a:rPr lang="en-US" sz="4800"/>
              <a:t>WPAC</a:t>
            </a:r>
          </a:p>
          <a:p>
            <a:pPr lvl="1"/>
            <a:r>
              <a:rPr lang="en-US" sz="4000" b="1"/>
              <a:t>33% </a:t>
            </a:r>
            <a:r>
              <a:rPr lang="en-US" sz="4000"/>
              <a:t>of the forecast TCs last </a:t>
            </a:r>
            <a:r>
              <a:rPr lang="en-US" sz="4000" b="1"/>
              <a:t>d+5 </a:t>
            </a:r>
            <a:r>
              <a:rPr lang="en-US" sz="4000"/>
              <a:t>days</a:t>
            </a:r>
          </a:p>
          <a:p>
            <a:pPr lvl="1"/>
            <a:r>
              <a:rPr lang="en-US" sz="4000" b="1"/>
              <a:t>d+0</a:t>
            </a:r>
            <a:r>
              <a:rPr lang="en-US" sz="4000"/>
              <a:t> and </a:t>
            </a:r>
            <a:r>
              <a:rPr lang="en-US" sz="4000" b="1"/>
              <a:t>d+3</a:t>
            </a:r>
            <a:r>
              <a:rPr lang="en-US" sz="4000"/>
              <a:t> TCs are </a:t>
            </a:r>
            <a:r>
              <a:rPr lang="en-US" sz="4000" b="1"/>
              <a:t>larger</a:t>
            </a:r>
            <a:r>
              <a:rPr lang="en-US" sz="4000"/>
              <a:t> than in </a:t>
            </a:r>
            <a:r>
              <a:rPr lang="en-US" sz="4000" b="1"/>
              <a:t>LANT</a:t>
            </a:r>
          </a:p>
        </p:txBody>
      </p:sp>
    </p:spTree>
    <p:extLst>
      <p:ext uri="{BB962C8B-B14F-4D97-AF65-F5344CB8AC3E}">
        <p14:creationId xmlns:p14="http://schemas.microsoft.com/office/powerpoint/2010/main" val="21523769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7F6B-253D-D6F5-9214-FBCAA8F5F1FE}"/>
              </a:ext>
            </a:extLst>
          </p:cNvPr>
          <p:cNvSpPr>
            <a:spLocks noGrp="1"/>
          </p:cNvSpPr>
          <p:nvPr>
            <p:ph type="title"/>
          </p:nvPr>
        </p:nvSpPr>
        <p:spPr/>
        <p:txBody>
          <a:bodyPr/>
          <a:lstStyle/>
          <a:p>
            <a:r>
              <a:rPr lang="en-US" sz="3600" dirty="0"/>
              <a:t>WPAC 2022 JGSM v ECMWF </a:t>
            </a:r>
            <a:br>
              <a:rPr lang="en-US" sz="3600" dirty="0"/>
            </a:br>
            <a:r>
              <a:rPr lang="en-US" sz="3600" dirty="0"/>
              <a:t>as %improve over GFS as a baseline</a:t>
            </a:r>
          </a:p>
        </p:txBody>
      </p:sp>
      <p:pic>
        <p:nvPicPr>
          <p:cNvPr id="4" name="Picture 3" descr="Chart, timeline&#10;&#10;Description automatically generated with medium confidence">
            <a:extLst>
              <a:ext uri="{FF2B5EF4-FFF2-40B4-BE49-F238E27FC236}">
                <a16:creationId xmlns:a16="http://schemas.microsoft.com/office/drawing/2014/main" id="{2079FD2A-CD88-7ACC-B85F-D223FFFF233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06500" y="1041400"/>
            <a:ext cx="10591800" cy="8322128"/>
          </a:xfrm>
          <a:prstGeom prst="rect">
            <a:avLst/>
          </a:prstGeom>
        </p:spPr>
      </p:pic>
      <p:sp>
        <p:nvSpPr>
          <p:cNvPr id="7" name="Rounded Rectangular Callout 6">
            <a:extLst>
              <a:ext uri="{FF2B5EF4-FFF2-40B4-BE49-F238E27FC236}">
                <a16:creationId xmlns:a16="http://schemas.microsoft.com/office/drawing/2014/main" id="{3338B99E-7487-A206-D81C-036A3AF21E48}"/>
              </a:ext>
            </a:extLst>
          </p:cNvPr>
          <p:cNvSpPr/>
          <p:nvPr/>
        </p:nvSpPr>
        <p:spPr bwMode="auto">
          <a:xfrm>
            <a:off x="6507746" y="7162800"/>
            <a:ext cx="4495797" cy="578882"/>
          </a:xfrm>
          <a:prstGeom prst="wedgeRoundRectCallout">
            <a:avLst>
              <a:gd name="adj1" fmla="val 24484"/>
              <a:gd name="adj2" fmla="val -124298"/>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GFS good &gt;= 96h</a:t>
            </a:r>
            <a:endParaRPr lang="en-US" sz="1800" b="1" dirty="0">
              <a:solidFill>
                <a:srgbClr val="000090"/>
              </a:solidFill>
              <a:latin typeface="Gill Sans MT" panose="020B0502020104020203" pitchFamily="34" charset="0"/>
            </a:endParaRPr>
          </a:p>
        </p:txBody>
      </p:sp>
      <p:sp>
        <p:nvSpPr>
          <p:cNvPr id="8" name="Rounded Rectangular Callout 7">
            <a:extLst>
              <a:ext uri="{FF2B5EF4-FFF2-40B4-BE49-F238E27FC236}">
                <a16:creationId xmlns:a16="http://schemas.microsoft.com/office/drawing/2014/main" id="{C9310DE2-1083-EC71-2620-26A049D84A1E}"/>
              </a:ext>
            </a:extLst>
          </p:cNvPr>
          <p:cNvSpPr/>
          <p:nvPr/>
        </p:nvSpPr>
        <p:spPr bwMode="auto">
          <a:xfrm>
            <a:off x="2730501" y="2610853"/>
            <a:ext cx="7543797" cy="578882"/>
          </a:xfrm>
          <a:prstGeom prst="wedgeRoundRectCallout">
            <a:avLst>
              <a:gd name="adj1" fmla="val -38886"/>
              <a:gd name="adj2" fmla="val 191621"/>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ECMWF better initial PE</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1563973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2786-4126-C047-AD27-29871B1DC34D}"/>
              </a:ext>
            </a:extLst>
          </p:cNvPr>
          <p:cNvSpPr>
            <a:spLocks noGrp="1"/>
          </p:cNvSpPr>
          <p:nvPr>
            <p:ph type="title"/>
          </p:nvPr>
        </p:nvSpPr>
        <p:spPr/>
        <p:txBody>
          <a:bodyPr/>
          <a:lstStyle/>
          <a:p>
            <a:r>
              <a:rPr lang="en-US" dirty="0"/>
              <a:t>topics or story lines</a:t>
            </a:r>
          </a:p>
        </p:txBody>
      </p:sp>
      <p:sp>
        <p:nvSpPr>
          <p:cNvPr id="3" name="Content Placeholder 2">
            <a:extLst>
              <a:ext uri="{FF2B5EF4-FFF2-40B4-BE49-F238E27FC236}">
                <a16:creationId xmlns:a16="http://schemas.microsoft.com/office/drawing/2014/main" id="{B5D62D0D-64EE-2047-804C-1BA3063A7ACF}"/>
              </a:ext>
            </a:extLst>
          </p:cNvPr>
          <p:cNvSpPr>
            <a:spLocks noGrp="1"/>
          </p:cNvSpPr>
          <p:nvPr>
            <p:ph idx="1"/>
          </p:nvPr>
        </p:nvSpPr>
        <p:spPr>
          <a:xfrm>
            <a:off x="539750" y="1371600"/>
            <a:ext cx="11925300" cy="6705600"/>
          </a:xfrm>
        </p:spPr>
        <p:txBody>
          <a:bodyPr/>
          <a:lstStyle/>
          <a:p>
            <a:r>
              <a:rPr lang="en-US" dirty="0"/>
              <a:t>My entire NWP/TC s/w &amp; data installed &amp; working at </a:t>
            </a:r>
            <a:r>
              <a:rPr lang="en-US" b="1" dirty="0" err="1">
                <a:latin typeface="Courier" pitchFamily="2" charset="0"/>
              </a:rPr>
              <a:t>climateb.aori.u-tokyo.ac.jp</a:t>
            </a:r>
            <a:endParaRPr lang="en-US" b="1" dirty="0">
              <a:latin typeface="Courier" pitchFamily="2" charset="0"/>
            </a:endParaRPr>
          </a:p>
          <a:p>
            <a:pPr lvl="1"/>
            <a:r>
              <a:rPr lang="en-US" dirty="0"/>
              <a:t>JTWC/NHC best tracks and forecast aids</a:t>
            </a:r>
          </a:p>
          <a:p>
            <a:pPr lvl="1"/>
            <a:r>
              <a:rPr lang="en-US" dirty="0"/>
              <a:t>CMORPH </a:t>
            </a:r>
            <a:r>
              <a:rPr lang="en-US" dirty="0" err="1"/>
              <a:t>precip</a:t>
            </a:r>
            <a:r>
              <a:rPr lang="en-US" dirty="0"/>
              <a:t>, CIRA MTCSWA</a:t>
            </a:r>
          </a:p>
          <a:p>
            <a:pPr lvl="1"/>
            <a:r>
              <a:rPr lang="en-US" dirty="0"/>
              <a:t>ERA5 forecasts and analyses</a:t>
            </a:r>
          </a:p>
          <a:p>
            <a:pPr lvl="1"/>
            <a:r>
              <a:rPr lang="en-US" sz="3600" b="1" dirty="0">
                <a:latin typeface="Courier" pitchFamily="2" charset="0"/>
              </a:rPr>
              <a:t>wxmap2.com </a:t>
            </a:r>
            <a:r>
              <a:rPr lang="en-US" dirty="0"/>
              <a:t>– frontend &amp; subset of TC/NWP processing</a:t>
            </a:r>
          </a:p>
          <a:p>
            <a:r>
              <a:rPr lang="en-US" dirty="0"/>
              <a:t>TCs &amp; NWP</a:t>
            </a:r>
          </a:p>
          <a:p>
            <a:pPr lvl="1"/>
            <a:r>
              <a:rPr lang="en-US" dirty="0"/>
              <a:t>the importance of metrics</a:t>
            </a:r>
          </a:p>
          <a:p>
            <a:pPr lvl="1"/>
            <a:r>
              <a:rPr lang="en-US" dirty="0"/>
              <a:t>recent results...</a:t>
            </a:r>
          </a:p>
          <a:p>
            <a:r>
              <a:rPr lang="en-US" dirty="0"/>
              <a:t>ERA5 TC forecasts – input to super Best Track</a:t>
            </a:r>
          </a:p>
          <a:p>
            <a:pPr lvl="1"/>
            <a:r>
              <a:rPr lang="en-US" dirty="0"/>
              <a:t>Prob of Detection (</a:t>
            </a:r>
            <a:r>
              <a:rPr lang="en-US" dirty="0" err="1"/>
              <a:t>PoD</a:t>
            </a:r>
            <a:r>
              <a:rPr lang="en-US" dirty="0"/>
              <a:t>) in analyses and forecasts compared to ERA40</a:t>
            </a:r>
          </a:p>
          <a:p>
            <a:pPr lvl="1"/>
            <a:endParaRPr lang="en-US" dirty="0"/>
          </a:p>
        </p:txBody>
      </p:sp>
    </p:spTree>
    <p:extLst>
      <p:ext uri="{BB962C8B-B14F-4D97-AF65-F5344CB8AC3E}">
        <p14:creationId xmlns:p14="http://schemas.microsoft.com/office/powerpoint/2010/main" val="312210840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7EC0522D-6E99-D1AD-5488-7F171237283B}"/>
              </a:ext>
            </a:extLst>
          </p:cNvPr>
          <p:cNvPicPr>
            <a:picLocks noChangeAspect="1"/>
          </p:cNvPicPr>
          <p:nvPr/>
        </p:nvPicPr>
        <p:blipFill rotWithShape="1">
          <a:blip r:embed="rId2"/>
          <a:srcRect b="6659"/>
          <a:stretch/>
        </p:blipFill>
        <p:spPr>
          <a:xfrm>
            <a:off x="-307100" y="0"/>
            <a:ext cx="13299200" cy="9753600"/>
          </a:xfrm>
          <a:prstGeom prst="rect">
            <a:avLst/>
          </a:prstGeom>
        </p:spPr>
      </p:pic>
      <p:sp>
        <p:nvSpPr>
          <p:cNvPr id="2" name="Title 1">
            <a:extLst>
              <a:ext uri="{FF2B5EF4-FFF2-40B4-BE49-F238E27FC236}">
                <a16:creationId xmlns:a16="http://schemas.microsoft.com/office/drawing/2014/main" id="{90F87F6B-253D-D6F5-9214-FBCAA8F5F1FE}"/>
              </a:ext>
            </a:extLst>
          </p:cNvPr>
          <p:cNvSpPr>
            <a:spLocks noGrp="1"/>
          </p:cNvSpPr>
          <p:nvPr>
            <p:ph type="title"/>
          </p:nvPr>
        </p:nvSpPr>
        <p:spPr>
          <a:xfrm>
            <a:off x="-307100" y="0"/>
            <a:ext cx="13299199" cy="1055609"/>
          </a:xfrm>
          <a:solidFill>
            <a:srgbClr val="FCD900"/>
          </a:solidFill>
        </p:spPr>
        <p:txBody>
          <a:bodyPr/>
          <a:lstStyle/>
          <a:p>
            <a:r>
              <a:rPr lang="en-US" dirty="0"/>
              <a:t>WPAC 2022 JGSM v ECMWF v GFS by TC</a:t>
            </a:r>
          </a:p>
        </p:txBody>
      </p:sp>
      <p:sp>
        <p:nvSpPr>
          <p:cNvPr id="7" name="Rounded Rectangular Callout 6">
            <a:extLst>
              <a:ext uri="{FF2B5EF4-FFF2-40B4-BE49-F238E27FC236}">
                <a16:creationId xmlns:a16="http://schemas.microsoft.com/office/drawing/2014/main" id="{3338B99E-7487-A206-D81C-036A3AF21E48}"/>
              </a:ext>
            </a:extLst>
          </p:cNvPr>
          <p:cNvSpPr/>
          <p:nvPr/>
        </p:nvSpPr>
        <p:spPr bwMode="auto">
          <a:xfrm>
            <a:off x="6730998" y="1055609"/>
            <a:ext cx="4724397" cy="1055608"/>
          </a:xfrm>
          <a:prstGeom prst="wedgeRoundRectCallout">
            <a:avLst>
              <a:gd name="adj1" fmla="val 17726"/>
              <a:gd name="adj2" fmla="val 477524"/>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16W – NANMADOL</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8/74 cases</a:t>
            </a:r>
            <a:endParaRPr lang="en-US" sz="1800" b="1" dirty="0">
              <a:solidFill>
                <a:srgbClr val="000090"/>
              </a:solidFill>
              <a:latin typeface="Gill Sans MT" panose="020B0502020104020203" pitchFamily="34" charset="0"/>
            </a:endParaRPr>
          </a:p>
        </p:txBody>
      </p:sp>
      <p:sp>
        <p:nvSpPr>
          <p:cNvPr id="8" name="Rounded Rectangular Callout 7">
            <a:extLst>
              <a:ext uri="{FF2B5EF4-FFF2-40B4-BE49-F238E27FC236}">
                <a16:creationId xmlns:a16="http://schemas.microsoft.com/office/drawing/2014/main" id="{D2D7D3D6-56C5-AAA1-A266-14844982B5B6}"/>
              </a:ext>
            </a:extLst>
          </p:cNvPr>
          <p:cNvSpPr/>
          <p:nvPr/>
        </p:nvSpPr>
        <p:spPr bwMode="auto">
          <a:xfrm>
            <a:off x="1244600" y="1905000"/>
            <a:ext cx="4724397" cy="1055608"/>
          </a:xfrm>
          <a:prstGeom prst="wedgeRoundRectCallout">
            <a:avLst>
              <a:gd name="adj1" fmla="val -36407"/>
              <a:gd name="adj2" fmla="val 424738"/>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02W – MALAKAS 12/74</a:t>
            </a:r>
          </a:p>
          <a:p>
            <a:pPr marL="0" marR="0" indent="0" algn="l"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JMA &gt; ECMWF/GFS</a:t>
            </a:r>
          </a:p>
        </p:txBody>
      </p:sp>
      <p:sp>
        <p:nvSpPr>
          <p:cNvPr id="9" name="Rounded Rectangular Callout 8">
            <a:extLst>
              <a:ext uri="{FF2B5EF4-FFF2-40B4-BE49-F238E27FC236}">
                <a16:creationId xmlns:a16="http://schemas.microsoft.com/office/drawing/2014/main" id="{49DD266D-46F3-D29C-7A1E-786E64950B7D}"/>
              </a:ext>
            </a:extLst>
          </p:cNvPr>
          <p:cNvSpPr/>
          <p:nvPr/>
        </p:nvSpPr>
        <p:spPr bwMode="auto">
          <a:xfrm>
            <a:off x="4368800" y="2960848"/>
            <a:ext cx="4724397" cy="1055608"/>
          </a:xfrm>
          <a:prstGeom prst="wedgeRoundRectCallout">
            <a:avLst>
              <a:gd name="adj1" fmla="val 39198"/>
              <a:gd name="adj2" fmla="val 191938"/>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14W – MUIFA 14/72</a:t>
            </a:r>
          </a:p>
          <a:p>
            <a:pPr marL="0" marR="0" indent="0" algn="l"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JMA &lt; ECMWF/GFS</a:t>
            </a:r>
          </a:p>
        </p:txBody>
      </p:sp>
    </p:spTree>
    <p:extLst>
      <p:ext uri="{BB962C8B-B14F-4D97-AF65-F5344CB8AC3E}">
        <p14:creationId xmlns:p14="http://schemas.microsoft.com/office/powerpoint/2010/main" val="695446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87F6B-253D-D6F5-9214-FBCAA8F5F1FE}"/>
              </a:ext>
            </a:extLst>
          </p:cNvPr>
          <p:cNvSpPr>
            <a:spLocks noGrp="1"/>
          </p:cNvSpPr>
          <p:nvPr>
            <p:ph type="title"/>
          </p:nvPr>
        </p:nvSpPr>
        <p:spPr/>
        <p:txBody>
          <a:bodyPr/>
          <a:lstStyle/>
          <a:p>
            <a:r>
              <a:rPr lang="en-US" dirty="0"/>
              <a:t>LANT 2022 JGSM v ECMWF v GFS</a:t>
            </a:r>
          </a:p>
        </p:txBody>
      </p:sp>
      <p:pic>
        <p:nvPicPr>
          <p:cNvPr id="4" name="Picture 3" descr="A screenshot of a computer&#10;&#10;Description automatically generated with low confidence">
            <a:extLst>
              <a:ext uri="{FF2B5EF4-FFF2-40B4-BE49-F238E27FC236}">
                <a16:creationId xmlns:a16="http://schemas.microsoft.com/office/drawing/2014/main" id="{6ED8BE58-ED23-F1E2-3A01-49ED1857C69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80186" y="1065463"/>
            <a:ext cx="10287000" cy="8082642"/>
          </a:xfrm>
          <a:prstGeom prst="rect">
            <a:avLst/>
          </a:prstGeom>
        </p:spPr>
      </p:pic>
      <p:sp>
        <p:nvSpPr>
          <p:cNvPr id="7" name="Rounded Rectangular Callout 6">
            <a:extLst>
              <a:ext uri="{FF2B5EF4-FFF2-40B4-BE49-F238E27FC236}">
                <a16:creationId xmlns:a16="http://schemas.microsoft.com/office/drawing/2014/main" id="{3338B99E-7487-A206-D81C-036A3AF21E48}"/>
              </a:ext>
            </a:extLst>
          </p:cNvPr>
          <p:cNvSpPr/>
          <p:nvPr/>
        </p:nvSpPr>
        <p:spPr bwMode="auto">
          <a:xfrm>
            <a:off x="2159003" y="2985845"/>
            <a:ext cx="7543797" cy="1055608"/>
          </a:xfrm>
          <a:prstGeom prst="wedgeRoundRectCallout">
            <a:avLst>
              <a:gd name="adj1" fmla="val 55531"/>
              <a:gd name="adj2" fmla="val 225234"/>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mean PE of 70 nm @ 72 h</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is extremely good!!</a:t>
            </a:r>
            <a:endParaRPr lang="en-US" sz="1800" b="1" dirty="0">
              <a:solidFill>
                <a:srgbClr val="000090"/>
              </a:solidFill>
              <a:latin typeface="Gill Sans MT" panose="020B0502020104020203" pitchFamily="34" charset="0"/>
            </a:endParaRPr>
          </a:p>
        </p:txBody>
      </p:sp>
      <p:pic>
        <p:nvPicPr>
          <p:cNvPr id="8" name="Picture 7" descr="A screenshot of a computer&#10;&#10;Description automatically generated with low confidence">
            <a:extLst>
              <a:ext uri="{FF2B5EF4-FFF2-40B4-BE49-F238E27FC236}">
                <a16:creationId xmlns:a16="http://schemas.microsoft.com/office/drawing/2014/main" id="{5585014C-9187-66EE-1D30-2542C1448E10}"/>
              </a:ext>
            </a:extLst>
          </p:cNvPr>
          <p:cNvPicPr>
            <a:picLocks noChangeAspect="1"/>
          </p:cNvPicPr>
          <p:nvPr/>
        </p:nvPicPr>
        <p:blipFill rotWithShape="1">
          <a:blip r:embed="rId2">
            <a:clrChange>
              <a:clrFrom>
                <a:srgbClr val="FFFFFF"/>
              </a:clrFrom>
              <a:clrTo>
                <a:srgbClr val="FFFFFF">
                  <a:alpha val="0"/>
                </a:srgbClr>
              </a:clrTo>
            </a:clrChange>
          </a:blip>
          <a:srcRect l="62963" t="54713" r="25926" b="5691"/>
          <a:stretch/>
        </p:blipFill>
        <p:spPr>
          <a:xfrm>
            <a:off x="10312400" y="853746"/>
            <a:ext cx="2886658" cy="8082642"/>
          </a:xfrm>
          <a:prstGeom prst="rect">
            <a:avLst/>
          </a:prstGeom>
        </p:spPr>
      </p:pic>
    </p:spTree>
    <p:extLst>
      <p:ext uri="{BB962C8B-B14F-4D97-AF65-F5344CB8AC3E}">
        <p14:creationId xmlns:p14="http://schemas.microsoft.com/office/powerpoint/2010/main" val="1628314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imeline&#10;&#10;Description automatically generated">
            <a:extLst>
              <a:ext uri="{FF2B5EF4-FFF2-40B4-BE49-F238E27FC236}">
                <a16:creationId xmlns:a16="http://schemas.microsoft.com/office/drawing/2014/main" id="{F8A5B5BF-7186-BC30-98B2-18757BFB0C4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11250" y="914400"/>
            <a:ext cx="10725150" cy="8426902"/>
          </a:xfrm>
          <a:prstGeom prst="rect">
            <a:avLst/>
          </a:prstGeom>
        </p:spPr>
      </p:pic>
      <p:sp>
        <p:nvSpPr>
          <p:cNvPr id="2" name="Title 1">
            <a:extLst>
              <a:ext uri="{FF2B5EF4-FFF2-40B4-BE49-F238E27FC236}">
                <a16:creationId xmlns:a16="http://schemas.microsoft.com/office/drawing/2014/main" id="{90F87F6B-253D-D6F5-9214-FBCAA8F5F1FE}"/>
              </a:ext>
            </a:extLst>
          </p:cNvPr>
          <p:cNvSpPr>
            <a:spLocks noGrp="1"/>
          </p:cNvSpPr>
          <p:nvPr>
            <p:ph type="title"/>
          </p:nvPr>
        </p:nvSpPr>
        <p:spPr/>
        <p:txBody>
          <a:bodyPr/>
          <a:lstStyle/>
          <a:p>
            <a:r>
              <a:rPr lang="en-US" dirty="0"/>
              <a:t>LANT 2022 JGSM v ECMWF v GFS</a:t>
            </a:r>
          </a:p>
        </p:txBody>
      </p:sp>
      <p:sp>
        <p:nvSpPr>
          <p:cNvPr id="7" name="Rounded Rectangular Callout 6">
            <a:extLst>
              <a:ext uri="{FF2B5EF4-FFF2-40B4-BE49-F238E27FC236}">
                <a16:creationId xmlns:a16="http://schemas.microsoft.com/office/drawing/2014/main" id="{3338B99E-7487-A206-D81C-036A3AF21E48}"/>
              </a:ext>
            </a:extLst>
          </p:cNvPr>
          <p:cNvSpPr/>
          <p:nvPr/>
        </p:nvSpPr>
        <p:spPr bwMode="auto">
          <a:xfrm>
            <a:off x="4673601" y="6172201"/>
            <a:ext cx="6324600" cy="1055608"/>
          </a:xfrm>
          <a:prstGeom prst="wedgeRoundRectCallout">
            <a:avLst>
              <a:gd name="adj1" fmla="val 20018"/>
              <a:gd name="adj2" fmla="val -130376"/>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good news for JMA!</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better than GFS &gt;= 72h</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9435579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2786-4126-C047-AD27-29871B1DC34D}"/>
              </a:ext>
            </a:extLst>
          </p:cNvPr>
          <p:cNvSpPr>
            <a:spLocks noGrp="1"/>
          </p:cNvSpPr>
          <p:nvPr>
            <p:ph type="title"/>
          </p:nvPr>
        </p:nvSpPr>
        <p:spPr/>
        <p:txBody>
          <a:bodyPr/>
          <a:lstStyle/>
          <a:p>
            <a:r>
              <a:rPr lang="en-US" dirty="0"/>
              <a:t>topics or story lines</a:t>
            </a:r>
          </a:p>
        </p:txBody>
      </p:sp>
      <p:sp>
        <p:nvSpPr>
          <p:cNvPr id="3" name="Content Placeholder 2">
            <a:extLst>
              <a:ext uri="{FF2B5EF4-FFF2-40B4-BE49-F238E27FC236}">
                <a16:creationId xmlns:a16="http://schemas.microsoft.com/office/drawing/2014/main" id="{B5D62D0D-64EE-2047-804C-1BA3063A7ACF}"/>
              </a:ext>
            </a:extLst>
          </p:cNvPr>
          <p:cNvSpPr>
            <a:spLocks noGrp="1"/>
          </p:cNvSpPr>
          <p:nvPr>
            <p:ph idx="1"/>
          </p:nvPr>
        </p:nvSpPr>
        <p:spPr>
          <a:xfrm>
            <a:off x="539750" y="1371600"/>
            <a:ext cx="11925300" cy="6705600"/>
          </a:xfrm>
        </p:spPr>
        <p:txBody>
          <a:bodyPr/>
          <a:lstStyle/>
          <a:p>
            <a:r>
              <a:rPr lang="en-US" sz="2800" dirty="0">
                <a:solidFill>
                  <a:schemeClr val="bg2">
                    <a:lumMod val="60000"/>
                    <a:lumOff val="40000"/>
                  </a:schemeClr>
                </a:solidFill>
              </a:rPr>
              <a:t>My entire NWP/TC s/w &amp; data installed &amp; working at </a:t>
            </a:r>
            <a:r>
              <a:rPr lang="en-US" sz="2800" b="1" dirty="0" err="1">
                <a:solidFill>
                  <a:schemeClr val="bg2">
                    <a:lumMod val="60000"/>
                    <a:lumOff val="40000"/>
                  </a:schemeClr>
                </a:solidFill>
                <a:latin typeface="Courier" pitchFamily="2" charset="0"/>
              </a:rPr>
              <a:t>climateb.aori.u-tokyo.ac.jp</a:t>
            </a:r>
            <a:endParaRPr lang="en-US" sz="2800" b="1" dirty="0">
              <a:solidFill>
                <a:schemeClr val="bg2">
                  <a:lumMod val="60000"/>
                  <a:lumOff val="40000"/>
                </a:schemeClr>
              </a:solidFill>
              <a:latin typeface="Courier" pitchFamily="2" charset="0"/>
            </a:endParaRPr>
          </a:p>
          <a:p>
            <a:pPr lvl="1"/>
            <a:r>
              <a:rPr lang="en-US" sz="2000" dirty="0">
                <a:solidFill>
                  <a:schemeClr val="bg2">
                    <a:lumMod val="60000"/>
                    <a:lumOff val="40000"/>
                  </a:schemeClr>
                </a:solidFill>
              </a:rPr>
              <a:t>JTWC/NHC best tracks and forecast aids</a:t>
            </a:r>
          </a:p>
          <a:p>
            <a:pPr lvl="1"/>
            <a:r>
              <a:rPr lang="en-US" sz="2000" dirty="0">
                <a:solidFill>
                  <a:schemeClr val="bg2">
                    <a:lumMod val="60000"/>
                    <a:lumOff val="40000"/>
                  </a:schemeClr>
                </a:solidFill>
              </a:rPr>
              <a:t>CMORPH </a:t>
            </a:r>
            <a:r>
              <a:rPr lang="en-US" sz="2000" dirty="0" err="1">
                <a:solidFill>
                  <a:schemeClr val="bg2">
                    <a:lumMod val="60000"/>
                    <a:lumOff val="40000"/>
                  </a:schemeClr>
                </a:solidFill>
              </a:rPr>
              <a:t>precip</a:t>
            </a:r>
            <a:r>
              <a:rPr lang="en-US" sz="2000" dirty="0">
                <a:solidFill>
                  <a:schemeClr val="bg2">
                    <a:lumMod val="60000"/>
                    <a:lumOff val="40000"/>
                  </a:schemeClr>
                </a:solidFill>
              </a:rPr>
              <a:t>, CIRA MTCSWA</a:t>
            </a:r>
          </a:p>
          <a:p>
            <a:pPr lvl="1"/>
            <a:r>
              <a:rPr lang="en-US" sz="2000" dirty="0">
                <a:solidFill>
                  <a:schemeClr val="bg2">
                    <a:lumMod val="60000"/>
                    <a:lumOff val="40000"/>
                  </a:schemeClr>
                </a:solidFill>
              </a:rPr>
              <a:t>ERA5 forecasts and analyses</a:t>
            </a:r>
          </a:p>
          <a:p>
            <a:pPr lvl="1"/>
            <a:r>
              <a:rPr lang="en-US" b="1" dirty="0">
                <a:solidFill>
                  <a:schemeClr val="bg2">
                    <a:lumMod val="60000"/>
                    <a:lumOff val="40000"/>
                  </a:schemeClr>
                </a:solidFill>
                <a:latin typeface="Courier" pitchFamily="2" charset="0"/>
              </a:rPr>
              <a:t>wxmap2.com </a:t>
            </a:r>
            <a:r>
              <a:rPr lang="en-US" sz="2000" dirty="0">
                <a:solidFill>
                  <a:schemeClr val="bg2">
                    <a:lumMod val="60000"/>
                    <a:lumOff val="40000"/>
                  </a:schemeClr>
                </a:solidFill>
              </a:rPr>
              <a:t>– frontend &amp; subset of TC/NWP processing</a:t>
            </a:r>
          </a:p>
          <a:p>
            <a:r>
              <a:rPr lang="en-US" sz="2800" dirty="0">
                <a:solidFill>
                  <a:schemeClr val="bg2">
                    <a:lumMod val="60000"/>
                    <a:lumOff val="40000"/>
                  </a:schemeClr>
                </a:solidFill>
              </a:rPr>
              <a:t>TCs &amp; NWP</a:t>
            </a:r>
          </a:p>
          <a:p>
            <a:pPr lvl="1"/>
            <a:r>
              <a:rPr lang="en-US" sz="2000" dirty="0">
                <a:solidFill>
                  <a:schemeClr val="bg2">
                    <a:lumMod val="60000"/>
                    <a:lumOff val="40000"/>
                  </a:schemeClr>
                </a:solidFill>
              </a:rPr>
              <a:t>the importance of metrics</a:t>
            </a:r>
          </a:p>
          <a:p>
            <a:pPr lvl="1"/>
            <a:r>
              <a:rPr lang="en-US" sz="2000" dirty="0">
                <a:solidFill>
                  <a:schemeClr val="bg2">
                    <a:lumMod val="60000"/>
                    <a:lumOff val="40000"/>
                  </a:schemeClr>
                </a:solidFill>
              </a:rPr>
              <a:t>recent results...</a:t>
            </a:r>
          </a:p>
          <a:p>
            <a:r>
              <a:rPr lang="en-US" dirty="0"/>
              <a:t>ERA5 analyses/forecasts – input to super Best Track</a:t>
            </a:r>
          </a:p>
          <a:p>
            <a:pPr lvl="1"/>
            <a:r>
              <a:rPr lang="en-US" dirty="0"/>
              <a:t>twice daily runs of the ERA5 model to 240 h – not generally available</a:t>
            </a:r>
          </a:p>
          <a:p>
            <a:pPr lvl="1"/>
            <a:r>
              <a:rPr lang="en-US" dirty="0"/>
              <a:t>run GFDL tracker on all TCs 1979-2021</a:t>
            </a:r>
          </a:p>
          <a:p>
            <a:pPr lvl="1"/>
            <a:r>
              <a:rPr lang="en-US" dirty="0"/>
              <a:t>calculate the ‘diagnostic file’ – input to statistical TC intensity forecast aids with ‘storm’ and ‘environment’ variables (e.g., vertical wind shear)</a:t>
            </a:r>
          </a:p>
          <a:p>
            <a:pPr lvl="1"/>
            <a:r>
              <a:rPr lang="en-US" dirty="0"/>
              <a:t>How good are the ERA5 TC forecasts?</a:t>
            </a:r>
          </a:p>
        </p:txBody>
      </p:sp>
    </p:spTree>
    <p:extLst>
      <p:ext uri="{BB962C8B-B14F-4D97-AF65-F5344CB8AC3E}">
        <p14:creationId xmlns:p14="http://schemas.microsoft.com/office/powerpoint/2010/main" val="9402663"/>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2">
            <a:extLst>
              <a:ext uri="{FF2B5EF4-FFF2-40B4-BE49-F238E27FC236}">
                <a16:creationId xmlns:a16="http://schemas.microsoft.com/office/drawing/2014/main" id="{867D84D8-6CAA-7147-8DA6-5DF3E6B4E200}"/>
              </a:ext>
            </a:extLst>
          </p:cNvPr>
          <p:cNvSpPr>
            <a:spLocks noChangeArrowheads="1"/>
          </p:cNvSpPr>
          <p:nvPr/>
        </p:nvSpPr>
        <p:spPr bwMode="auto">
          <a:xfrm>
            <a:off x="539610" y="216746"/>
            <a:ext cx="11636587" cy="857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30951" tIns="65476" rIns="130951" bIns="65476" anchor="b"/>
          <a:lstStyle>
            <a:lvl1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1pPr>
            <a:lvl2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2pPr>
            <a:lvl3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3pPr>
            <a:lvl4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4pPr>
            <a:lvl5pPr algn="l">
              <a:lnSpc>
                <a:spcPct val="90000"/>
              </a:lnSpc>
              <a:defRPr sz="2800" b="1" i="1">
                <a:solidFill>
                  <a:srgbClr val="993300"/>
                </a:solidFill>
                <a:effectLst>
                  <a:outerShdw blurRad="38100" dist="38100" dir="2700000" algn="tl">
                    <a:srgbClr val="000000"/>
                  </a:outerShdw>
                </a:effectLst>
                <a:latin typeface="Arial" panose="020B0604020202020204" pitchFamily="34" charset="0"/>
              </a:defRPr>
            </a:lvl5pPr>
            <a:lvl6pPr marL="4572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6pPr>
            <a:lvl7pPr marL="9144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7pPr>
            <a:lvl8pPr marL="13716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8pPr>
            <a:lvl9pPr marL="1828800" eaLnBrk="0" fontAlgn="base" hangingPunct="0">
              <a:lnSpc>
                <a:spcPct val="90000"/>
              </a:lnSpc>
              <a:spcBef>
                <a:spcPct val="0"/>
              </a:spcBef>
              <a:spcAft>
                <a:spcPct val="0"/>
              </a:spcAft>
              <a:defRPr sz="2800" b="1" i="1">
                <a:solidFill>
                  <a:srgbClr val="993300"/>
                </a:solidFill>
                <a:effectLst>
                  <a:outerShdw blurRad="38100" dist="38100" dir="2700000" algn="tl">
                    <a:srgbClr val="000000"/>
                  </a:outerShdw>
                </a:effectLst>
                <a:latin typeface="Arial" panose="020B0604020202020204" pitchFamily="34" charset="0"/>
              </a:defRPr>
            </a:lvl9pPr>
          </a:lstStyle>
          <a:p>
            <a:r>
              <a:rPr lang="en-US" altLang="en-US" sz="4267"/>
              <a:t>TC Detection in ERA-15 v ECMWF ops</a:t>
            </a:r>
            <a:endParaRPr lang="en-US" altLang="en-US" sz="3982"/>
          </a:p>
        </p:txBody>
      </p:sp>
      <p:pic>
        <p:nvPicPr>
          <p:cNvPr id="523273" name="Picture 9">
            <a:extLst>
              <a:ext uri="{FF2B5EF4-FFF2-40B4-BE49-F238E27FC236}">
                <a16:creationId xmlns:a16="http://schemas.microsoft.com/office/drawing/2014/main" id="{2ECC6ED9-735F-BB4A-9C84-BE46C98C4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2418"/>
            <a:ext cx="12277796" cy="682074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71" name="AutoShape 7">
            <a:extLst>
              <a:ext uri="{FF2B5EF4-FFF2-40B4-BE49-F238E27FC236}">
                <a16:creationId xmlns:a16="http://schemas.microsoft.com/office/drawing/2014/main" id="{980A5C17-C108-514E-B938-C1E9332DEEB9}"/>
              </a:ext>
            </a:extLst>
          </p:cNvPr>
          <p:cNvSpPr>
            <a:spLocks noChangeArrowheads="1"/>
          </p:cNvSpPr>
          <p:nvPr/>
        </p:nvSpPr>
        <p:spPr bwMode="auto">
          <a:xfrm>
            <a:off x="1654952" y="3920062"/>
            <a:ext cx="2147146" cy="780072"/>
          </a:xfrm>
          <a:prstGeom prst="wedgeRoundRectCallout">
            <a:avLst>
              <a:gd name="adj1" fmla="val 31389"/>
              <a:gd name="adj2" fmla="val -122315"/>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a:t>ERA-15 ~85% 1979-93</a:t>
            </a:r>
          </a:p>
        </p:txBody>
      </p:sp>
      <p:grpSp>
        <p:nvGrpSpPr>
          <p:cNvPr id="523275" name="Group 11">
            <a:extLst>
              <a:ext uri="{FF2B5EF4-FFF2-40B4-BE49-F238E27FC236}">
                <a16:creationId xmlns:a16="http://schemas.microsoft.com/office/drawing/2014/main" id="{3C58F31D-BA5A-6841-B018-27B38AB448FF}"/>
              </a:ext>
            </a:extLst>
          </p:cNvPr>
          <p:cNvGrpSpPr>
            <a:grpSpLocks/>
          </p:cNvGrpSpPr>
          <p:nvPr/>
        </p:nvGrpSpPr>
        <p:grpSpPr bwMode="auto">
          <a:xfrm>
            <a:off x="4906152" y="5438988"/>
            <a:ext cx="7385190" cy="3876604"/>
            <a:chOff x="2173" y="2409"/>
            <a:chExt cx="3271" cy="1717"/>
          </a:xfrm>
        </p:grpSpPr>
        <p:pic>
          <p:nvPicPr>
            <p:cNvPr id="523272" name="Picture 8">
              <a:extLst>
                <a:ext uri="{FF2B5EF4-FFF2-40B4-BE49-F238E27FC236}">
                  <a16:creationId xmlns:a16="http://schemas.microsoft.com/office/drawing/2014/main" id="{560660FA-8902-A44C-BEA7-FC4924557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 y="2409"/>
              <a:ext cx="3271" cy="171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3269" name="AutoShape 5">
              <a:extLst>
                <a:ext uri="{FF2B5EF4-FFF2-40B4-BE49-F238E27FC236}">
                  <a16:creationId xmlns:a16="http://schemas.microsoft.com/office/drawing/2014/main" id="{DB256A5B-DFAA-614F-9FF5-297A12888A28}"/>
                </a:ext>
              </a:extLst>
            </p:cNvPr>
            <p:cNvSpPr>
              <a:spLocks noChangeArrowheads="1"/>
            </p:cNvSpPr>
            <p:nvPr/>
          </p:nvSpPr>
          <p:spPr bwMode="auto">
            <a:xfrm>
              <a:off x="2402" y="2609"/>
              <a:ext cx="1859" cy="346"/>
            </a:xfrm>
            <a:prstGeom prst="wedgeRoundRectCallout">
              <a:avLst>
                <a:gd name="adj1" fmla="val 11486"/>
                <a:gd name="adj2" fmla="val 193097"/>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i="1">
                  <a:effectLst>
                    <a:outerShdw blurRad="38100" dist="38100" dir="2700000" algn="tl">
                      <a:srgbClr val="FFFFFF"/>
                    </a:outerShdw>
                  </a:effectLst>
                </a:rPr>
                <a:t>tropical wind skill increases from 2.5 to 4 days ~1989</a:t>
              </a:r>
            </a:p>
          </p:txBody>
        </p:sp>
      </p:grpSp>
      <p:sp>
        <p:nvSpPr>
          <p:cNvPr id="523270" name="AutoShape 6">
            <a:extLst>
              <a:ext uri="{FF2B5EF4-FFF2-40B4-BE49-F238E27FC236}">
                <a16:creationId xmlns:a16="http://schemas.microsoft.com/office/drawing/2014/main" id="{B85CD706-3BBC-D845-B688-0A7D9D6DCCDE}"/>
              </a:ext>
            </a:extLst>
          </p:cNvPr>
          <p:cNvSpPr>
            <a:spLocks noChangeArrowheads="1"/>
          </p:cNvSpPr>
          <p:nvPr/>
        </p:nvSpPr>
        <p:spPr bwMode="auto">
          <a:xfrm>
            <a:off x="1815253" y="5746604"/>
            <a:ext cx="2738685" cy="780072"/>
          </a:xfrm>
          <a:prstGeom prst="wedgeRoundRectCallout">
            <a:avLst>
              <a:gd name="adj1" fmla="val 107708"/>
              <a:gd name="adj2" fmla="val -187602"/>
              <a:gd name="adj3" fmla="val 16667"/>
            </a:avLst>
          </a:prstGeom>
          <a:solidFill>
            <a:srgbClr val="FFFF00">
              <a:alpha val="50000"/>
            </a:srgb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991" i="1">
                <a:effectLst>
                  <a:outerShdw blurRad="38100" dist="38100" dir="2700000" algn="tl">
                    <a:srgbClr val="FFFFFF"/>
                  </a:outerShdw>
                </a:effectLst>
              </a:rPr>
              <a:t>Ops detection  increases to 80+% ~1989</a:t>
            </a:r>
          </a:p>
        </p:txBody>
      </p:sp>
      <p:sp>
        <p:nvSpPr>
          <p:cNvPr id="523276" name="Line 12">
            <a:extLst>
              <a:ext uri="{FF2B5EF4-FFF2-40B4-BE49-F238E27FC236}">
                <a16:creationId xmlns:a16="http://schemas.microsoft.com/office/drawing/2014/main" id="{D8C31EF7-BC59-2245-84A2-47DF1059A9D3}"/>
              </a:ext>
            </a:extLst>
          </p:cNvPr>
          <p:cNvSpPr>
            <a:spLocks noChangeShapeType="1"/>
          </p:cNvSpPr>
          <p:nvPr/>
        </p:nvSpPr>
        <p:spPr bwMode="auto">
          <a:xfrm>
            <a:off x="5292231" y="7491307"/>
            <a:ext cx="6827520"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5404"/>
          </a:p>
        </p:txBody>
      </p:sp>
    </p:spTree>
    <p:extLst>
      <p:ext uri="{BB962C8B-B14F-4D97-AF65-F5344CB8AC3E}">
        <p14:creationId xmlns:p14="http://schemas.microsoft.com/office/powerpoint/2010/main" val="31993953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23270"/>
                                        </p:tgtEl>
                                        <p:attrNameLst>
                                          <p:attrName>style.visibility</p:attrName>
                                        </p:attrNameLst>
                                      </p:cBhvr>
                                      <p:to>
                                        <p:strVal val="visible"/>
                                      </p:to>
                                    </p:set>
                                    <p:anim calcmode="lin" valueType="num">
                                      <p:cBhvr additive="base">
                                        <p:cTn id="7" dur="500" fill="hold"/>
                                        <p:tgtEl>
                                          <p:spTgt spid="523270"/>
                                        </p:tgtEl>
                                        <p:attrNameLst>
                                          <p:attrName>ppt_x</p:attrName>
                                        </p:attrNameLst>
                                      </p:cBhvr>
                                      <p:tavLst>
                                        <p:tav tm="0">
                                          <p:val>
                                            <p:strVal val="1+#ppt_w/2"/>
                                          </p:val>
                                        </p:tav>
                                        <p:tav tm="100000">
                                          <p:val>
                                            <p:strVal val="#ppt_x"/>
                                          </p:val>
                                        </p:tav>
                                      </p:tavLst>
                                    </p:anim>
                                    <p:anim calcmode="lin" valueType="num">
                                      <p:cBhvr additive="base">
                                        <p:cTn id="8" dur="500" fill="hold"/>
                                        <p:tgtEl>
                                          <p:spTgt spid="52327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23271"/>
                                        </p:tgtEl>
                                        <p:attrNameLst>
                                          <p:attrName>style.visibility</p:attrName>
                                        </p:attrNameLst>
                                      </p:cBhvr>
                                      <p:to>
                                        <p:strVal val="visible"/>
                                      </p:to>
                                    </p:set>
                                    <p:anim calcmode="lin" valueType="num">
                                      <p:cBhvr additive="base">
                                        <p:cTn id="13" dur="500" fill="hold"/>
                                        <p:tgtEl>
                                          <p:spTgt spid="523271"/>
                                        </p:tgtEl>
                                        <p:attrNameLst>
                                          <p:attrName>ppt_x</p:attrName>
                                        </p:attrNameLst>
                                      </p:cBhvr>
                                      <p:tavLst>
                                        <p:tav tm="0">
                                          <p:val>
                                            <p:strVal val="0-#ppt_w/2"/>
                                          </p:val>
                                        </p:tav>
                                        <p:tav tm="100000">
                                          <p:val>
                                            <p:strVal val="#ppt_x"/>
                                          </p:val>
                                        </p:tav>
                                      </p:tavLst>
                                    </p:anim>
                                    <p:anim calcmode="lin" valueType="num">
                                      <p:cBhvr additive="base">
                                        <p:cTn id="14" dur="500" fill="hold"/>
                                        <p:tgtEl>
                                          <p:spTgt spid="52327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523275"/>
                                        </p:tgtEl>
                                        <p:attrNameLst>
                                          <p:attrName>style.visibility</p:attrName>
                                        </p:attrNameLst>
                                      </p:cBhvr>
                                      <p:to>
                                        <p:strVal val="visible"/>
                                      </p:to>
                                    </p:set>
                                    <p:animEffect transition="in" filter="fade">
                                      <p:cBhvr>
                                        <p:cTn id="19" dur="2000"/>
                                        <p:tgtEl>
                                          <p:spTgt spid="523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271" grpId="0" animBg="1" autoUpdateAnimBg="0"/>
      <p:bldP spid="523270"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2">
            <a:extLst>
              <a:ext uri="{FF2B5EF4-FFF2-40B4-BE49-F238E27FC236}">
                <a16:creationId xmlns:a16="http://schemas.microsoft.com/office/drawing/2014/main" id="{661EE5E0-9449-E844-8DE6-9483083828C9}"/>
              </a:ext>
            </a:extLst>
          </p:cNvPr>
          <p:cNvSpPr>
            <a:spLocks noGrp="1" noChangeArrowheads="1"/>
          </p:cNvSpPr>
          <p:nvPr>
            <p:ph type="title"/>
          </p:nvPr>
        </p:nvSpPr>
        <p:spPr/>
        <p:txBody>
          <a:bodyPr/>
          <a:lstStyle/>
          <a:p>
            <a:r>
              <a:rPr lang="en-US" altLang="ja-JP" sz="3413">
                <a:ea typeface="ＭＳ Ｐゴシック" panose="020B0600070205080204" pitchFamily="34" charset="-128"/>
              </a:rPr>
              <a:t>ERA-40 TC detection v tropical wind score</a:t>
            </a:r>
            <a:br>
              <a:rPr lang="en-US" altLang="ja-JP" sz="3413">
                <a:ea typeface="ＭＳ Ｐゴシック" panose="020B0600070205080204" pitchFamily="34" charset="-128"/>
              </a:rPr>
            </a:br>
            <a:r>
              <a:rPr lang="en-US" altLang="ja-JP" sz="2560">
                <a:solidFill>
                  <a:srgbClr val="0D1C9F"/>
                </a:solidFill>
                <a:ea typeface="ＭＳ Ｐゴシック" panose="020B0600070205080204" pitchFamily="34" charset="-128"/>
              </a:rPr>
              <a:t>SHEM v NHEM ; tau=0 v tau=72 h</a:t>
            </a:r>
            <a:endParaRPr lang="en-US" altLang="en-US" sz="2560">
              <a:solidFill>
                <a:srgbClr val="0D1C9F"/>
              </a:solidFill>
            </a:endParaRPr>
          </a:p>
        </p:txBody>
      </p:sp>
      <p:pic>
        <p:nvPicPr>
          <p:cNvPr id="524292" name="Picture 4">
            <a:extLst>
              <a:ext uri="{FF2B5EF4-FFF2-40B4-BE49-F238E27FC236}">
                <a16:creationId xmlns:a16="http://schemas.microsoft.com/office/drawing/2014/main" id="{E96DDF74-5CB7-ED44-81FD-C5B7A50AD4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1075155"/>
            <a:ext cx="12992100" cy="8702257"/>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4293" name="Picture 5">
            <a:extLst>
              <a:ext uri="{FF2B5EF4-FFF2-40B4-BE49-F238E27FC236}">
                <a16:creationId xmlns:a16="http://schemas.microsoft.com/office/drawing/2014/main" id="{6D7C83DE-49DB-734C-821D-F4E96991224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18009" y="5046135"/>
            <a:ext cx="6917831" cy="3942080"/>
          </a:xfrm>
          <a:prstGeom prst="rect">
            <a:avLst/>
          </a:prstGeom>
          <a:noFill/>
          <a:ln>
            <a:noFill/>
          </a:ln>
          <a:effectLst/>
          <a:extLst>
            <a:ext uri="{909E8E84-426E-40DD-AFC4-6F175D3DCCD1}">
              <a14:hiddenFill xmlns:a14="http://schemas.microsoft.com/office/drawing/2010/main">
                <a:solidFill>
                  <a:srgbClr val="FFFF99">
                    <a:alpha val="80000"/>
                  </a:srgbClr>
                </a:solidFill>
              </a14:hiddenFill>
            </a:ext>
            <a:ext uri="{91240B29-F687-4F45-9708-019B960494DF}">
              <a14:hiddenLine xmlns:a14="http://schemas.microsoft.com/office/drawing/2010/main" w="28575">
                <a:solidFill>
                  <a:srgbClr val="99CC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4294" name="Line 6">
            <a:extLst>
              <a:ext uri="{FF2B5EF4-FFF2-40B4-BE49-F238E27FC236}">
                <a16:creationId xmlns:a16="http://schemas.microsoft.com/office/drawing/2014/main" id="{47EDB8BC-05C1-6946-81DA-D72B850D0385}"/>
              </a:ext>
            </a:extLst>
          </p:cNvPr>
          <p:cNvSpPr>
            <a:spLocks noChangeShapeType="1"/>
          </p:cNvSpPr>
          <p:nvPr/>
        </p:nvSpPr>
        <p:spPr bwMode="auto">
          <a:xfrm>
            <a:off x="6044072" y="7188765"/>
            <a:ext cx="5788942" cy="13547"/>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5404"/>
          </a:p>
        </p:txBody>
      </p:sp>
    </p:spTree>
    <p:extLst>
      <p:ext uri="{BB962C8B-B14F-4D97-AF65-F5344CB8AC3E}">
        <p14:creationId xmlns:p14="http://schemas.microsoft.com/office/powerpoint/2010/main" val="235074729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9A9C-798B-C4AF-484A-CE0924AF602F}"/>
              </a:ext>
            </a:extLst>
          </p:cNvPr>
          <p:cNvSpPr>
            <a:spLocks noGrp="1"/>
          </p:cNvSpPr>
          <p:nvPr>
            <p:ph type="title"/>
          </p:nvPr>
        </p:nvSpPr>
        <p:spPr/>
        <p:txBody>
          <a:bodyPr/>
          <a:lstStyle/>
          <a:p>
            <a:r>
              <a:rPr lang="en-US" dirty="0"/>
              <a:t>NHEM ERA5 </a:t>
            </a:r>
            <a:r>
              <a:rPr lang="en-US" dirty="0" err="1"/>
              <a:t>PoD</a:t>
            </a:r>
            <a:r>
              <a:rPr lang="en-US" dirty="0"/>
              <a:t> at tau=0 and 72 h</a:t>
            </a:r>
          </a:p>
        </p:txBody>
      </p:sp>
      <p:pic>
        <p:nvPicPr>
          <p:cNvPr id="5" name="Picture 4" descr="Chart, line chart&#10;&#10;Description automatically generated">
            <a:extLst>
              <a:ext uri="{FF2B5EF4-FFF2-40B4-BE49-F238E27FC236}">
                <a16:creationId xmlns:a16="http://schemas.microsoft.com/office/drawing/2014/main" id="{04880D63-445C-5331-D416-878B26563F3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20800" y="1041400"/>
            <a:ext cx="10363200" cy="8142513"/>
          </a:xfrm>
          <a:prstGeom prst="rect">
            <a:avLst/>
          </a:prstGeom>
        </p:spPr>
      </p:pic>
      <p:sp>
        <p:nvSpPr>
          <p:cNvPr id="6" name="Rounded Rectangular Callout 5">
            <a:extLst>
              <a:ext uri="{FF2B5EF4-FFF2-40B4-BE49-F238E27FC236}">
                <a16:creationId xmlns:a16="http://schemas.microsoft.com/office/drawing/2014/main" id="{C3A34E29-AD26-E975-632C-B98C9221857D}"/>
              </a:ext>
            </a:extLst>
          </p:cNvPr>
          <p:cNvSpPr/>
          <p:nvPr/>
        </p:nvSpPr>
        <p:spPr bwMode="auto">
          <a:xfrm>
            <a:off x="2997200" y="5112656"/>
            <a:ext cx="7543797" cy="1532334"/>
          </a:xfrm>
          <a:prstGeom prst="wedgeRoundRectCallout">
            <a:avLst>
              <a:gd name="adj1" fmla="val -22121"/>
              <a:gd name="adj2" fmla="val -14426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tau0 &gt;= 90% and better than ERA40 1989-2021</a:t>
            </a:r>
          </a:p>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latin typeface="Gill Sans MT" panose="020B0502020104020203" pitchFamily="34" charset="0"/>
              </a:rPr>
              <a:t>tau72 much better</a:t>
            </a:r>
            <a:endParaRPr lang="en-US" sz="1800" b="1" dirty="0">
              <a:solidFill>
                <a:srgbClr val="000090"/>
              </a:solidFill>
              <a:latin typeface="Gill Sans MT" panose="020B0502020104020203" pitchFamily="34" charset="0"/>
            </a:endParaRPr>
          </a:p>
        </p:txBody>
      </p:sp>
    </p:spTree>
    <p:extLst>
      <p:ext uri="{BB962C8B-B14F-4D97-AF65-F5344CB8AC3E}">
        <p14:creationId xmlns:p14="http://schemas.microsoft.com/office/powerpoint/2010/main" val="22574862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69A9C-798B-C4AF-484A-CE0924AF602F}"/>
              </a:ext>
            </a:extLst>
          </p:cNvPr>
          <p:cNvSpPr>
            <a:spLocks noGrp="1"/>
          </p:cNvSpPr>
          <p:nvPr>
            <p:ph type="title"/>
          </p:nvPr>
        </p:nvSpPr>
        <p:spPr/>
        <p:txBody>
          <a:bodyPr/>
          <a:lstStyle/>
          <a:p>
            <a:r>
              <a:rPr lang="en-US" dirty="0"/>
              <a:t>SHEM ERA5 </a:t>
            </a:r>
            <a:r>
              <a:rPr lang="en-US" dirty="0" err="1"/>
              <a:t>PoD</a:t>
            </a:r>
            <a:r>
              <a:rPr lang="en-US" dirty="0"/>
              <a:t> at tau=0 and 72 h</a:t>
            </a:r>
          </a:p>
        </p:txBody>
      </p:sp>
      <p:pic>
        <p:nvPicPr>
          <p:cNvPr id="4" name="Picture 3" descr="Chart, line chart&#10;&#10;Description automatically generated">
            <a:extLst>
              <a:ext uri="{FF2B5EF4-FFF2-40B4-BE49-F238E27FC236}">
                <a16:creationId xmlns:a16="http://schemas.microsoft.com/office/drawing/2014/main" id="{F2B9DC17-809C-74C5-2C35-92DD018BF8E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82700" y="1017587"/>
            <a:ext cx="10439400" cy="8202385"/>
          </a:xfrm>
          <a:prstGeom prst="rect">
            <a:avLst/>
          </a:prstGeom>
        </p:spPr>
      </p:pic>
      <p:sp>
        <p:nvSpPr>
          <p:cNvPr id="6" name="Rounded Rectangular Callout 5">
            <a:extLst>
              <a:ext uri="{FF2B5EF4-FFF2-40B4-BE49-F238E27FC236}">
                <a16:creationId xmlns:a16="http://schemas.microsoft.com/office/drawing/2014/main" id="{68693985-C4ED-1C00-1629-3CCD4769FDF5}"/>
              </a:ext>
            </a:extLst>
          </p:cNvPr>
          <p:cNvSpPr/>
          <p:nvPr/>
        </p:nvSpPr>
        <p:spPr bwMode="auto">
          <a:xfrm>
            <a:off x="2997200" y="5351019"/>
            <a:ext cx="7543797" cy="1055608"/>
          </a:xfrm>
          <a:prstGeom prst="wedgeRoundRectCallout">
            <a:avLst>
              <a:gd name="adj1" fmla="val -22121"/>
              <a:gd name="adj2" fmla="val -144267"/>
              <a:gd name="adj3" fmla="val 16667"/>
            </a:avLst>
          </a:prstGeom>
          <a:solidFill>
            <a:srgbClr val="FCD900">
              <a:alpha val="63000"/>
            </a:srgbClr>
          </a:solidFill>
          <a:ln w="50800" cap="flat" cmpd="sng" algn="ctr">
            <a:solidFill>
              <a:srgbClr val="00009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800" b="1" dirty="0">
                <a:solidFill>
                  <a:srgbClr val="000090"/>
                </a:solidFill>
              </a:rPr>
              <a:t>both tau0 and tau72 are way better than ERA40! and similar to NHEM</a:t>
            </a:r>
          </a:p>
        </p:txBody>
      </p:sp>
    </p:spTree>
    <p:extLst>
      <p:ext uri="{BB962C8B-B14F-4D97-AF65-F5344CB8AC3E}">
        <p14:creationId xmlns:p14="http://schemas.microsoft.com/office/powerpoint/2010/main" val="453131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2E85-C32E-7078-1102-24251BE6742B}"/>
              </a:ext>
            </a:extLst>
          </p:cNvPr>
          <p:cNvSpPr>
            <a:spLocks noGrp="1"/>
          </p:cNvSpPr>
          <p:nvPr>
            <p:ph type="title"/>
          </p:nvPr>
        </p:nvSpPr>
        <p:spPr/>
        <p:txBody>
          <a:bodyPr/>
          <a:lstStyle/>
          <a:p>
            <a:r>
              <a:rPr lang="en-US" dirty="0"/>
              <a:t>SHEM ERA5 v JTWC mean 72-h PE</a:t>
            </a:r>
          </a:p>
        </p:txBody>
      </p:sp>
      <p:pic>
        <p:nvPicPr>
          <p:cNvPr id="5" name="Picture 4" descr="Chart, histogram&#10;&#10;Description automatically generated">
            <a:extLst>
              <a:ext uri="{FF2B5EF4-FFF2-40B4-BE49-F238E27FC236}">
                <a16:creationId xmlns:a16="http://schemas.microsoft.com/office/drawing/2014/main" id="{CB1767AD-E016-93EE-B322-68E201DBA5D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06104" y="1041400"/>
            <a:ext cx="9992592" cy="7851321"/>
          </a:xfrm>
          <a:prstGeom prst="rect">
            <a:avLst/>
          </a:prstGeom>
        </p:spPr>
      </p:pic>
    </p:spTree>
    <p:extLst>
      <p:ext uri="{BB962C8B-B14F-4D97-AF65-F5344CB8AC3E}">
        <p14:creationId xmlns:p14="http://schemas.microsoft.com/office/powerpoint/2010/main" val="155873092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2E85-C32E-7078-1102-24251BE6742B}"/>
              </a:ext>
            </a:extLst>
          </p:cNvPr>
          <p:cNvSpPr>
            <a:spLocks noGrp="1"/>
          </p:cNvSpPr>
          <p:nvPr>
            <p:ph type="title"/>
          </p:nvPr>
        </p:nvSpPr>
        <p:spPr/>
        <p:txBody>
          <a:bodyPr/>
          <a:lstStyle/>
          <a:p>
            <a:r>
              <a:rPr lang="en-US" dirty="0"/>
              <a:t>WPAC ERA5 v JTWC mean 72-h PE</a:t>
            </a:r>
          </a:p>
        </p:txBody>
      </p:sp>
      <p:pic>
        <p:nvPicPr>
          <p:cNvPr id="6" name="Picture 5" descr="Chart, histogram&#10;&#10;Description automatically generated">
            <a:extLst>
              <a:ext uri="{FF2B5EF4-FFF2-40B4-BE49-F238E27FC236}">
                <a16:creationId xmlns:a16="http://schemas.microsoft.com/office/drawing/2014/main" id="{0441D340-0A7B-6FBF-70E0-403EA9AE036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397000" y="1022350"/>
            <a:ext cx="10210800" cy="8022770"/>
          </a:xfrm>
          <a:prstGeom prst="rect">
            <a:avLst/>
          </a:prstGeom>
        </p:spPr>
      </p:pic>
    </p:spTree>
    <p:extLst>
      <p:ext uri="{BB962C8B-B14F-4D97-AF65-F5344CB8AC3E}">
        <p14:creationId xmlns:p14="http://schemas.microsoft.com/office/powerpoint/2010/main" val="282420013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C2786-4126-C047-AD27-29871B1DC34D}"/>
              </a:ext>
            </a:extLst>
          </p:cNvPr>
          <p:cNvSpPr>
            <a:spLocks noGrp="1"/>
          </p:cNvSpPr>
          <p:nvPr>
            <p:ph type="title"/>
          </p:nvPr>
        </p:nvSpPr>
        <p:spPr/>
        <p:txBody>
          <a:bodyPr/>
          <a:lstStyle/>
          <a:p>
            <a:r>
              <a:rPr lang="en-US" dirty="0"/>
              <a:t>topics or story lines</a:t>
            </a:r>
          </a:p>
        </p:txBody>
      </p:sp>
      <p:sp>
        <p:nvSpPr>
          <p:cNvPr id="3" name="Content Placeholder 2">
            <a:extLst>
              <a:ext uri="{FF2B5EF4-FFF2-40B4-BE49-F238E27FC236}">
                <a16:creationId xmlns:a16="http://schemas.microsoft.com/office/drawing/2014/main" id="{B5D62D0D-64EE-2047-804C-1BA3063A7ACF}"/>
              </a:ext>
            </a:extLst>
          </p:cNvPr>
          <p:cNvSpPr>
            <a:spLocks noGrp="1"/>
          </p:cNvSpPr>
          <p:nvPr>
            <p:ph idx="1"/>
          </p:nvPr>
        </p:nvSpPr>
        <p:spPr>
          <a:xfrm>
            <a:off x="539750" y="1371600"/>
            <a:ext cx="11925300" cy="6705600"/>
          </a:xfrm>
        </p:spPr>
        <p:txBody>
          <a:bodyPr/>
          <a:lstStyle/>
          <a:p>
            <a:r>
              <a:rPr lang="en-US" dirty="0"/>
              <a:t>My entire NWP/TC s/w &amp; data installed &amp; working at </a:t>
            </a:r>
            <a:r>
              <a:rPr lang="en-US" b="1" dirty="0" err="1">
                <a:latin typeface="Courier" pitchFamily="2" charset="0"/>
              </a:rPr>
              <a:t>climateb.aori.u-tokyo.ac.jp</a:t>
            </a:r>
            <a:endParaRPr lang="en-US" b="1" dirty="0">
              <a:latin typeface="Courier" pitchFamily="2" charset="0"/>
            </a:endParaRPr>
          </a:p>
          <a:p>
            <a:pPr lvl="1"/>
            <a:r>
              <a:rPr lang="en-US" dirty="0"/>
              <a:t>JTWC/NHC best tracks and forecast aids (1947-2022)</a:t>
            </a:r>
          </a:p>
          <a:p>
            <a:pPr lvl="1"/>
            <a:r>
              <a:rPr lang="en-US" dirty="0"/>
              <a:t>CMORPH </a:t>
            </a:r>
            <a:r>
              <a:rPr lang="en-US" dirty="0" err="1"/>
              <a:t>precip</a:t>
            </a:r>
            <a:r>
              <a:rPr lang="en-US" dirty="0"/>
              <a:t>, CIRA MTCSWA (1998-2022)</a:t>
            </a:r>
          </a:p>
          <a:p>
            <a:pPr lvl="1"/>
            <a:r>
              <a:rPr lang="en-US" dirty="0"/>
              <a:t>ERA5 forecasts and analyses (1979-2021)</a:t>
            </a:r>
          </a:p>
          <a:p>
            <a:pPr lvl="1"/>
            <a:r>
              <a:rPr lang="en-US" dirty="0"/>
              <a:t>real-time JTWC/NHC data (crontab)</a:t>
            </a:r>
          </a:p>
          <a:p>
            <a:pPr lvl="1"/>
            <a:r>
              <a:rPr lang="en-US" dirty="0"/>
              <a:t>front-end and back-end processing</a:t>
            </a:r>
          </a:p>
          <a:p>
            <a:r>
              <a:rPr lang="en-US" b="1" dirty="0">
                <a:latin typeface="Courier" pitchFamily="2" charset="0"/>
              </a:rPr>
              <a:t>wxmap2.com</a:t>
            </a:r>
            <a:r>
              <a:rPr lang="en-US" dirty="0"/>
              <a:t> – front end</a:t>
            </a:r>
          </a:p>
          <a:p>
            <a:pPr lvl="1"/>
            <a:r>
              <a:rPr lang="en-US" b="1" dirty="0">
                <a:latin typeface="Courier" pitchFamily="2" charset="0"/>
                <a:hlinkClick r:id="rId2"/>
              </a:rPr>
              <a:t>https://tcact.wxmap2.com</a:t>
            </a:r>
            <a:r>
              <a:rPr lang="en-US" b="1" dirty="0">
                <a:latin typeface="Courier" pitchFamily="2" charset="0"/>
              </a:rPr>
              <a:t>		</a:t>
            </a:r>
            <a:r>
              <a:rPr lang="en-US" dirty="0">
                <a:latin typeface="Gill Sans MT" panose="020B0502020104020203" pitchFamily="34" charset="77"/>
              </a:rPr>
              <a:t>TC activity </a:t>
            </a:r>
            <a:r>
              <a:rPr lang="en-US" dirty="0" err="1">
                <a:latin typeface="Gill Sans MT" panose="020B0502020104020203" pitchFamily="34" charset="77"/>
              </a:rPr>
              <a:t>sACEd</a:t>
            </a:r>
            <a:endParaRPr lang="en-US" dirty="0">
              <a:latin typeface="Gill Sans MT" panose="020B0502020104020203" pitchFamily="34" charset="77"/>
            </a:endParaRPr>
          </a:p>
          <a:p>
            <a:pPr lvl="1"/>
            <a:r>
              <a:rPr lang="en-US" b="1" dirty="0">
                <a:latin typeface="Courier" pitchFamily="2" charset="0"/>
                <a:hlinkClick r:id="rId3"/>
              </a:rPr>
              <a:t>https://maps.wxmap2.com</a:t>
            </a:r>
            <a:r>
              <a:rPr lang="en-US" b="1" dirty="0">
                <a:latin typeface="Courier" pitchFamily="2" charset="0"/>
              </a:rPr>
              <a:t>		</a:t>
            </a:r>
            <a:r>
              <a:rPr lang="en-US" dirty="0" err="1">
                <a:latin typeface="Gill Sans MT" panose="020B0502020104020203" pitchFamily="34" charset="77"/>
              </a:rPr>
              <a:t>WxMAPs</a:t>
            </a:r>
            <a:r>
              <a:rPr lang="en-US" b="1" dirty="0">
                <a:latin typeface="Courier" pitchFamily="2" charset="0"/>
              </a:rPr>
              <a:t> </a:t>
            </a:r>
          </a:p>
          <a:p>
            <a:pPr lvl="1"/>
            <a:r>
              <a:rPr lang="en-US" b="1" dirty="0">
                <a:latin typeface="Courier" pitchFamily="2" charset="0"/>
                <a:hlinkClick r:id="rId4"/>
              </a:rPr>
              <a:t>https://tcgen.wxmap2.com</a:t>
            </a:r>
            <a:r>
              <a:rPr lang="en-US" b="1" dirty="0">
                <a:latin typeface="Courier" pitchFamily="2" charset="0"/>
              </a:rPr>
              <a:t>		</a:t>
            </a:r>
            <a:r>
              <a:rPr lang="en-US" dirty="0">
                <a:latin typeface="Gill Sans MT" panose="020B0502020104020203" pitchFamily="34" charset="77"/>
              </a:rPr>
              <a:t>TC genesis</a:t>
            </a:r>
          </a:p>
          <a:p>
            <a:pPr lvl="1"/>
            <a:r>
              <a:rPr lang="en-US" b="1" dirty="0">
                <a:latin typeface="Courier" pitchFamily="2" charset="0"/>
                <a:hlinkClick r:id="rId5"/>
              </a:rPr>
              <a:t>https://jtdiag.wxmap2.com</a:t>
            </a:r>
            <a:r>
              <a:rPr lang="en-US" b="1" dirty="0">
                <a:latin typeface="Courier" pitchFamily="2" charset="0"/>
              </a:rPr>
              <a:t>		</a:t>
            </a:r>
            <a:r>
              <a:rPr lang="en-US" dirty="0">
                <a:latin typeface="Gill Sans MT" panose="020B0502020104020203" pitchFamily="34" charset="77"/>
              </a:rPr>
              <a:t>TC diagnostics file</a:t>
            </a:r>
          </a:p>
          <a:p>
            <a:pPr lvl="1"/>
            <a:r>
              <a:rPr lang="en-US" b="1" dirty="0">
                <a:latin typeface="Courier" pitchFamily="2" charset="0"/>
                <a:hlinkClick r:id="rId6"/>
              </a:rPr>
              <a:t>https://tctrkveri.wxmap2.com</a:t>
            </a:r>
            <a:r>
              <a:rPr lang="en-US" b="1" dirty="0">
                <a:latin typeface="Courier" pitchFamily="2" charset="0"/>
              </a:rPr>
              <a:t>	</a:t>
            </a:r>
            <a:r>
              <a:rPr lang="en-US" dirty="0">
                <a:latin typeface="Gill Sans MT" panose="020B0502020104020203" pitchFamily="34" charset="77"/>
              </a:rPr>
              <a:t>TC tracks &amp; verification</a:t>
            </a:r>
          </a:p>
          <a:p>
            <a:pPr marL="711200" lvl="1" indent="0">
              <a:buNone/>
            </a:pPr>
            <a:endParaRPr lang="en-US" dirty="0"/>
          </a:p>
        </p:txBody>
      </p:sp>
    </p:spTree>
    <p:extLst>
      <p:ext uri="{BB962C8B-B14F-4D97-AF65-F5344CB8AC3E}">
        <p14:creationId xmlns:p14="http://schemas.microsoft.com/office/powerpoint/2010/main" val="112216518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62E85-C32E-7078-1102-24251BE6742B}"/>
              </a:ext>
            </a:extLst>
          </p:cNvPr>
          <p:cNvSpPr>
            <a:spLocks noGrp="1"/>
          </p:cNvSpPr>
          <p:nvPr>
            <p:ph type="title"/>
          </p:nvPr>
        </p:nvSpPr>
        <p:spPr/>
        <p:txBody>
          <a:bodyPr/>
          <a:lstStyle/>
          <a:p>
            <a:r>
              <a:rPr lang="en-US" dirty="0"/>
              <a:t>LANT ERA5 v NHC mean 72-h PE</a:t>
            </a:r>
          </a:p>
        </p:txBody>
      </p:sp>
      <p:pic>
        <p:nvPicPr>
          <p:cNvPr id="4" name="Picture 3" descr="Chart, line chart, histogram&#10;&#10;Description automatically generated">
            <a:extLst>
              <a:ext uri="{FF2B5EF4-FFF2-40B4-BE49-F238E27FC236}">
                <a16:creationId xmlns:a16="http://schemas.microsoft.com/office/drawing/2014/main" id="{56F1D8B1-9E12-491D-F47F-39C2042F0750}"/>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35100" y="1041400"/>
            <a:ext cx="10134600" cy="7962899"/>
          </a:xfrm>
          <a:prstGeom prst="rect">
            <a:avLst/>
          </a:prstGeom>
        </p:spPr>
      </p:pic>
    </p:spTree>
    <p:extLst>
      <p:ext uri="{BB962C8B-B14F-4D97-AF65-F5344CB8AC3E}">
        <p14:creationId xmlns:p14="http://schemas.microsoft.com/office/powerpoint/2010/main" val="328661533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06C0-3B07-DF40-98B5-812A6574495A}"/>
              </a:ext>
            </a:extLst>
          </p:cNvPr>
          <p:cNvSpPr>
            <a:spLocks noGrp="1"/>
          </p:cNvSpPr>
          <p:nvPr>
            <p:ph type="title"/>
          </p:nvPr>
        </p:nvSpPr>
        <p:spPr>
          <a:xfrm>
            <a:off x="25400" y="0"/>
            <a:ext cx="12979400" cy="1054100"/>
          </a:xfrm>
        </p:spPr>
        <p:txBody>
          <a:bodyPr/>
          <a:lstStyle/>
          <a:p>
            <a:r>
              <a:rPr lang="en-US" sz="4000" dirty="0"/>
              <a:t>HWRF v ECMWF v GFS 2007-2020</a:t>
            </a:r>
            <a:br>
              <a:rPr lang="en-US" sz="4000" dirty="0"/>
            </a:br>
            <a:r>
              <a:rPr lang="en-US" sz="3200" dirty="0"/>
              <a:t>% improve (lower) mean PE relative to GFS as a baseline</a:t>
            </a:r>
            <a:endParaRPr lang="en-US" sz="4000" dirty="0"/>
          </a:p>
        </p:txBody>
      </p:sp>
      <p:pic>
        <p:nvPicPr>
          <p:cNvPr id="6" name="Picture 5" descr="Graphical user interface, chart, treemap chart&#10;&#10;Description automatically generated">
            <a:extLst>
              <a:ext uri="{FF2B5EF4-FFF2-40B4-BE49-F238E27FC236}">
                <a16:creationId xmlns:a16="http://schemas.microsoft.com/office/drawing/2014/main" id="{11276CF3-026F-7A3D-C69F-E739ADC2E2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11200" y="1219200"/>
            <a:ext cx="11582400" cy="8686800"/>
          </a:xfrm>
          <a:prstGeom prst="rect">
            <a:avLst/>
          </a:prstGeom>
        </p:spPr>
      </p:pic>
    </p:spTree>
    <p:extLst>
      <p:ext uri="{BB962C8B-B14F-4D97-AF65-F5344CB8AC3E}">
        <p14:creationId xmlns:p14="http://schemas.microsoft.com/office/powerpoint/2010/main" val="386469003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06C0-3B07-DF40-98B5-812A6574495A}"/>
              </a:ext>
            </a:extLst>
          </p:cNvPr>
          <p:cNvSpPr>
            <a:spLocks noGrp="1"/>
          </p:cNvSpPr>
          <p:nvPr>
            <p:ph type="title"/>
          </p:nvPr>
        </p:nvSpPr>
        <p:spPr>
          <a:xfrm>
            <a:off x="25400" y="0"/>
            <a:ext cx="12979400" cy="1054100"/>
          </a:xfrm>
        </p:spPr>
        <p:txBody>
          <a:bodyPr/>
          <a:lstStyle/>
          <a:p>
            <a:r>
              <a:rPr lang="en-US" sz="4000" dirty="0"/>
              <a:t>ECMWF v ERA5 v GFS 2007-2019</a:t>
            </a:r>
            <a:br>
              <a:rPr lang="en-US" sz="4000" dirty="0"/>
            </a:br>
            <a:r>
              <a:rPr lang="en-US" sz="3200" dirty="0"/>
              <a:t>% improve (lower) mean PE relative to GFS as a baseline</a:t>
            </a:r>
            <a:endParaRPr lang="en-US" sz="4000" dirty="0"/>
          </a:p>
        </p:txBody>
      </p:sp>
      <p:pic>
        <p:nvPicPr>
          <p:cNvPr id="4" name="Picture 3" descr="Chart&#10;&#10;Description automatically generated">
            <a:extLst>
              <a:ext uri="{FF2B5EF4-FFF2-40B4-BE49-F238E27FC236}">
                <a16:creationId xmlns:a16="http://schemas.microsoft.com/office/drawing/2014/main" id="{EED710C4-C981-EC2B-5F13-4742B243BE1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25500" y="1219200"/>
            <a:ext cx="11379200" cy="8534400"/>
          </a:xfrm>
          <a:prstGeom prst="rect">
            <a:avLst/>
          </a:prstGeom>
        </p:spPr>
      </p:pic>
    </p:spTree>
    <p:extLst>
      <p:ext uri="{BB962C8B-B14F-4D97-AF65-F5344CB8AC3E}">
        <p14:creationId xmlns:p14="http://schemas.microsoft.com/office/powerpoint/2010/main" val="301835344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E671-C6D1-6650-8D91-1B1C82DF3C70}"/>
              </a:ext>
            </a:extLst>
          </p:cNvPr>
          <p:cNvSpPr>
            <a:spLocks noGrp="1"/>
          </p:cNvSpPr>
          <p:nvPr>
            <p:ph type="title"/>
          </p:nvPr>
        </p:nvSpPr>
        <p:spPr/>
        <p:txBody>
          <a:bodyPr/>
          <a:lstStyle/>
          <a:p>
            <a:r>
              <a:rPr lang="en-US" dirty="0"/>
              <a:t>concluding remarks…</a:t>
            </a:r>
          </a:p>
        </p:txBody>
      </p:sp>
      <p:sp>
        <p:nvSpPr>
          <p:cNvPr id="3" name="Content Placeholder 2">
            <a:extLst>
              <a:ext uri="{FF2B5EF4-FFF2-40B4-BE49-F238E27FC236}">
                <a16:creationId xmlns:a16="http://schemas.microsoft.com/office/drawing/2014/main" id="{4B9F58DC-512E-54F2-02E6-82EC14DA0089}"/>
              </a:ext>
            </a:extLst>
          </p:cNvPr>
          <p:cNvSpPr>
            <a:spLocks noGrp="1"/>
          </p:cNvSpPr>
          <p:nvPr>
            <p:ph idx="1"/>
          </p:nvPr>
        </p:nvSpPr>
        <p:spPr/>
        <p:txBody>
          <a:bodyPr/>
          <a:lstStyle/>
          <a:p>
            <a:r>
              <a:rPr lang="en-US" dirty="0"/>
              <a:t>the super Best Track brings all elements of my TC &amp; NWP processing/diagnostics &amp; data for TC NWP development – my </a:t>
            </a:r>
            <a:r>
              <a:rPr lang="en-US" i="1" dirty="0"/>
              <a:t>magnus opus</a:t>
            </a:r>
          </a:p>
          <a:p>
            <a:r>
              <a:rPr lang="en-US" dirty="0"/>
              <a:t>ERA5 TC forecasts are outstanding </a:t>
            </a:r>
            <a:r>
              <a:rPr lang="en-US" dirty="0">
                <a:sym typeface="Wingdings" pitchFamily="2" charset="2"/>
              </a:rPr>
              <a:t> useful for long-term TC variability studies especially 1990-2021…</a:t>
            </a:r>
          </a:p>
          <a:p>
            <a:r>
              <a:rPr lang="en-US" dirty="0">
                <a:sym typeface="Wingdings" pitchFamily="2" charset="2"/>
              </a:rPr>
              <a:t>JMA GSM had some good moments in the </a:t>
            </a:r>
            <a:r>
              <a:rPr lang="en-US" dirty="0" err="1">
                <a:sym typeface="Wingdings" pitchFamily="2" charset="2"/>
              </a:rPr>
              <a:t>atLANTic</a:t>
            </a:r>
            <a:endParaRPr lang="en-US" dirty="0">
              <a:sym typeface="Wingdings" pitchFamily="2" charset="2"/>
            </a:endParaRPr>
          </a:p>
          <a:p>
            <a:r>
              <a:rPr lang="en-US" dirty="0">
                <a:sym typeface="Wingdings" pitchFamily="2" charset="2"/>
              </a:rPr>
              <a:t>the entire set of s/w and data live on </a:t>
            </a:r>
            <a:r>
              <a:rPr lang="en-US" dirty="0" err="1">
                <a:sym typeface="Wingdings" pitchFamily="2" charset="2"/>
              </a:rPr>
              <a:t>climateb.aori.</a:t>
            </a:r>
            <a:r>
              <a:rPr lang="en-US" err="1">
                <a:sym typeface="Wingdings" pitchFamily="2" charset="2"/>
              </a:rPr>
              <a:t>u-tokyo</a:t>
            </a:r>
            <a:r>
              <a:rPr lang="en-US">
                <a:sym typeface="Wingdings" pitchFamily="2" charset="2"/>
              </a:rPr>
              <a:t>.ac.jp</a:t>
            </a:r>
            <a:endParaRPr lang="en-US" dirty="0"/>
          </a:p>
        </p:txBody>
      </p:sp>
    </p:spTree>
    <p:extLst>
      <p:ext uri="{BB962C8B-B14F-4D97-AF65-F5344CB8AC3E}">
        <p14:creationId xmlns:p14="http://schemas.microsoft.com/office/powerpoint/2010/main" val="124805432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3E4E8-EBE5-177B-3188-6B40BA31E7FE}"/>
              </a:ext>
            </a:extLst>
          </p:cNvPr>
          <p:cNvSpPr>
            <a:spLocks noGrp="1"/>
          </p:cNvSpPr>
          <p:nvPr>
            <p:ph type="title"/>
          </p:nvPr>
        </p:nvSpPr>
        <p:spPr/>
        <p:txBody>
          <a:bodyPr/>
          <a:lstStyle/>
          <a:p>
            <a:r>
              <a:rPr lang="en-US" dirty="0" err="1"/>
              <a:t>atLANTic</a:t>
            </a:r>
            <a:r>
              <a:rPr lang="en-US" dirty="0"/>
              <a:t> – 2022 </a:t>
            </a:r>
          </a:p>
        </p:txBody>
      </p:sp>
      <p:pic>
        <p:nvPicPr>
          <p:cNvPr id="3" name="Picture 2">
            <a:extLst>
              <a:ext uri="{FF2B5EF4-FFF2-40B4-BE49-F238E27FC236}">
                <a16:creationId xmlns:a16="http://schemas.microsoft.com/office/drawing/2014/main" id="{CE9997C9-81B9-4257-90C9-CC23D66BA1F0}"/>
              </a:ext>
            </a:extLst>
          </p:cNvPr>
          <p:cNvPicPr>
            <a:picLocks noChangeAspect="1"/>
          </p:cNvPicPr>
          <p:nvPr/>
        </p:nvPicPr>
        <p:blipFill rotWithShape="1">
          <a:blip r:embed="rId2"/>
          <a:srcRect r="51591"/>
          <a:stretch/>
        </p:blipFill>
        <p:spPr>
          <a:xfrm>
            <a:off x="12701" y="1143000"/>
            <a:ext cx="12992100" cy="5638800"/>
          </a:xfrm>
          <a:prstGeom prst="rect">
            <a:avLst/>
          </a:prstGeom>
        </p:spPr>
      </p:pic>
    </p:spTree>
    <p:extLst>
      <p:ext uri="{BB962C8B-B14F-4D97-AF65-F5344CB8AC3E}">
        <p14:creationId xmlns:p14="http://schemas.microsoft.com/office/powerpoint/2010/main" val="338948663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3DEA7-BB87-B0DF-A99B-7031FCDF5B3E}"/>
              </a:ext>
            </a:extLst>
          </p:cNvPr>
          <p:cNvSpPr>
            <a:spLocks noGrp="1"/>
          </p:cNvSpPr>
          <p:nvPr>
            <p:ph type="title"/>
          </p:nvPr>
        </p:nvSpPr>
        <p:spPr/>
        <p:txBody>
          <a:bodyPr/>
          <a:lstStyle/>
          <a:p>
            <a:r>
              <a:rPr lang="en-US" dirty="0"/>
              <a:t>WPAC – 2022</a:t>
            </a:r>
          </a:p>
        </p:txBody>
      </p:sp>
      <p:pic>
        <p:nvPicPr>
          <p:cNvPr id="3" name="Picture 2">
            <a:extLst>
              <a:ext uri="{FF2B5EF4-FFF2-40B4-BE49-F238E27FC236}">
                <a16:creationId xmlns:a16="http://schemas.microsoft.com/office/drawing/2014/main" id="{0E74D68E-55A9-B1AC-E25F-26733C9DED4B}"/>
              </a:ext>
            </a:extLst>
          </p:cNvPr>
          <p:cNvPicPr>
            <a:picLocks noChangeAspect="1"/>
          </p:cNvPicPr>
          <p:nvPr/>
        </p:nvPicPr>
        <p:blipFill>
          <a:blip r:embed="rId2"/>
          <a:stretch>
            <a:fillRect/>
          </a:stretch>
        </p:blipFill>
        <p:spPr>
          <a:xfrm>
            <a:off x="26475" y="1041399"/>
            <a:ext cx="12965625" cy="3913587"/>
          </a:xfrm>
          <a:prstGeom prst="rect">
            <a:avLst/>
          </a:prstGeom>
        </p:spPr>
      </p:pic>
      <p:pic>
        <p:nvPicPr>
          <p:cNvPr id="4" name="Picture 3">
            <a:extLst>
              <a:ext uri="{FF2B5EF4-FFF2-40B4-BE49-F238E27FC236}">
                <a16:creationId xmlns:a16="http://schemas.microsoft.com/office/drawing/2014/main" id="{CE63866D-3C7E-8607-13EE-A9B28018E9B3}"/>
              </a:ext>
            </a:extLst>
          </p:cNvPr>
          <p:cNvPicPr>
            <a:picLocks noChangeAspect="1"/>
          </p:cNvPicPr>
          <p:nvPr/>
        </p:nvPicPr>
        <p:blipFill rotWithShape="1">
          <a:blip r:embed="rId2"/>
          <a:srcRect l="-1" t="69866" r="80838" b="24978"/>
          <a:stretch/>
        </p:blipFill>
        <p:spPr>
          <a:xfrm>
            <a:off x="26475" y="5379529"/>
            <a:ext cx="12979400" cy="1054100"/>
          </a:xfrm>
          <a:prstGeom prst="rect">
            <a:avLst/>
          </a:prstGeom>
        </p:spPr>
      </p:pic>
    </p:spTree>
    <p:extLst>
      <p:ext uri="{BB962C8B-B14F-4D97-AF65-F5344CB8AC3E}">
        <p14:creationId xmlns:p14="http://schemas.microsoft.com/office/powerpoint/2010/main" val="230634562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dirty="0">
                <a:hlinkClick r:id="rId2"/>
              </a:rPr>
              <a:t>https://tcact.wxmap2.com</a:t>
            </a:r>
            <a:endParaRPr lang="en-US" dirty="0"/>
          </a:p>
        </p:txBody>
      </p:sp>
      <p:pic>
        <p:nvPicPr>
          <p:cNvPr id="4" name="Picture 3">
            <a:extLst>
              <a:ext uri="{FF2B5EF4-FFF2-40B4-BE49-F238E27FC236}">
                <a16:creationId xmlns:a16="http://schemas.microsoft.com/office/drawing/2014/main" id="{64724730-4267-C5B8-E2B1-C548F942DCF4}"/>
              </a:ext>
            </a:extLst>
          </p:cNvPr>
          <p:cNvPicPr>
            <a:picLocks noChangeAspect="1"/>
          </p:cNvPicPr>
          <p:nvPr/>
        </p:nvPicPr>
        <p:blipFill>
          <a:blip r:embed="rId3"/>
          <a:stretch>
            <a:fillRect/>
          </a:stretch>
        </p:blipFill>
        <p:spPr>
          <a:xfrm>
            <a:off x="1270000" y="1084468"/>
            <a:ext cx="10464800" cy="7584663"/>
          </a:xfrm>
          <a:prstGeom prst="rect">
            <a:avLst/>
          </a:prstGeom>
        </p:spPr>
      </p:pic>
    </p:spTree>
    <p:extLst>
      <p:ext uri="{BB962C8B-B14F-4D97-AF65-F5344CB8AC3E}">
        <p14:creationId xmlns:p14="http://schemas.microsoft.com/office/powerpoint/2010/main" val="349188438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dirty="0">
                <a:hlinkClick r:id="rId2"/>
              </a:rPr>
              <a:t>https://tcact.wxmap2.com</a:t>
            </a:r>
            <a:endParaRPr lang="en-US" dirty="0"/>
          </a:p>
        </p:txBody>
      </p:sp>
      <p:pic>
        <p:nvPicPr>
          <p:cNvPr id="3" name="Picture 2">
            <a:extLst>
              <a:ext uri="{FF2B5EF4-FFF2-40B4-BE49-F238E27FC236}">
                <a16:creationId xmlns:a16="http://schemas.microsoft.com/office/drawing/2014/main" id="{131532D5-4827-F986-5BD4-023482C3A58A}"/>
              </a:ext>
            </a:extLst>
          </p:cNvPr>
          <p:cNvPicPr>
            <a:picLocks noChangeAspect="1"/>
          </p:cNvPicPr>
          <p:nvPr/>
        </p:nvPicPr>
        <p:blipFill>
          <a:blip r:embed="rId3"/>
          <a:stretch>
            <a:fillRect/>
          </a:stretch>
        </p:blipFill>
        <p:spPr>
          <a:xfrm>
            <a:off x="2616200" y="1145800"/>
            <a:ext cx="7772400" cy="8607800"/>
          </a:xfrm>
          <a:prstGeom prst="rect">
            <a:avLst/>
          </a:prstGeom>
        </p:spPr>
      </p:pic>
    </p:spTree>
    <p:extLst>
      <p:ext uri="{BB962C8B-B14F-4D97-AF65-F5344CB8AC3E}">
        <p14:creationId xmlns:p14="http://schemas.microsoft.com/office/powerpoint/2010/main" val="399744377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AE1F-6F03-3A1B-F50E-5E278830AE72}"/>
              </a:ext>
            </a:extLst>
          </p:cNvPr>
          <p:cNvSpPr>
            <a:spLocks noGrp="1"/>
          </p:cNvSpPr>
          <p:nvPr>
            <p:ph type="title"/>
          </p:nvPr>
        </p:nvSpPr>
        <p:spPr/>
        <p:txBody>
          <a:bodyPr/>
          <a:lstStyle/>
          <a:p>
            <a:r>
              <a:rPr lang="en-US" dirty="0">
                <a:hlinkClick r:id="rId2"/>
              </a:rPr>
              <a:t>https://tcact.wxmap2.com</a:t>
            </a:r>
            <a:endParaRPr lang="en-US" dirty="0"/>
          </a:p>
        </p:txBody>
      </p:sp>
      <p:pic>
        <p:nvPicPr>
          <p:cNvPr id="4" name="Picture 3">
            <a:extLst>
              <a:ext uri="{FF2B5EF4-FFF2-40B4-BE49-F238E27FC236}">
                <a16:creationId xmlns:a16="http://schemas.microsoft.com/office/drawing/2014/main" id="{884AB3E7-6D6A-EC07-DDDB-36D964BD8E93}"/>
              </a:ext>
            </a:extLst>
          </p:cNvPr>
          <p:cNvPicPr>
            <a:picLocks noChangeAspect="1"/>
          </p:cNvPicPr>
          <p:nvPr/>
        </p:nvPicPr>
        <p:blipFill>
          <a:blip r:embed="rId3"/>
          <a:stretch>
            <a:fillRect/>
          </a:stretch>
        </p:blipFill>
        <p:spPr>
          <a:xfrm>
            <a:off x="660885" y="1041400"/>
            <a:ext cx="11683029" cy="8712200"/>
          </a:xfrm>
          <a:prstGeom prst="rect">
            <a:avLst/>
          </a:prstGeom>
        </p:spPr>
      </p:pic>
    </p:spTree>
    <p:extLst>
      <p:ext uri="{BB962C8B-B14F-4D97-AF65-F5344CB8AC3E}">
        <p14:creationId xmlns:p14="http://schemas.microsoft.com/office/powerpoint/2010/main" val="69119419"/>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1_Title &amp; Bullets">
  <a:themeElements>
    <a:clrScheme name="Custom 4">
      <a:dk1>
        <a:srgbClr val="000000"/>
      </a:dk1>
      <a:lt1>
        <a:srgbClr val="FFFFFF"/>
      </a:lt1>
      <a:dk2>
        <a:srgbClr val="000000"/>
      </a:dk2>
      <a:lt2>
        <a:srgbClr val="808080"/>
      </a:lt2>
      <a:accent1>
        <a:srgbClr val="FF0000"/>
      </a:accent1>
      <a:accent2>
        <a:srgbClr val="333399"/>
      </a:accent2>
      <a:accent3>
        <a:srgbClr val="FFFFFF"/>
      </a:accent3>
      <a:accent4>
        <a:srgbClr val="000000"/>
      </a:accent4>
      <a:accent5>
        <a:srgbClr val="FFAAAA"/>
      </a:accent5>
      <a:accent6>
        <a:srgbClr val="2D2D8A"/>
      </a:accent6>
      <a:hlink>
        <a:srgbClr val="FF0000"/>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0090"/>
        </a:solidFill>
        <a:ln w="25400" cap="flat" cmpd="sng" algn="ctr">
          <a:solidFill>
            <a:srgbClr val="000000"/>
          </a:solidFill>
          <a:prstDash val="solid"/>
          <a:round/>
          <a:headEnd type="none" w="med" len="med"/>
          <a:tailEnd type="none" w="med" len="med"/>
        </a:ln>
        <a:effectLst/>
      </a:spPr>
      <a:bodyPr rtlCol="0" anchor="ctr">
        <a:spAutoFit/>
      </a:bodyPr>
      <a:lstStyle>
        <a:defPPr algn="ctr">
          <a:defRPr sz="2400" dirty="0" smtClean="0">
            <a:solidFill>
              <a:srgbClr val="FAD40C"/>
            </a:solidFill>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3.xml><?xml version="1.0" encoding="utf-8"?>
<a:theme xmlns:a="http://schemas.openxmlformats.org/drawingml/2006/main" name="テーマ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31750">
          <a:solidFill>
            <a:srgbClr val="FF0000"/>
          </a:solidFill>
          <a:tailEnd type="none"/>
        </a:ln>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lnDef>
      <a:spPr>
        <a:ln w="31750">
          <a:solidFill>
            <a:srgbClr val="FF0000"/>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91197</TotalTime>
  <Pages>0</Pages>
  <Words>1629</Words>
  <Characters>0</Characters>
  <Application>Microsoft Macintosh PowerPoint</Application>
  <PresentationFormat>Custom</PresentationFormat>
  <Lines>0</Lines>
  <Paragraphs>154</Paragraphs>
  <Slides>43</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Arial</vt:lpstr>
      <vt:lpstr>Calibri</vt:lpstr>
      <vt:lpstr>Courier</vt:lpstr>
      <vt:lpstr>Courier New</vt:lpstr>
      <vt:lpstr>Gill Sans</vt:lpstr>
      <vt:lpstr>Gill Sans MT</vt:lpstr>
      <vt:lpstr>Lucida Grande</vt:lpstr>
      <vt:lpstr>1_Title &amp; Bullets</vt:lpstr>
      <vt:lpstr>Met Office PowerPoint Template</vt:lpstr>
      <vt:lpstr>テーマ1</vt:lpstr>
      <vt:lpstr>   ERA5 TC forecasts 1979-2021  Mike Fiorino Commander, United States Navy (retired) B.S. (’75 PSU), M.S. (’78 PSU), Ph.D. (’87 NPS) all in Meteorology mfiorino@gmu.edu  George Mason University VA University of Colorado Boulder CO   Earth System Research Laboratory, Boulder CO  National Hurricane Center, Miami FL Joint Typhoon Warning Center, Pearl Harbor HI Lawrence Livermore National Laboratory, Livermore CA European Centre for Medium-Range Weather Forecasts, Shinfield Park, Berskshire, UK Meteorological Research Institute – Japan Meteorological Agency, Tsukuba JAPAN Space and Naval Warfare Systems Command,  Arlington VA NASA Goddard Space Flight Center, Greenbelt MD National Centers for Environmental Prediction, Camp Springs MD Naval Postgraduate School, Monterey CA Fleet Numerical Meteorology and Oceanography Center, Monterey CA Naval Research Laboratory, Monterey CA Atlantic Oceanographic and Meteorological Laboratory, Miami FL Pennsylvania State University, University Park PA         </vt:lpstr>
      <vt:lpstr>personal notes...</vt:lpstr>
      <vt:lpstr>topics or story lines</vt:lpstr>
      <vt:lpstr>topics or story lines</vt:lpstr>
      <vt:lpstr>atLANTic – 2022 </vt:lpstr>
      <vt:lpstr>WPAC – 2022</vt:lpstr>
      <vt:lpstr>https://tcact.wxmap2.com</vt:lpstr>
      <vt:lpstr>https://tcact.wxmap2.com</vt:lpstr>
      <vt:lpstr>https://tcact.wxmap2.com</vt:lpstr>
      <vt:lpstr>https://tcact.wxmap2.com</vt:lpstr>
      <vt:lpstr>https://maps.wxmap2.com</vt:lpstr>
      <vt:lpstr>https://maps.wxmap2.com</vt:lpstr>
      <vt:lpstr>https://maps.wxmap2.com</vt:lpstr>
      <vt:lpstr>https://maps.wxmap2.com</vt:lpstr>
      <vt:lpstr>https://tcgen.wxmap2.com</vt:lpstr>
      <vt:lpstr>https://jtdiag.wxmap2.com</vt:lpstr>
      <vt:lpstr>https://tctrkveri.wxmap2.com</vt:lpstr>
      <vt:lpstr>https://tctrkveri.wxmap2.com</vt:lpstr>
      <vt:lpstr>topics or story lines</vt:lpstr>
      <vt:lpstr>some words of wisdom…</vt:lpstr>
      <vt:lpstr>some more philosophy… </vt:lpstr>
      <vt:lpstr>w2-tc-dss-vd2-anl.py – interactive TC verification</vt:lpstr>
      <vt:lpstr>WPAC 2022 JGSM v TJGSM PE=Position Error local tracking using 1.25deg fields from JMA</vt:lpstr>
      <vt:lpstr>WPAC 2022 JGSM v TJGSM IE=Intensity Error local tracking using 1.25deg fields from JMA</vt:lpstr>
      <vt:lpstr>WPAC 2022 JGSM v ECMWF v GFS</vt:lpstr>
      <vt:lpstr>a few comments about the mean PE metric</vt:lpstr>
      <vt:lpstr>What is the difference between a 72-h mean PE and 120-h mean PE? 10-y R34 histograms (2008-2017)  taus: 0 (G), 72 (R),120 (B)</vt:lpstr>
      <vt:lpstr>What is the difference between a 72-h mean PE and 120-h mean PE? fundamentally different type of storms</vt:lpstr>
      <vt:lpstr>WPAC 2022 JGSM v ECMWF  as %improve over GFS as a baseline</vt:lpstr>
      <vt:lpstr>WPAC 2022 JGSM v ECMWF v GFS by TC</vt:lpstr>
      <vt:lpstr>LANT 2022 JGSM v ECMWF v GFS</vt:lpstr>
      <vt:lpstr>LANT 2022 JGSM v ECMWF v GFS</vt:lpstr>
      <vt:lpstr>topics or story lines</vt:lpstr>
      <vt:lpstr>PowerPoint Presentation</vt:lpstr>
      <vt:lpstr>ERA-40 TC detection v tropical wind score SHEM v NHEM ; tau=0 v tau=72 h</vt:lpstr>
      <vt:lpstr>NHEM ERA5 PoD at tau=0 and 72 h</vt:lpstr>
      <vt:lpstr>SHEM ERA5 PoD at tau=0 and 72 h</vt:lpstr>
      <vt:lpstr>SHEM ERA5 v JTWC mean 72-h PE</vt:lpstr>
      <vt:lpstr>WPAC ERA5 v JTWC mean 72-h PE</vt:lpstr>
      <vt:lpstr>LANT ERA5 v NHC mean 72-h PE</vt:lpstr>
      <vt:lpstr>HWRF v ECMWF v GFS 2007-2020 % improve (lower) mean PE relative to GFS as a baseline</vt:lpstr>
      <vt:lpstr>ECMWF v ERA5 v GFS 2007-2019 % improve (lower) mean PE relative to GFS as a baseline</vt:lpstr>
      <vt:lpstr>concluding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Tropical Cyclone Genesis in Global Models  tcgen V1.0   Mike Fiorino, CDR USN(ret) NOAA ESRL Boulder CO michael.fiorino@noaa.gov 1 March 2011</dc:title>
  <dc:subject/>
  <dc:creator>Mike Fiorino</dc:creator>
  <cp:keywords/>
  <dc:description/>
  <cp:lastModifiedBy>Mike Fiorino</cp:lastModifiedBy>
  <cp:revision>735</cp:revision>
  <cp:lastPrinted>2018-05-09T21:47:28Z</cp:lastPrinted>
  <dcterms:modified xsi:type="dcterms:W3CDTF">2022-10-13T05:57:09Z</dcterms:modified>
</cp:coreProperties>
</file>