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40"/>
  </p:notesMasterIdLst>
  <p:handoutMasterIdLst>
    <p:handoutMasterId r:id="rId41"/>
  </p:handoutMasterIdLst>
  <p:sldIdLst>
    <p:sldId id="646" r:id="rId2"/>
    <p:sldId id="633" r:id="rId3"/>
    <p:sldId id="637" r:id="rId4"/>
    <p:sldId id="638" r:id="rId5"/>
    <p:sldId id="636" r:id="rId6"/>
    <p:sldId id="663" r:id="rId7"/>
    <p:sldId id="664" r:id="rId8"/>
    <p:sldId id="656" r:id="rId9"/>
    <p:sldId id="666" r:id="rId10"/>
    <p:sldId id="659" r:id="rId11"/>
    <p:sldId id="661" r:id="rId12"/>
    <p:sldId id="673" r:id="rId13"/>
    <p:sldId id="662" r:id="rId14"/>
    <p:sldId id="660" r:id="rId15"/>
    <p:sldId id="641" r:id="rId16"/>
    <p:sldId id="642" r:id="rId17"/>
    <p:sldId id="643" r:id="rId18"/>
    <p:sldId id="654" r:id="rId19"/>
    <p:sldId id="655" r:id="rId20"/>
    <p:sldId id="640" r:id="rId21"/>
    <p:sldId id="647" r:id="rId22"/>
    <p:sldId id="648" r:id="rId23"/>
    <p:sldId id="649" r:id="rId24"/>
    <p:sldId id="650" r:id="rId25"/>
    <p:sldId id="651" r:id="rId26"/>
    <p:sldId id="652" r:id="rId27"/>
    <p:sldId id="653" r:id="rId28"/>
    <p:sldId id="657" r:id="rId29"/>
    <p:sldId id="667" r:id="rId30"/>
    <p:sldId id="665" r:id="rId31"/>
    <p:sldId id="668" r:id="rId32"/>
    <p:sldId id="669" r:id="rId33"/>
    <p:sldId id="670" r:id="rId34"/>
    <p:sldId id="671" r:id="rId35"/>
    <p:sldId id="672" r:id="rId36"/>
    <p:sldId id="635" r:id="rId37"/>
    <p:sldId id="644" r:id="rId38"/>
    <p:sldId id="639" r:id="rId39"/>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660066"/>
    <a:srgbClr val="FAD40C"/>
    <a:srgbClr val="FF00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78"/>
  </p:normalViewPr>
  <p:slideViewPr>
    <p:cSldViewPr showGuides="1">
      <p:cViewPr varScale="1">
        <p:scale>
          <a:sx n="61" d="100"/>
          <a:sy n="61" d="100"/>
        </p:scale>
        <p:origin x="802" y="101"/>
      </p:cViewPr>
      <p:guideLst>
        <p:guide orient="horz" pos="1872"/>
        <p:guide pos="4144"/>
      </p:guideLst>
    </p:cSldViewPr>
  </p:slideViewPr>
  <p:outlineViewPr>
    <p:cViewPr>
      <p:scale>
        <a:sx n="33" d="100"/>
        <a:sy n="33" d="100"/>
      </p:scale>
      <p:origin x="0" y="0"/>
    </p:cViewPr>
  </p:outlineViewPr>
  <p:notesTextViewPr>
    <p:cViewPr>
      <p:scale>
        <a:sx n="3" d="2"/>
        <a:sy n="3" d="2"/>
      </p:scale>
      <p:origin x="0" y="0"/>
    </p:cViewPr>
  </p:notesTextViewPr>
  <p:sorterViewPr>
    <p:cViewPr>
      <p:scale>
        <a:sx n="46" d="100"/>
        <a:sy n="46" d="100"/>
      </p:scale>
      <p:origin x="0" y="0"/>
    </p:cViewPr>
  </p:sorterViewPr>
  <p:notesViewPr>
    <p:cSldViewPr>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4/14/2021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4/14/2021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dirty="0"/>
          </a:p>
        </p:txBody>
      </p:sp>
    </p:spTree>
    <p:extLst>
      <p:ext uri="{BB962C8B-B14F-4D97-AF65-F5344CB8AC3E}">
        <p14:creationId xmlns:p14="http://schemas.microsoft.com/office/powerpoint/2010/main" val="953162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dirty="0"/>
          </a:p>
        </p:txBody>
      </p:sp>
    </p:spTree>
    <p:extLst>
      <p:ext uri="{BB962C8B-B14F-4D97-AF65-F5344CB8AC3E}">
        <p14:creationId xmlns:p14="http://schemas.microsoft.com/office/powerpoint/2010/main" val="145805885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2616200" y="8763000"/>
            <a:ext cx="76962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400" b="0" i="0" baseline="0" dirty="0">
                <a:solidFill>
                  <a:srgbClr val="FFFF66"/>
                </a:solidFill>
                <a:latin typeface="Gill Sans MT"/>
                <a:ea typeface="Tahoma" pitchFamily="34" charset="0"/>
                <a:cs typeface="Gill Sans MT"/>
              </a:rPr>
              <a:t>INDOPACOM -TCC 2021</a:t>
            </a:r>
          </a:p>
          <a:p>
            <a:pPr eaLnBrk="1" hangingPunct="1">
              <a:defRPr/>
            </a:pPr>
            <a:r>
              <a:rPr lang="en-US" sz="1800" b="0" i="0" dirty="0">
                <a:solidFill>
                  <a:srgbClr val="FFFF66"/>
                </a:solidFill>
                <a:latin typeface="Gill Sans MT"/>
                <a:ea typeface="Tahoma" pitchFamily="34" charset="0"/>
                <a:cs typeface="Gill Sans MT"/>
              </a:rPr>
              <a:t>Mike Fiorino</a:t>
            </a:r>
            <a:r>
              <a:rPr lang="en-US" sz="1800" b="0" i="0" baseline="0" dirty="0">
                <a:solidFill>
                  <a:srgbClr val="FFFF66"/>
                </a:solidFill>
                <a:latin typeface="Gill Sans MT"/>
                <a:ea typeface="Tahoma" pitchFamily="34" charset="0"/>
                <a:cs typeface="Gill Sans MT"/>
              </a:rPr>
              <a:t>  AOES/GMU – wxmap2 / FE / BT++ – 20210415</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dirty="0">
              <a:solidFill>
                <a:srgbClr val="000090"/>
              </a:solidFill>
              <a:latin typeface="Gill Sans MT"/>
            </a:endParaRPr>
          </a:p>
        </p:txBody>
      </p:sp>
      <p:pic>
        <p:nvPicPr>
          <p:cNvPr id="4" name="Picture 3" descr="Logo, company name&#10;&#10;Description automatically generated">
            <a:extLst>
              <a:ext uri="{FF2B5EF4-FFF2-40B4-BE49-F238E27FC236}">
                <a16:creationId xmlns:a16="http://schemas.microsoft.com/office/drawing/2014/main" id="{2B799BDB-8E4B-7E4B-9912-CF6A12EB0CEE}"/>
              </a:ext>
            </a:extLst>
          </p:cNvPr>
          <p:cNvPicPr>
            <a:picLocks noChangeAspect="1"/>
          </p:cNvPicPr>
          <p:nvPr userDrawn="1"/>
        </p:nvPicPr>
        <p:blipFill>
          <a:blip r:embed="rId5"/>
          <a:stretch>
            <a:fillRect/>
          </a:stretch>
        </p:blipFill>
        <p:spPr>
          <a:xfrm>
            <a:off x="0" y="8643030"/>
            <a:ext cx="1689100" cy="1093662"/>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B1787127-4C98-C04B-BF67-A4D23DA88B72}"/>
              </a:ext>
            </a:extLst>
          </p:cNvPr>
          <p:cNvPicPr>
            <a:picLocks noChangeAspect="1"/>
          </p:cNvPicPr>
          <p:nvPr userDrawn="1"/>
        </p:nvPicPr>
        <p:blipFill>
          <a:blip r:embed="rId6"/>
          <a:stretch>
            <a:fillRect/>
          </a:stretch>
        </p:blipFill>
        <p:spPr>
          <a:xfrm>
            <a:off x="11226800" y="8643030"/>
            <a:ext cx="1762992" cy="1110569"/>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32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8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jtdiag.wxmap2.com/"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jtdiag.wxmap2.com/"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jtdiag.wxmap2.com/"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jtdiag.wxmap2.com/" TargetMode="Externa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jtdiag.wxmap2.co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tctrkveri.wxmap2.com/trk-02W-2021-MOD-CUR.htm" TargetMode="External"/><Relationship Id="rId7" Type="http://schemas.openxmlformats.org/officeDocument/2006/relationships/image" Target="../media/image16.png"/><Relationship Id="rId2" Type="http://schemas.openxmlformats.org/officeDocument/2006/relationships/hyperlink" Target="http://tctrkveri.wxmap2.com/"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tctrkveri.wxmap2.com/trk-02W-2021-OPS-CUR.ht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tctrkveri.wxmap2.com/trk-02W-2021-MOD-CUR.htm" TargetMode="External"/><Relationship Id="rId2" Type="http://schemas.openxmlformats.org/officeDocument/2006/relationships/hyperlink" Target="http://tctrkveri.wxmap2.com/" TargetMode="External"/><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hyperlink" Target="http://tctrkveri.wxmap2.com/trk-02W-2021-OPS-CUR.htm" TargetMode="External"/><Relationship Id="rId2" Type="http://schemas.openxmlformats.org/officeDocument/2006/relationships/hyperlink" Target="http://tctrkveri.wxmap2.com/" TargetMode="Externa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sourceforge.net/projects/wxmap2/" TargetMode="External"/><Relationship Id="rId2" Type="http://schemas.openxmlformats.org/officeDocument/2006/relationships/hyperlink" Target="http://jtdiag.wxmap2.com/"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maps.wxmap2.com/" TargetMode="External"/><Relationship Id="rId2" Type="http://schemas.openxmlformats.org/officeDocument/2006/relationships/hyperlink" Target="http://jtdiag.wxmap2.com/" TargetMode="External"/><Relationship Id="rId1" Type="http://schemas.openxmlformats.org/officeDocument/2006/relationships/slideLayout" Target="../slideLayouts/slideLayout1.xml"/><Relationship Id="rId6" Type="http://schemas.openxmlformats.org/officeDocument/2006/relationships/hyperlink" Target="http://tctrkveri.wxmap2.com/" TargetMode="External"/><Relationship Id="rId5" Type="http://schemas.openxmlformats.org/officeDocument/2006/relationships/hyperlink" Target="http://tceps.wxmap2.com/" TargetMode="External"/><Relationship Id="rId4" Type="http://schemas.openxmlformats.org/officeDocument/2006/relationships/hyperlink" Target="http://tcgen.wxmap2.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jtdiag.wxmap2.com/" TargetMode="External"/><Relationship Id="rId2" Type="http://schemas.openxmlformats.org/officeDocument/2006/relationships/image" Target="../media/image7.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63DC-3D1D-474A-83F4-4EDEC50E5792}"/>
              </a:ext>
            </a:extLst>
          </p:cNvPr>
          <p:cNvSpPr>
            <a:spLocks noGrp="1"/>
          </p:cNvSpPr>
          <p:nvPr>
            <p:ph type="title"/>
          </p:nvPr>
        </p:nvSpPr>
        <p:spPr/>
        <p:txBody>
          <a:bodyPr/>
          <a:lstStyle/>
          <a:p>
            <a:r>
              <a:rPr lang="en-US" dirty="0"/>
              <a:t>if this is my last/penultimate TCC talk…</a:t>
            </a:r>
          </a:p>
        </p:txBody>
      </p:sp>
      <p:sp>
        <p:nvSpPr>
          <p:cNvPr id="3" name="Content Placeholder 2">
            <a:extLst>
              <a:ext uri="{FF2B5EF4-FFF2-40B4-BE49-F238E27FC236}">
                <a16:creationId xmlns:a16="http://schemas.microsoft.com/office/drawing/2014/main" id="{BCC1F93F-C42F-4025-AD8F-BDB94C08B404}"/>
              </a:ext>
            </a:extLst>
          </p:cNvPr>
          <p:cNvSpPr>
            <a:spLocks noGrp="1"/>
          </p:cNvSpPr>
          <p:nvPr>
            <p:ph idx="1"/>
          </p:nvPr>
        </p:nvSpPr>
        <p:spPr/>
        <p:txBody>
          <a:bodyPr/>
          <a:lstStyle/>
          <a:p>
            <a:r>
              <a:rPr lang="en-US" sz="4400" b="1" dirty="0"/>
              <a:t>TC forecasting = 0.1*(TC meteorology)</a:t>
            </a:r>
          </a:p>
          <a:p>
            <a:r>
              <a:rPr lang="en-US" sz="4000" b="1" i="1" dirty="0"/>
              <a:t>wxmap2.com </a:t>
            </a:r>
            <a:r>
              <a:rPr lang="en-US" sz="3200" dirty="0"/>
              <a:t>is my personal domain that contains 40+ years of TC &amp; NWP data processing/analysis for both forecasting and meteorology – </a:t>
            </a:r>
            <a:r>
              <a:rPr lang="en-US" sz="3200" b="1" i="1" dirty="0"/>
              <a:t>highly constrained by </a:t>
            </a:r>
            <a:r>
              <a:rPr lang="en-US" sz="3200" b="1" i="1" u="sng" dirty="0"/>
              <a:t>real</a:t>
            </a:r>
            <a:r>
              <a:rPr lang="en-US" sz="3200" b="1" i="1" dirty="0"/>
              <a:t> JTWC/NHC operations</a:t>
            </a:r>
          </a:p>
          <a:p>
            <a:r>
              <a:rPr lang="en-US" sz="4000" b="1" i="1" dirty="0"/>
              <a:t>a big </a:t>
            </a:r>
            <a:r>
              <a:rPr lang="ja-JP" altLang="en-US" sz="4000" b="1" i="1" dirty="0"/>
              <a:t>どうもありがとうございました </a:t>
            </a:r>
            <a:r>
              <a:rPr lang="en-US" altLang="ja-JP" sz="4000" b="1" i="1" dirty="0"/>
              <a:t>(</a:t>
            </a:r>
            <a:r>
              <a:rPr lang="en-US" sz="4000" b="1" i="1" dirty="0"/>
              <a:t>thanks) to JTWC (NHC) </a:t>
            </a:r>
            <a:r>
              <a:rPr lang="en-US" sz="3200" dirty="0"/>
              <a:t>for helping make wxmap2.com a unique and powerful tool for my current science applications:</a:t>
            </a:r>
          </a:p>
          <a:p>
            <a:pPr lvl="1"/>
            <a:r>
              <a:rPr lang="en-US" sz="3200" dirty="0"/>
              <a:t>WAF paper on </a:t>
            </a:r>
            <a:r>
              <a:rPr lang="en-US" sz="3200" b="1" i="1" dirty="0"/>
              <a:t>TC forecast metrics</a:t>
            </a:r>
          </a:p>
          <a:p>
            <a:pPr lvl="1"/>
            <a:r>
              <a:rPr lang="en-US" sz="3200" b="1" i="1" dirty="0"/>
              <a:t>super Best Track </a:t>
            </a:r>
            <a:r>
              <a:rPr lang="en-US" sz="3200" dirty="0"/>
              <a:t>to be built at </a:t>
            </a:r>
            <a:r>
              <a:rPr lang="ja-JP" altLang="en-US" sz="3200" dirty="0"/>
              <a:t>東京大学</a:t>
            </a:r>
            <a:r>
              <a:rPr lang="en-US" altLang="ja-JP" sz="3200" dirty="0"/>
              <a:t> (</a:t>
            </a:r>
            <a:r>
              <a:rPr lang="en-US" sz="3200" dirty="0"/>
              <a:t>U of Tokyo)… </a:t>
            </a:r>
          </a:p>
          <a:p>
            <a:endParaRPr lang="en-US" dirty="0"/>
          </a:p>
        </p:txBody>
      </p:sp>
    </p:spTree>
    <p:extLst>
      <p:ext uri="{BB962C8B-B14F-4D97-AF65-F5344CB8AC3E}">
        <p14:creationId xmlns:p14="http://schemas.microsoft.com/office/powerpoint/2010/main" val="9179862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2"/>
              </a:rPr>
              <a:t>http://jtdiag.wxmap2.com</a:t>
            </a:r>
            <a:br>
              <a:rPr lang="en-US" sz="4000" dirty="0"/>
            </a:br>
            <a:r>
              <a:rPr lang="en-US" sz="3200" dirty="0"/>
              <a:t>02W JTWC 2021041418 warning</a:t>
            </a:r>
            <a:endParaRPr lang="en-US" sz="4000" dirty="0"/>
          </a:p>
        </p:txBody>
      </p:sp>
      <p:pic>
        <p:nvPicPr>
          <p:cNvPr id="8" name="Picture 7">
            <a:extLst>
              <a:ext uri="{FF2B5EF4-FFF2-40B4-BE49-F238E27FC236}">
                <a16:creationId xmlns:a16="http://schemas.microsoft.com/office/drawing/2014/main" id="{90550469-6651-4797-B3F1-1EC7FE08D70F}"/>
              </a:ext>
            </a:extLst>
          </p:cNvPr>
          <p:cNvPicPr>
            <a:picLocks noChangeAspect="1"/>
          </p:cNvPicPr>
          <p:nvPr/>
        </p:nvPicPr>
        <p:blipFill>
          <a:blip r:embed="rId3"/>
          <a:stretch>
            <a:fillRect/>
          </a:stretch>
        </p:blipFill>
        <p:spPr>
          <a:xfrm>
            <a:off x="2386887" y="1184761"/>
            <a:ext cx="8231026" cy="7384077"/>
          </a:xfrm>
          <a:prstGeom prst="rect">
            <a:avLst/>
          </a:prstGeom>
        </p:spPr>
      </p:pic>
    </p:spTree>
    <p:extLst>
      <p:ext uri="{BB962C8B-B14F-4D97-AF65-F5344CB8AC3E}">
        <p14:creationId xmlns:p14="http://schemas.microsoft.com/office/powerpoint/2010/main" val="8640516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2"/>
              </a:rPr>
              <a:t>http://jtdiag.wxmap2.com</a:t>
            </a:r>
            <a:br>
              <a:rPr lang="en-US" sz="4000" dirty="0"/>
            </a:br>
            <a:r>
              <a:rPr lang="en-US" sz="3200" dirty="0"/>
              <a:t>ROCI/POCI calculated using the </a:t>
            </a:r>
            <a:r>
              <a:rPr lang="en-US" sz="3200" dirty="0" err="1"/>
              <a:t>lat,lon</a:t>
            </a:r>
            <a:r>
              <a:rPr lang="en-US" sz="3200" dirty="0"/>
              <a:t> of the contours (</a:t>
            </a:r>
            <a:r>
              <a:rPr lang="en-US" sz="3200" dirty="0" err="1"/>
              <a:t>GrADS</a:t>
            </a:r>
            <a:r>
              <a:rPr lang="en-US" sz="3200" dirty="0"/>
              <a:t> trick)</a:t>
            </a:r>
            <a:endParaRPr lang="en-US" sz="4000" dirty="0"/>
          </a:p>
        </p:txBody>
      </p:sp>
      <p:pic>
        <p:nvPicPr>
          <p:cNvPr id="8" name="Picture 7">
            <a:extLst>
              <a:ext uri="{FF2B5EF4-FFF2-40B4-BE49-F238E27FC236}">
                <a16:creationId xmlns:a16="http://schemas.microsoft.com/office/drawing/2014/main" id="{90550469-6651-4797-B3F1-1EC7FE08D70F}"/>
              </a:ext>
            </a:extLst>
          </p:cNvPr>
          <p:cNvPicPr>
            <a:picLocks noChangeAspect="1"/>
          </p:cNvPicPr>
          <p:nvPr/>
        </p:nvPicPr>
        <p:blipFill>
          <a:blip r:embed="rId3"/>
          <a:stretch>
            <a:fillRect/>
          </a:stretch>
        </p:blipFill>
        <p:spPr>
          <a:xfrm>
            <a:off x="2386887" y="1184761"/>
            <a:ext cx="8231026" cy="7384077"/>
          </a:xfrm>
          <a:prstGeom prst="rect">
            <a:avLst/>
          </a:prstGeom>
        </p:spPr>
      </p:pic>
      <p:pic>
        <p:nvPicPr>
          <p:cNvPr id="4" name="Picture 3">
            <a:extLst>
              <a:ext uri="{FF2B5EF4-FFF2-40B4-BE49-F238E27FC236}">
                <a16:creationId xmlns:a16="http://schemas.microsoft.com/office/drawing/2014/main" id="{7DC6C34F-7539-4780-A658-D95163E51D96}"/>
              </a:ext>
            </a:extLst>
          </p:cNvPr>
          <p:cNvPicPr>
            <a:picLocks noChangeAspect="1"/>
          </p:cNvPicPr>
          <p:nvPr/>
        </p:nvPicPr>
        <p:blipFill>
          <a:blip r:embed="rId4"/>
          <a:stretch>
            <a:fillRect/>
          </a:stretch>
        </p:blipFill>
        <p:spPr>
          <a:xfrm>
            <a:off x="-54088" y="1041400"/>
            <a:ext cx="13004800" cy="3023564"/>
          </a:xfrm>
          <a:prstGeom prst="rect">
            <a:avLst/>
          </a:prstGeom>
        </p:spPr>
      </p:pic>
      <p:sp>
        <p:nvSpPr>
          <p:cNvPr id="6" name="Speech Bubble: Rectangle with Corners Rounded 5">
            <a:extLst>
              <a:ext uri="{FF2B5EF4-FFF2-40B4-BE49-F238E27FC236}">
                <a16:creationId xmlns:a16="http://schemas.microsoft.com/office/drawing/2014/main" id="{35631452-B7AB-4FB8-A010-7519B8150CFE}"/>
              </a:ext>
            </a:extLst>
          </p:cNvPr>
          <p:cNvSpPr/>
          <p:nvPr/>
        </p:nvSpPr>
        <p:spPr bwMode="auto">
          <a:xfrm>
            <a:off x="664401" y="4830450"/>
            <a:ext cx="3962400" cy="1191816"/>
          </a:xfrm>
          <a:prstGeom prst="wedgeRoundRectCallout">
            <a:avLst>
              <a:gd name="adj1" fmla="val 68315"/>
              <a:gd name="adj2" fmla="val -33188"/>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ROCI/POCI 1006mb/406 </a:t>
            </a:r>
            <a:r>
              <a:rPr lang="en-US" sz="3200" b="1" dirty="0" err="1">
                <a:solidFill>
                  <a:srgbClr val="FAD40C"/>
                </a:solidFill>
              </a:rPr>
              <a:t>nmi</a:t>
            </a:r>
            <a:endParaRPr lang="en-US" sz="3200" b="1" dirty="0">
              <a:solidFill>
                <a:srgbClr val="FAD40C"/>
              </a:solidFill>
            </a:endParaRPr>
          </a:p>
        </p:txBody>
      </p:sp>
      <p:sp>
        <p:nvSpPr>
          <p:cNvPr id="7" name="Speech Bubble: Rectangle with Corners Rounded 6">
            <a:extLst>
              <a:ext uri="{FF2B5EF4-FFF2-40B4-BE49-F238E27FC236}">
                <a16:creationId xmlns:a16="http://schemas.microsoft.com/office/drawing/2014/main" id="{23096A64-4855-479D-B2D5-9599C80FB6F6}"/>
              </a:ext>
            </a:extLst>
          </p:cNvPr>
          <p:cNvSpPr/>
          <p:nvPr/>
        </p:nvSpPr>
        <p:spPr bwMode="auto">
          <a:xfrm>
            <a:off x="8377999" y="5092729"/>
            <a:ext cx="3962400" cy="1191816"/>
          </a:xfrm>
          <a:prstGeom prst="wedgeRoundRectCallout">
            <a:avLst>
              <a:gd name="adj1" fmla="val -86269"/>
              <a:gd name="adj2" fmla="val -12168"/>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ROCI/POCI L-1 1004mb/181 </a:t>
            </a:r>
            <a:r>
              <a:rPr lang="en-US" sz="3200" b="1" dirty="0" err="1">
                <a:solidFill>
                  <a:srgbClr val="FAD40C"/>
                </a:solidFill>
              </a:rPr>
              <a:t>nmi</a:t>
            </a:r>
            <a:endParaRPr lang="en-US" sz="3200" b="1" dirty="0">
              <a:solidFill>
                <a:srgbClr val="FAD40C"/>
              </a:solidFill>
            </a:endParaRPr>
          </a:p>
        </p:txBody>
      </p:sp>
    </p:spTree>
    <p:extLst>
      <p:ext uri="{BB962C8B-B14F-4D97-AF65-F5344CB8AC3E}">
        <p14:creationId xmlns:p14="http://schemas.microsoft.com/office/powerpoint/2010/main" val="12695602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2"/>
              </a:rPr>
              <a:t>http://jtdiag.wxmap2.com</a:t>
            </a:r>
            <a:br>
              <a:rPr lang="en-US" sz="4000" dirty="0"/>
            </a:br>
            <a:r>
              <a:rPr lang="en-US" sz="3200" dirty="0"/>
              <a:t>02W JTWC 2021041418 warning</a:t>
            </a:r>
            <a:endParaRPr lang="en-US" sz="4000" dirty="0"/>
          </a:p>
        </p:txBody>
      </p:sp>
      <p:pic>
        <p:nvPicPr>
          <p:cNvPr id="4" name="Picture 3">
            <a:extLst>
              <a:ext uri="{FF2B5EF4-FFF2-40B4-BE49-F238E27FC236}">
                <a16:creationId xmlns:a16="http://schemas.microsoft.com/office/drawing/2014/main" id="{7DC6C34F-7539-4780-A658-D95163E51D96}"/>
              </a:ext>
            </a:extLst>
          </p:cNvPr>
          <p:cNvPicPr>
            <a:picLocks noChangeAspect="1"/>
          </p:cNvPicPr>
          <p:nvPr/>
        </p:nvPicPr>
        <p:blipFill>
          <a:blip r:embed="rId3"/>
          <a:stretch>
            <a:fillRect/>
          </a:stretch>
        </p:blipFill>
        <p:spPr>
          <a:xfrm>
            <a:off x="-54088" y="1041400"/>
            <a:ext cx="13004800" cy="3023564"/>
          </a:xfrm>
          <a:prstGeom prst="rect">
            <a:avLst/>
          </a:prstGeom>
        </p:spPr>
      </p:pic>
      <p:pic>
        <p:nvPicPr>
          <p:cNvPr id="5" name="Picture 4">
            <a:extLst>
              <a:ext uri="{FF2B5EF4-FFF2-40B4-BE49-F238E27FC236}">
                <a16:creationId xmlns:a16="http://schemas.microsoft.com/office/drawing/2014/main" id="{9F0E8D50-3579-440A-8C84-BF5D32D1A39F}"/>
              </a:ext>
            </a:extLst>
          </p:cNvPr>
          <p:cNvPicPr>
            <a:picLocks noChangeAspect="1"/>
          </p:cNvPicPr>
          <p:nvPr/>
        </p:nvPicPr>
        <p:blipFill>
          <a:blip r:embed="rId4"/>
          <a:stretch>
            <a:fillRect/>
          </a:stretch>
        </p:blipFill>
        <p:spPr>
          <a:xfrm>
            <a:off x="2082800" y="3065879"/>
            <a:ext cx="8839200" cy="6715905"/>
          </a:xfrm>
          <a:prstGeom prst="rect">
            <a:avLst/>
          </a:prstGeom>
        </p:spPr>
      </p:pic>
      <p:sp>
        <p:nvSpPr>
          <p:cNvPr id="9" name="Speech Bubble: Rectangle with Corners Rounded 8">
            <a:extLst>
              <a:ext uri="{FF2B5EF4-FFF2-40B4-BE49-F238E27FC236}">
                <a16:creationId xmlns:a16="http://schemas.microsoft.com/office/drawing/2014/main" id="{11CEB09F-0009-4481-8BFF-01366698B9DD}"/>
              </a:ext>
            </a:extLst>
          </p:cNvPr>
          <p:cNvSpPr/>
          <p:nvPr/>
        </p:nvSpPr>
        <p:spPr bwMode="auto">
          <a:xfrm>
            <a:off x="138056" y="4069139"/>
            <a:ext cx="1752600" cy="1191816"/>
          </a:xfrm>
          <a:prstGeom prst="wedgeRoundRectCallout">
            <a:avLst>
              <a:gd name="adj1" fmla="val 13296"/>
              <a:gd name="adj2" fmla="val -190838"/>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err="1">
                <a:solidFill>
                  <a:srgbClr val="FAD40C"/>
                </a:solidFill>
              </a:rPr>
              <a:t>trk</a:t>
            </a:r>
            <a:endParaRPr lang="en-US" sz="3200" b="1" dirty="0">
              <a:solidFill>
                <a:srgbClr val="FAD40C"/>
              </a:solidFill>
            </a:endParaRPr>
          </a:p>
          <a:p>
            <a:pPr algn="ctr"/>
            <a:r>
              <a:rPr lang="en-US" sz="3200" b="1" dirty="0">
                <a:solidFill>
                  <a:srgbClr val="FAD40C"/>
                </a:solidFill>
              </a:rPr>
              <a:t>button</a:t>
            </a:r>
          </a:p>
        </p:txBody>
      </p:sp>
    </p:spTree>
    <p:extLst>
      <p:ext uri="{BB962C8B-B14F-4D97-AF65-F5344CB8AC3E}">
        <p14:creationId xmlns:p14="http://schemas.microsoft.com/office/powerpoint/2010/main" val="13603394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2"/>
              </a:rPr>
              <a:t>http://jtdiag.wxmap2.com</a:t>
            </a:r>
            <a:r>
              <a:rPr lang="en-US" sz="4000" dirty="0"/>
              <a:t> – VWS &amp; VMAX</a:t>
            </a:r>
            <a:br>
              <a:rPr lang="en-US" sz="4000" dirty="0"/>
            </a:br>
            <a:r>
              <a:rPr lang="en-US" sz="3200" dirty="0"/>
              <a:t>02W JTWC 2021041418 warning</a:t>
            </a:r>
            <a:endParaRPr lang="en-US" sz="4000" dirty="0"/>
          </a:p>
        </p:txBody>
      </p:sp>
      <p:pic>
        <p:nvPicPr>
          <p:cNvPr id="7" name="Picture 6">
            <a:extLst>
              <a:ext uri="{FF2B5EF4-FFF2-40B4-BE49-F238E27FC236}">
                <a16:creationId xmlns:a16="http://schemas.microsoft.com/office/drawing/2014/main" id="{D49E0F88-CE60-40CC-B838-18019E6DF28F}"/>
              </a:ext>
            </a:extLst>
          </p:cNvPr>
          <p:cNvPicPr>
            <a:picLocks noChangeAspect="1"/>
          </p:cNvPicPr>
          <p:nvPr/>
        </p:nvPicPr>
        <p:blipFill>
          <a:blip r:embed="rId3"/>
          <a:stretch>
            <a:fillRect/>
          </a:stretch>
        </p:blipFill>
        <p:spPr>
          <a:xfrm>
            <a:off x="2082800" y="1124977"/>
            <a:ext cx="8382000" cy="7503646"/>
          </a:xfrm>
          <a:prstGeom prst="rect">
            <a:avLst/>
          </a:prstGeom>
        </p:spPr>
      </p:pic>
      <p:pic>
        <p:nvPicPr>
          <p:cNvPr id="4" name="Picture 3">
            <a:extLst>
              <a:ext uri="{FF2B5EF4-FFF2-40B4-BE49-F238E27FC236}">
                <a16:creationId xmlns:a16="http://schemas.microsoft.com/office/drawing/2014/main" id="{F038A6C0-B398-47BC-AD3C-9B8FA839325C}"/>
              </a:ext>
            </a:extLst>
          </p:cNvPr>
          <p:cNvPicPr>
            <a:picLocks noChangeAspect="1"/>
          </p:cNvPicPr>
          <p:nvPr/>
        </p:nvPicPr>
        <p:blipFill>
          <a:blip r:embed="rId4"/>
          <a:stretch>
            <a:fillRect/>
          </a:stretch>
        </p:blipFill>
        <p:spPr>
          <a:xfrm>
            <a:off x="0" y="2362200"/>
            <a:ext cx="12665538" cy="3162574"/>
          </a:xfrm>
          <a:prstGeom prst="rect">
            <a:avLst/>
          </a:prstGeom>
        </p:spPr>
      </p:pic>
      <p:sp>
        <p:nvSpPr>
          <p:cNvPr id="6" name="Speech Bubble: Rectangle with Corners Rounded 5">
            <a:extLst>
              <a:ext uri="{FF2B5EF4-FFF2-40B4-BE49-F238E27FC236}">
                <a16:creationId xmlns:a16="http://schemas.microsoft.com/office/drawing/2014/main" id="{C790B827-7686-485D-B820-597493DCA3B1}"/>
              </a:ext>
            </a:extLst>
          </p:cNvPr>
          <p:cNvSpPr/>
          <p:nvPr/>
        </p:nvSpPr>
        <p:spPr bwMode="auto">
          <a:xfrm>
            <a:off x="8483600" y="1642075"/>
            <a:ext cx="3962400" cy="646986"/>
          </a:xfrm>
          <a:prstGeom prst="wedgeRoundRectCallout">
            <a:avLst>
              <a:gd name="adj1" fmla="val -90379"/>
              <a:gd name="adj2" fmla="val 329242"/>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VWS &lt; 15 kts ~ tau36</a:t>
            </a:r>
          </a:p>
        </p:txBody>
      </p:sp>
      <p:pic>
        <p:nvPicPr>
          <p:cNvPr id="8" name="Picture 7">
            <a:extLst>
              <a:ext uri="{FF2B5EF4-FFF2-40B4-BE49-F238E27FC236}">
                <a16:creationId xmlns:a16="http://schemas.microsoft.com/office/drawing/2014/main" id="{02034CDC-8CE1-484B-8456-FC17D2FCE337}"/>
              </a:ext>
            </a:extLst>
          </p:cNvPr>
          <p:cNvPicPr>
            <a:picLocks noChangeAspect="1"/>
          </p:cNvPicPr>
          <p:nvPr/>
        </p:nvPicPr>
        <p:blipFill>
          <a:blip r:embed="rId5"/>
          <a:stretch>
            <a:fillRect/>
          </a:stretch>
        </p:blipFill>
        <p:spPr>
          <a:xfrm>
            <a:off x="12701" y="5520600"/>
            <a:ext cx="12665538" cy="3179508"/>
          </a:xfrm>
          <a:prstGeom prst="rect">
            <a:avLst/>
          </a:prstGeom>
        </p:spPr>
      </p:pic>
      <p:sp>
        <p:nvSpPr>
          <p:cNvPr id="9" name="Speech Bubble: Rectangle with Corners Rounded 8">
            <a:extLst>
              <a:ext uri="{FF2B5EF4-FFF2-40B4-BE49-F238E27FC236}">
                <a16:creationId xmlns:a16="http://schemas.microsoft.com/office/drawing/2014/main" id="{C73AFAB5-9124-45AA-ABAA-A8342FD09DB8}"/>
              </a:ext>
            </a:extLst>
          </p:cNvPr>
          <p:cNvSpPr/>
          <p:nvPr/>
        </p:nvSpPr>
        <p:spPr bwMode="auto">
          <a:xfrm>
            <a:off x="3148722" y="5447461"/>
            <a:ext cx="6368093" cy="646986"/>
          </a:xfrm>
          <a:prstGeom prst="wedgeRoundRectCallout">
            <a:avLst>
              <a:gd name="adj1" fmla="val 25785"/>
              <a:gd name="adj2" fmla="val 229895"/>
              <a:gd name="adj3" fmla="val 16667"/>
            </a:avLst>
          </a:prstGeom>
          <a:solidFill>
            <a:srgbClr val="000090">
              <a:alpha val="72000"/>
            </a:srgbClr>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HRES Vmax </a:t>
            </a:r>
            <a:r>
              <a:rPr lang="en-US" sz="3200" b="1" dirty="0">
                <a:solidFill>
                  <a:srgbClr val="FAD40C"/>
                </a:solidFill>
                <a:sym typeface="Wingdings" panose="05000000000000000000" pitchFamily="2" charset="2"/>
              </a:rPr>
              <a:t> 98 kt at tau 48</a:t>
            </a:r>
            <a:endParaRPr lang="en-US" sz="3200" b="1" dirty="0">
              <a:solidFill>
                <a:srgbClr val="FAD40C"/>
              </a:solidFill>
            </a:endParaRPr>
          </a:p>
        </p:txBody>
      </p:sp>
    </p:spTree>
    <p:extLst>
      <p:ext uri="{BB962C8B-B14F-4D97-AF65-F5344CB8AC3E}">
        <p14:creationId xmlns:p14="http://schemas.microsoft.com/office/powerpoint/2010/main" val="5764375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2"/>
              </a:rPr>
              <a:t>http://jtdiag.wxmap2.com</a:t>
            </a:r>
            <a:r>
              <a:rPr lang="en-US" sz="4000" dirty="0"/>
              <a:t> – VWS</a:t>
            </a:r>
            <a:br>
              <a:rPr lang="en-US" sz="4000" dirty="0"/>
            </a:br>
            <a:r>
              <a:rPr lang="en-US" sz="3200" dirty="0"/>
              <a:t>02W JTWC 2021041418 warning</a:t>
            </a:r>
            <a:endParaRPr lang="en-US" sz="4000" dirty="0"/>
          </a:p>
        </p:txBody>
      </p:sp>
      <p:pic>
        <p:nvPicPr>
          <p:cNvPr id="7" name="Picture 6">
            <a:extLst>
              <a:ext uri="{FF2B5EF4-FFF2-40B4-BE49-F238E27FC236}">
                <a16:creationId xmlns:a16="http://schemas.microsoft.com/office/drawing/2014/main" id="{D49E0F88-CE60-40CC-B838-18019E6DF28F}"/>
              </a:ext>
            </a:extLst>
          </p:cNvPr>
          <p:cNvPicPr>
            <a:picLocks noChangeAspect="1"/>
          </p:cNvPicPr>
          <p:nvPr/>
        </p:nvPicPr>
        <p:blipFill>
          <a:blip r:embed="rId3"/>
          <a:stretch>
            <a:fillRect/>
          </a:stretch>
        </p:blipFill>
        <p:spPr>
          <a:xfrm>
            <a:off x="330200" y="1124977"/>
            <a:ext cx="8382000" cy="7503646"/>
          </a:xfrm>
          <a:prstGeom prst="rect">
            <a:avLst/>
          </a:prstGeom>
        </p:spPr>
      </p:pic>
      <p:sp>
        <p:nvSpPr>
          <p:cNvPr id="8" name="Speech Bubble: Rectangle with Corners Rounded 7">
            <a:extLst>
              <a:ext uri="{FF2B5EF4-FFF2-40B4-BE49-F238E27FC236}">
                <a16:creationId xmlns:a16="http://schemas.microsoft.com/office/drawing/2014/main" id="{99DA2BEB-D500-467D-B1CE-30DEB59D6A57}"/>
              </a:ext>
            </a:extLst>
          </p:cNvPr>
          <p:cNvSpPr/>
          <p:nvPr/>
        </p:nvSpPr>
        <p:spPr bwMode="auto">
          <a:xfrm>
            <a:off x="8864600" y="1174907"/>
            <a:ext cx="3962400" cy="5356384"/>
          </a:xfrm>
          <a:prstGeom prst="wedgeRoundRectCallout">
            <a:avLst>
              <a:gd name="adj1" fmla="val -78366"/>
              <a:gd name="adj2" fmla="val 6567"/>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no vortex removal</a:t>
            </a:r>
          </a:p>
          <a:p>
            <a:pPr algn="ctr"/>
            <a:endParaRPr lang="en-US" sz="3200" b="1" dirty="0">
              <a:solidFill>
                <a:srgbClr val="FAD40C"/>
              </a:solidFill>
            </a:endParaRPr>
          </a:p>
          <a:p>
            <a:pPr algn="ctr"/>
            <a:r>
              <a:rPr lang="en-US" sz="3200" b="1" dirty="0">
                <a:solidFill>
                  <a:srgbClr val="FAD40C"/>
                </a:solidFill>
              </a:rPr>
              <a:t>wind barbs and contours colorized as CIMSS (good &lt;= 15 kts)</a:t>
            </a:r>
          </a:p>
          <a:p>
            <a:pPr algn="ctr"/>
            <a:endParaRPr lang="en-US" sz="3200" b="1" dirty="0">
              <a:solidFill>
                <a:srgbClr val="FAD40C"/>
              </a:solidFill>
            </a:endParaRPr>
          </a:p>
          <a:p>
            <a:pPr algn="ctr"/>
            <a:r>
              <a:rPr lang="en-US" sz="3200" b="1" dirty="0">
                <a:solidFill>
                  <a:srgbClr val="FAD40C"/>
                </a:solidFill>
              </a:rPr>
              <a:t>blue circle shows how the mean calculated (500 km)</a:t>
            </a:r>
          </a:p>
        </p:txBody>
      </p:sp>
    </p:spTree>
    <p:extLst>
      <p:ext uri="{BB962C8B-B14F-4D97-AF65-F5344CB8AC3E}">
        <p14:creationId xmlns:p14="http://schemas.microsoft.com/office/powerpoint/2010/main" val="9871772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83E-8563-41E7-842E-FB4CF7EF4F9E}"/>
              </a:ext>
            </a:extLst>
          </p:cNvPr>
          <p:cNvSpPr>
            <a:spLocks noGrp="1"/>
          </p:cNvSpPr>
          <p:nvPr>
            <p:ph type="title"/>
          </p:nvPr>
        </p:nvSpPr>
        <p:spPr/>
        <p:txBody>
          <a:bodyPr/>
          <a:lstStyle/>
          <a:p>
            <a:r>
              <a:rPr lang="en-US" dirty="0">
                <a:hlinkClick r:id="rId2"/>
              </a:rPr>
              <a:t>http://tctrkveri.wxmap2.com</a:t>
            </a:r>
            <a:br>
              <a:rPr lang="en-US" dirty="0"/>
            </a:br>
            <a:r>
              <a:rPr lang="en-US" sz="2800" dirty="0"/>
              <a:t>interface incomplete…but…mostly for SA</a:t>
            </a:r>
            <a:endParaRPr lang="en-US" dirty="0"/>
          </a:p>
        </p:txBody>
      </p:sp>
      <p:sp>
        <p:nvSpPr>
          <p:cNvPr id="3" name="Content Placeholder 2">
            <a:extLst>
              <a:ext uri="{FF2B5EF4-FFF2-40B4-BE49-F238E27FC236}">
                <a16:creationId xmlns:a16="http://schemas.microsoft.com/office/drawing/2014/main" id="{93868C06-D258-461F-A5F8-E30A58D7F0F1}"/>
              </a:ext>
            </a:extLst>
          </p:cNvPr>
          <p:cNvSpPr>
            <a:spLocks noGrp="1"/>
          </p:cNvSpPr>
          <p:nvPr>
            <p:ph idx="1"/>
          </p:nvPr>
        </p:nvSpPr>
        <p:spPr>
          <a:xfrm>
            <a:off x="505564" y="1124906"/>
            <a:ext cx="11925300" cy="1694493"/>
          </a:xfrm>
        </p:spPr>
        <p:txBody>
          <a:bodyPr/>
          <a:lstStyle/>
          <a:p>
            <a:pPr marL="266700" indent="0">
              <a:spcBef>
                <a:spcPts val="600"/>
              </a:spcBef>
              <a:buNone/>
            </a:pPr>
            <a:r>
              <a:rPr lang="en-US" sz="2800" b="1" dirty="0">
                <a:latin typeface="Courier New" panose="02070309020205020404" pitchFamily="49" charset="0"/>
                <a:cs typeface="Courier New" panose="02070309020205020404" pitchFamily="49" charset="0"/>
              </a:rPr>
              <a:t>http://tctrkveri.wxmap2.com/trk-NNB-YYYY-MOD-CUR.htm</a:t>
            </a:r>
          </a:p>
          <a:p>
            <a:pPr marL="266700" indent="0">
              <a:spcBef>
                <a:spcPts val="600"/>
              </a:spcBef>
              <a:buNone/>
            </a:pPr>
            <a:r>
              <a:rPr lang="en-US" sz="2800" b="1" dirty="0">
                <a:latin typeface="Courier New" panose="02070309020205020404" pitchFamily="49" charset="0"/>
                <a:cs typeface="Courier New" panose="02070309020205020404" pitchFamily="49" charset="0"/>
                <a:hlinkClick r:id="rId3"/>
              </a:rPr>
              <a:t>http://tctrkveri.wxmap2.com/trk-02W-2021-MOD-CUR.htm</a:t>
            </a:r>
            <a:endParaRPr lang="en-US" sz="2800" b="1" dirty="0">
              <a:latin typeface="Courier New" panose="02070309020205020404" pitchFamily="49" charset="0"/>
              <a:cs typeface="Courier New" panose="02070309020205020404" pitchFamily="49" charset="0"/>
            </a:endParaRPr>
          </a:p>
          <a:p>
            <a:pPr marL="266700" indent="0">
              <a:spcBef>
                <a:spcPts val="600"/>
              </a:spcBef>
              <a:buNone/>
            </a:pPr>
            <a:r>
              <a:rPr lang="en-US" sz="2800" b="1" dirty="0">
                <a:latin typeface="Courier New" panose="02070309020205020404" pitchFamily="49" charset="0"/>
                <a:cs typeface="Courier New" panose="02070309020205020404" pitchFamily="49" charset="0"/>
                <a:hlinkClick r:id="rId4"/>
              </a:rPr>
              <a:t>http://tctrkveri.wxmap2.com/trk-02W-2021-OPS-CUR.htm</a:t>
            </a:r>
            <a:endParaRPr lang="en-US" sz="2800" b="1" dirty="0">
              <a:latin typeface="Courier New" panose="02070309020205020404" pitchFamily="49" charset="0"/>
              <a:cs typeface="Courier New" panose="02070309020205020404" pitchFamily="49" charset="0"/>
            </a:endParaRPr>
          </a:p>
          <a:p>
            <a:pPr marL="266700" indent="0">
              <a:spcBef>
                <a:spcPts val="600"/>
              </a:spcBef>
              <a:buNone/>
            </a:pPr>
            <a:endParaRPr lang="en-US" sz="2800" b="1" dirty="0">
              <a:latin typeface="Courier New" panose="02070309020205020404" pitchFamily="49" charset="0"/>
              <a:cs typeface="Courier New" panose="02070309020205020404" pitchFamily="49" charset="0"/>
            </a:endParaRPr>
          </a:p>
          <a:p>
            <a:pPr marL="266700" indent="0">
              <a:spcBef>
                <a:spcPts val="600"/>
              </a:spcBef>
              <a:buNone/>
            </a:pPr>
            <a:endParaRPr lang="en-US" dirty="0"/>
          </a:p>
          <a:p>
            <a:pPr marL="266700" indent="0">
              <a:buNone/>
            </a:pPr>
            <a:endParaRPr lang="en-US" dirty="0"/>
          </a:p>
        </p:txBody>
      </p:sp>
      <p:pic>
        <p:nvPicPr>
          <p:cNvPr id="5" name="Picture 4">
            <a:extLst>
              <a:ext uri="{FF2B5EF4-FFF2-40B4-BE49-F238E27FC236}">
                <a16:creationId xmlns:a16="http://schemas.microsoft.com/office/drawing/2014/main" id="{3D54577B-F3BE-4754-973D-81C16C5FC517}"/>
              </a:ext>
            </a:extLst>
          </p:cNvPr>
          <p:cNvPicPr>
            <a:picLocks noChangeAspect="1"/>
          </p:cNvPicPr>
          <p:nvPr/>
        </p:nvPicPr>
        <p:blipFill>
          <a:blip r:embed="rId5"/>
          <a:stretch>
            <a:fillRect/>
          </a:stretch>
        </p:blipFill>
        <p:spPr>
          <a:xfrm>
            <a:off x="254000" y="3017729"/>
            <a:ext cx="4343776" cy="4602270"/>
          </a:xfrm>
          <a:prstGeom prst="rect">
            <a:avLst/>
          </a:prstGeom>
        </p:spPr>
      </p:pic>
      <p:pic>
        <p:nvPicPr>
          <p:cNvPr id="9" name="Picture 8">
            <a:extLst>
              <a:ext uri="{FF2B5EF4-FFF2-40B4-BE49-F238E27FC236}">
                <a16:creationId xmlns:a16="http://schemas.microsoft.com/office/drawing/2014/main" id="{47C476FC-CA0C-462D-880C-575161B0E35D}"/>
              </a:ext>
            </a:extLst>
          </p:cNvPr>
          <p:cNvPicPr>
            <a:picLocks noChangeAspect="1"/>
          </p:cNvPicPr>
          <p:nvPr/>
        </p:nvPicPr>
        <p:blipFill>
          <a:blip r:embed="rId6"/>
          <a:stretch>
            <a:fillRect/>
          </a:stretch>
        </p:blipFill>
        <p:spPr>
          <a:xfrm>
            <a:off x="4597776" y="3017728"/>
            <a:ext cx="3581710" cy="4602271"/>
          </a:xfrm>
          <a:prstGeom prst="rect">
            <a:avLst/>
          </a:prstGeom>
        </p:spPr>
      </p:pic>
      <p:pic>
        <p:nvPicPr>
          <p:cNvPr id="11" name="Picture 10">
            <a:extLst>
              <a:ext uri="{FF2B5EF4-FFF2-40B4-BE49-F238E27FC236}">
                <a16:creationId xmlns:a16="http://schemas.microsoft.com/office/drawing/2014/main" id="{FEAC21F6-D27A-4752-B5AE-666CB4F84199}"/>
              </a:ext>
            </a:extLst>
          </p:cNvPr>
          <p:cNvPicPr>
            <a:picLocks noChangeAspect="1"/>
          </p:cNvPicPr>
          <p:nvPr/>
        </p:nvPicPr>
        <p:blipFill>
          <a:blip r:embed="rId7"/>
          <a:stretch>
            <a:fillRect/>
          </a:stretch>
        </p:blipFill>
        <p:spPr>
          <a:xfrm>
            <a:off x="8179486" y="3017729"/>
            <a:ext cx="4259949" cy="4602270"/>
          </a:xfrm>
          <a:prstGeom prst="rect">
            <a:avLst/>
          </a:prstGeom>
        </p:spPr>
      </p:pic>
    </p:spTree>
    <p:extLst>
      <p:ext uri="{BB962C8B-B14F-4D97-AF65-F5344CB8AC3E}">
        <p14:creationId xmlns:p14="http://schemas.microsoft.com/office/powerpoint/2010/main" val="136111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83E-8563-41E7-842E-FB4CF7EF4F9E}"/>
              </a:ext>
            </a:extLst>
          </p:cNvPr>
          <p:cNvSpPr>
            <a:spLocks noGrp="1"/>
          </p:cNvSpPr>
          <p:nvPr>
            <p:ph type="title"/>
          </p:nvPr>
        </p:nvSpPr>
        <p:spPr/>
        <p:txBody>
          <a:bodyPr/>
          <a:lstStyle/>
          <a:p>
            <a:r>
              <a:rPr lang="en-US" sz="4000" b="1" dirty="0">
                <a:latin typeface="Courier New" panose="02070309020205020404" pitchFamily="49" charset="0"/>
                <a:cs typeface="Courier New" panose="02070309020205020404" pitchFamily="49" charset="0"/>
                <a:hlinkClick r:id="rId2"/>
              </a:rPr>
              <a:t>http://tctrkveri.wxmap2.com</a:t>
            </a:r>
            <a:br>
              <a:rPr lang="en-US" sz="4000" b="1" dirty="0">
                <a:latin typeface="Courier New" panose="02070309020205020404" pitchFamily="49" charset="0"/>
                <a:cs typeface="Courier New" panose="02070309020205020404" pitchFamily="49" charset="0"/>
              </a:rPr>
            </a:br>
            <a:r>
              <a:rPr lang="en-US" sz="2800" dirty="0"/>
              <a:t>MOD </a:t>
            </a:r>
            <a:r>
              <a:rPr lang="en-US" sz="2800" dirty="0">
                <a:sym typeface="Wingdings" panose="05000000000000000000" pitchFamily="2" charset="2"/>
              </a:rPr>
              <a:t> raw tracker output</a:t>
            </a:r>
            <a:endParaRPr lang="en-US" dirty="0"/>
          </a:p>
        </p:txBody>
      </p:sp>
      <p:sp>
        <p:nvSpPr>
          <p:cNvPr id="3" name="Content Placeholder 2">
            <a:extLst>
              <a:ext uri="{FF2B5EF4-FFF2-40B4-BE49-F238E27FC236}">
                <a16:creationId xmlns:a16="http://schemas.microsoft.com/office/drawing/2014/main" id="{93868C06-D258-461F-A5F8-E30A58D7F0F1}"/>
              </a:ext>
            </a:extLst>
          </p:cNvPr>
          <p:cNvSpPr>
            <a:spLocks noGrp="1"/>
          </p:cNvSpPr>
          <p:nvPr>
            <p:ph idx="1"/>
          </p:nvPr>
        </p:nvSpPr>
        <p:spPr>
          <a:xfrm>
            <a:off x="505564" y="1124907"/>
            <a:ext cx="11925300" cy="551494"/>
          </a:xfrm>
        </p:spPr>
        <p:txBody>
          <a:bodyPr/>
          <a:lstStyle/>
          <a:p>
            <a:pPr marL="266700" indent="0">
              <a:buNone/>
            </a:pPr>
            <a:r>
              <a:rPr lang="en-US" sz="2800" b="1" dirty="0">
                <a:latin typeface="Courier New" panose="02070309020205020404" pitchFamily="49" charset="0"/>
                <a:cs typeface="Courier New" panose="02070309020205020404" pitchFamily="49" charset="0"/>
                <a:hlinkClick r:id="rId3"/>
              </a:rPr>
              <a:t>http://tctrkveri.wxmap2.com/trk-02W-2021-MOD-CUR.htm</a:t>
            </a:r>
            <a:endParaRPr lang="en-US" sz="2800" b="1" dirty="0">
              <a:latin typeface="Courier New" panose="02070309020205020404" pitchFamily="49" charset="0"/>
              <a:cs typeface="Courier New" panose="02070309020205020404" pitchFamily="49" charset="0"/>
            </a:endParaRPr>
          </a:p>
          <a:p>
            <a:pPr marL="266700" indent="0">
              <a:buNone/>
            </a:pPr>
            <a:endParaRPr lang="en-US" sz="2800" b="1" dirty="0">
              <a:latin typeface="Courier New" panose="02070309020205020404" pitchFamily="49" charset="0"/>
              <a:cs typeface="Courier New" panose="02070309020205020404" pitchFamily="49" charset="0"/>
            </a:endParaRPr>
          </a:p>
          <a:p>
            <a:pPr marL="266700" indent="0">
              <a:buNone/>
            </a:pPr>
            <a:endParaRPr lang="en-US" dirty="0"/>
          </a:p>
          <a:p>
            <a:pPr marL="266700" indent="0">
              <a:buNone/>
            </a:pPr>
            <a:endParaRPr lang="en-US" dirty="0"/>
          </a:p>
        </p:txBody>
      </p:sp>
      <p:pic>
        <p:nvPicPr>
          <p:cNvPr id="8" name="Picture 7" descr="A screenshot of a map&#10;&#10;Description automatically generated with medium confidence">
            <a:extLst>
              <a:ext uri="{FF2B5EF4-FFF2-40B4-BE49-F238E27FC236}">
                <a16:creationId xmlns:a16="http://schemas.microsoft.com/office/drawing/2014/main" id="{D368B79A-C526-4994-AC19-1E18EB0699F7}"/>
              </a:ext>
            </a:extLst>
          </p:cNvPr>
          <p:cNvPicPr>
            <a:picLocks noChangeAspect="1"/>
          </p:cNvPicPr>
          <p:nvPr/>
        </p:nvPicPr>
        <p:blipFill>
          <a:blip r:embed="rId4"/>
          <a:stretch>
            <a:fillRect/>
          </a:stretch>
        </p:blipFill>
        <p:spPr>
          <a:xfrm>
            <a:off x="2387600" y="1676401"/>
            <a:ext cx="8229600" cy="6947822"/>
          </a:xfrm>
          <a:prstGeom prst="rect">
            <a:avLst/>
          </a:prstGeom>
        </p:spPr>
      </p:pic>
    </p:spTree>
    <p:extLst>
      <p:ext uri="{BB962C8B-B14F-4D97-AF65-F5344CB8AC3E}">
        <p14:creationId xmlns:p14="http://schemas.microsoft.com/office/powerpoint/2010/main" val="19453165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083E-8563-41E7-842E-FB4CF7EF4F9E}"/>
              </a:ext>
            </a:extLst>
          </p:cNvPr>
          <p:cNvSpPr>
            <a:spLocks noGrp="1"/>
          </p:cNvSpPr>
          <p:nvPr>
            <p:ph type="title"/>
          </p:nvPr>
        </p:nvSpPr>
        <p:spPr/>
        <p:txBody>
          <a:bodyPr/>
          <a:lstStyle/>
          <a:p>
            <a:r>
              <a:rPr lang="en-US" sz="4000" b="1" dirty="0">
                <a:latin typeface="Courier New" panose="02070309020205020404" pitchFamily="49" charset="0"/>
                <a:cs typeface="Courier New" panose="02070309020205020404" pitchFamily="49" charset="0"/>
                <a:hlinkClick r:id="rId2"/>
              </a:rPr>
              <a:t>http://tctrkveri.wxmap2.com</a:t>
            </a:r>
            <a:br>
              <a:rPr lang="en-US" sz="4000" b="1" dirty="0">
                <a:latin typeface="Courier New" panose="02070309020205020404" pitchFamily="49" charset="0"/>
                <a:cs typeface="Courier New" panose="02070309020205020404" pitchFamily="49" charset="0"/>
              </a:rPr>
            </a:br>
            <a:r>
              <a:rPr lang="en-US" sz="2800" dirty="0"/>
              <a:t>OPS </a:t>
            </a:r>
            <a:r>
              <a:rPr lang="en-US" sz="2800" dirty="0">
                <a:sym typeface="Wingdings" panose="05000000000000000000" pitchFamily="2" charset="2"/>
              </a:rPr>
              <a:t> 6-h </a:t>
            </a:r>
            <a:r>
              <a:rPr lang="en-US" sz="2800" dirty="0" err="1">
                <a:sym typeface="Wingdings" panose="05000000000000000000" pitchFamily="2" charset="2"/>
              </a:rPr>
              <a:t>interp</a:t>
            </a:r>
            <a:r>
              <a:rPr lang="en-US" sz="2800" dirty="0">
                <a:sym typeface="Wingdings" panose="05000000000000000000" pitchFamily="2" charset="2"/>
              </a:rPr>
              <a:t> of models + JTWC + CONW</a:t>
            </a:r>
            <a:endParaRPr lang="en-US" dirty="0"/>
          </a:p>
        </p:txBody>
      </p:sp>
      <p:sp>
        <p:nvSpPr>
          <p:cNvPr id="3" name="Content Placeholder 2">
            <a:extLst>
              <a:ext uri="{FF2B5EF4-FFF2-40B4-BE49-F238E27FC236}">
                <a16:creationId xmlns:a16="http://schemas.microsoft.com/office/drawing/2014/main" id="{93868C06-D258-461F-A5F8-E30A58D7F0F1}"/>
              </a:ext>
            </a:extLst>
          </p:cNvPr>
          <p:cNvSpPr>
            <a:spLocks noGrp="1"/>
          </p:cNvSpPr>
          <p:nvPr>
            <p:ph idx="1"/>
          </p:nvPr>
        </p:nvSpPr>
        <p:spPr>
          <a:xfrm>
            <a:off x="505564" y="1124907"/>
            <a:ext cx="11925300" cy="551494"/>
          </a:xfrm>
        </p:spPr>
        <p:txBody>
          <a:bodyPr/>
          <a:lstStyle/>
          <a:p>
            <a:pPr marL="266700" indent="0">
              <a:buNone/>
            </a:pPr>
            <a:r>
              <a:rPr lang="en-US" sz="2800" b="1" dirty="0">
                <a:latin typeface="Courier New" panose="02070309020205020404" pitchFamily="49" charset="0"/>
                <a:cs typeface="Courier New" panose="02070309020205020404" pitchFamily="49" charset="0"/>
                <a:hlinkClick r:id="rId3"/>
              </a:rPr>
              <a:t>http://tctrkveri.wxmap2.com/trk-02W-2021-OPS-CUR.htm</a:t>
            </a:r>
            <a:endParaRPr lang="en-US" sz="2800" b="1" dirty="0">
              <a:latin typeface="Courier New" panose="02070309020205020404" pitchFamily="49" charset="0"/>
              <a:cs typeface="Courier New" panose="02070309020205020404" pitchFamily="49" charset="0"/>
            </a:endParaRPr>
          </a:p>
          <a:p>
            <a:pPr marL="266700" indent="0">
              <a:buNone/>
            </a:pPr>
            <a:endParaRPr lang="en-US" sz="2800" b="1" dirty="0">
              <a:latin typeface="Courier New" panose="02070309020205020404" pitchFamily="49" charset="0"/>
              <a:cs typeface="Courier New" panose="02070309020205020404" pitchFamily="49" charset="0"/>
            </a:endParaRPr>
          </a:p>
          <a:p>
            <a:pPr marL="266700" indent="0">
              <a:buNone/>
            </a:pPr>
            <a:endParaRPr lang="en-US" dirty="0"/>
          </a:p>
          <a:p>
            <a:pPr marL="266700" indent="0">
              <a:buNone/>
            </a:pPr>
            <a:endParaRPr lang="en-US" dirty="0"/>
          </a:p>
        </p:txBody>
      </p:sp>
      <p:pic>
        <p:nvPicPr>
          <p:cNvPr id="8" name="Picture 7" descr="A computer screen capture&#10;&#10;Description automatically generated with low confidence">
            <a:extLst>
              <a:ext uri="{FF2B5EF4-FFF2-40B4-BE49-F238E27FC236}">
                <a16:creationId xmlns:a16="http://schemas.microsoft.com/office/drawing/2014/main" id="{5FC6B47D-64BD-436B-A3E5-3A3DBE215A0B}"/>
              </a:ext>
            </a:extLst>
          </p:cNvPr>
          <p:cNvPicPr>
            <a:picLocks noChangeAspect="1"/>
          </p:cNvPicPr>
          <p:nvPr/>
        </p:nvPicPr>
        <p:blipFill>
          <a:blip r:embed="rId4"/>
          <a:stretch>
            <a:fillRect/>
          </a:stretch>
        </p:blipFill>
        <p:spPr>
          <a:xfrm>
            <a:off x="2387600" y="1675341"/>
            <a:ext cx="8229600" cy="6953352"/>
          </a:xfrm>
          <a:prstGeom prst="rect">
            <a:avLst/>
          </a:prstGeom>
        </p:spPr>
      </p:pic>
    </p:spTree>
    <p:extLst>
      <p:ext uri="{BB962C8B-B14F-4D97-AF65-F5344CB8AC3E}">
        <p14:creationId xmlns:p14="http://schemas.microsoft.com/office/powerpoint/2010/main" val="7072319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9ACF3-79D9-403A-A7ED-4EAF8079E7C4}"/>
              </a:ext>
            </a:extLst>
          </p:cNvPr>
          <p:cNvSpPr>
            <a:spLocks noGrp="1"/>
          </p:cNvSpPr>
          <p:nvPr>
            <p:ph type="title"/>
          </p:nvPr>
        </p:nvSpPr>
        <p:spPr/>
        <p:txBody>
          <a:bodyPr/>
          <a:lstStyle/>
          <a:p>
            <a:r>
              <a:rPr lang="en-US" dirty="0"/>
              <a:t>JMA GSM 2021 SHEM PE</a:t>
            </a:r>
          </a:p>
        </p:txBody>
      </p:sp>
      <p:pic>
        <p:nvPicPr>
          <p:cNvPr id="5" name="Picture 4" descr="A screenshot of a computer&#10;&#10;Description automatically generated with medium confidence">
            <a:extLst>
              <a:ext uri="{FF2B5EF4-FFF2-40B4-BE49-F238E27FC236}">
                <a16:creationId xmlns:a16="http://schemas.microsoft.com/office/drawing/2014/main" id="{FBEB7A39-66D4-4A11-8F6F-E25AFE6335DA}"/>
              </a:ext>
            </a:extLst>
          </p:cNvPr>
          <p:cNvPicPr>
            <a:picLocks noChangeAspect="1"/>
          </p:cNvPicPr>
          <p:nvPr/>
        </p:nvPicPr>
        <p:blipFill>
          <a:blip r:embed="rId2"/>
          <a:stretch>
            <a:fillRect/>
          </a:stretch>
        </p:blipFill>
        <p:spPr>
          <a:xfrm>
            <a:off x="1701790" y="1104892"/>
            <a:ext cx="9601219" cy="7543815"/>
          </a:xfrm>
          <a:prstGeom prst="rect">
            <a:avLst/>
          </a:prstGeom>
        </p:spPr>
      </p:pic>
    </p:spTree>
    <p:extLst>
      <p:ext uri="{BB962C8B-B14F-4D97-AF65-F5344CB8AC3E}">
        <p14:creationId xmlns:p14="http://schemas.microsoft.com/office/powerpoint/2010/main" val="17824609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9ACF3-79D9-403A-A7ED-4EAF8079E7C4}"/>
              </a:ext>
            </a:extLst>
          </p:cNvPr>
          <p:cNvSpPr>
            <a:spLocks noGrp="1"/>
          </p:cNvSpPr>
          <p:nvPr>
            <p:ph type="title"/>
          </p:nvPr>
        </p:nvSpPr>
        <p:spPr/>
        <p:txBody>
          <a:bodyPr/>
          <a:lstStyle/>
          <a:p>
            <a:r>
              <a:rPr lang="en-US" sz="4000" dirty="0"/>
              <a:t>JMA GSM v ECMWF 2021 SHEM</a:t>
            </a:r>
            <a:br>
              <a:rPr lang="en-US" sz="4000" dirty="0"/>
            </a:br>
            <a:r>
              <a:rPr lang="en-US" sz="3200" dirty="0"/>
              <a:t>%improve (lower PE) with GFS baseline</a:t>
            </a:r>
            <a:endParaRPr lang="en-US" sz="4000" dirty="0"/>
          </a:p>
        </p:txBody>
      </p:sp>
      <p:pic>
        <p:nvPicPr>
          <p:cNvPr id="4" name="Picture 3" descr="Chart&#10;&#10;Description automatically generated">
            <a:extLst>
              <a:ext uri="{FF2B5EF4-FFF2-40B4-BE49-F238E27FC236}">
                <a16:creationId xmlns:a16="http://schemas.microsoft.com/office/drawing/2014/main" id="{C6D12704-E574-401C-A5B8-EA9E8B18B6A3}"/>
              </a:ext>
            </a:extLst>
          </p:cNvPr>
          <p:cNvPicPr>
            <a:picLocks noChangeAspect="1"/>
          </p:cNvPicPr>
          <p:nvPr/>
        </p:nvPicPr>
        <p:blipFill>
          <a:blip r:embed="rId2"/>
          <a:stretch>
            <a:fillRect/>
          </a:stretch>
        </p:blipFill>
        <p:spPr>
          <a:xfrm>
            <a:off x="1701790" y="1104892"/>
            <a:ext cx="9601219" cy="7543815"/>
          </a:xfrm>
          <a:prstGeom prst="rect">
            <a:avLst/>
          </a:prstGeom>
        </p:spPr>
      </p:pic>
    </p:spTree>
    <p:extLst>
      <p:ext uri="{BB962C8B-B14F-4D97-AF65-F5344CB8AC3E}">
        <p14:creationId xmlns:p14="http://schemas.microsoft.com/office/powerpoint/2010/main" val="38502960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14732" y="914400"/>
            <a:ext cx="13019532" cy="7086600"/>
          </a:xfrm>
        </p:spPr>
        <p:txBody>
          <a:bodyPr/>
          <a:lstStyle/>
          <a:p>
            <a:pPr eaLnBrk="1" hangingPunct="1">
              <a:defRPr/>
            </a:pPr>
            <a:br>
              <a:rPr lang="en-US" sz="4800" dirty="0">
                <a:solidFill>
                  <a:srgbClr val="191919"/>
                </a:solidFill>
              </a:rPr>
            </a:br>
            <a:r>
              <a:rPr lang="en-US" sz="4800" dirty="0">
                <a:solidFill>
                  <a:srgbClr val="191919"/>
                </a:solidFill>
              </a:rPr>
              <a:t> </a:t>
            </a:r>
            <a:r>
              <a:rPr lang="en-US" b="1" dirty="0">
                <a:latin typeface="Courier New" panose="02070309020205020404" pitchFamily="49" charset="0"/>
                <a:ea typeface="+mn-ea"/>
                <a:cs typeface="Courier New" panose="02070309020205020404" pitchFamily="49" charset="0"/>
              </a:rPr>
              <a:t>wxmap2.com </a:t>
            </a:r>
            <a:r>
              <a:rPr lang="en-US" b="1" dirty="0">
                <a:latin typeface="Gill Sans MT" panose="020B0502020104020203" pitchFamily="34" charset="0"/>
                <a:ea typeface="+mn-ea"/>
                <a:cs typeface="Courier New" panose="02070309020205020404" pitchFamily="49" charset="0"/>
              </a:rPr>
              <a:t>– TC/NWP data interface</a:t>
            </a:r>
            <a:r>
              <a:rPr lang="en-US" sz="4800" b="1" dirty="0">
                <a:latin typeface="Gill Sans MT" panose="020B0502020104020203" pitchFamily="34" charset="0"/>
                <a:ea typeface="+mn-ea"/>
                <a:cs typeface="Courier New" panose="02070309020205020404" pitchFamily="49" charset="0"/>
              </a:rPr>
              <a:t> </a:t>
            </a:r>
            <a:br>
              <a:rPr lang="en-US" sz="4800" b="1" dirty="0">
                <a:latin typeface="Courier New" panose="02070309020205020404" pitchFamily="49" charset="0"/>
                <a:ea typeface="+mn-ea"/>
                <a:cs typeface="Courier New" panose="02070309020205020404" pitchFamily="49" charset="0"/>
              </a:rPr>
            </a:br>
            <a:r>
              <a:rPr lang="en-US" sz="3200" dirty="0">
                <a:solidFill>
                  <a:srgbClr val="191919"/>
                </a:solidFill>
              </a:rPr>
              <a:t>TC Forecast Metrics</a:t>
            </a:r>
            <a:r>
              <a:rPr lang="en-US" sz="4000" dirty="0">
                <a:solidFill>
                  <a:srgbClr val="191919"/>
                </a:solidFill>
              </a:rPr>
              <a:t> </a:t>
            </a:r>
            <a:r>
              <a:rPr lang="en-US" sz="3200" dirty="0">
                <a:solidFill>
                  <a:srgbClr val="191919"/>
                </a:solidFill>
              </a:rPr>
              <a:t>&amp; BT++</a:t>
            </a:r>
            <a:br>
              <a:rPr lang="en-US" dirty="0">
                <a:solidFill>
                  <a:srgbClr val="191919"/>
                </a:solidFill>
              </a:rPr>
            </a:br>
            <a:r>
              <a:rPr lang="en-US" sz="1600" dirty="0">
                <a:solidFill>
                  <a:srgbClr val="191919"/>
                </a:solidFill>
              </a:rPr>
              <a:t> </a:t>
            </a:r>
            <a:r>
              <a:rPr lang="en-US" sz="2800" dirty="0">
                <a:solidFill>
                  <a:schemeClr val="tx1"/>
                </a:solidFill>
                <a:latin typeface="Gill Sans MT" panose="020B0502020104020203" pitchFamily="34" charset="0"/>
                <a:ea typeface="ヒラギノ角ゴ ProN W3" charset="0"/>
                <a:cs typeface="ヒラギノ角ゴ ProN W3" charset="0"/>
              </a:rPr>
              <a:t>Mike Fiorino</a:t>
            </a:r>
            <a:br>
              <a:rPr lang="en-US" sz="2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B.S.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75 PSU), M.S.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78 PSU), Ph.D.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solidFill>
                  <a:schemeClr val="tx1"/>
                </a:solidFill>
                <a:latin typeface="Gill Sans MT" panose="020B0502020104020203" pitchFamily="34" charset="0"/>
                <a:ea typeface="ヒラギノ角ゴ ProN W3" charset="0"/>
                <a:cs typeface="Courier New" charset="0"/>
              </a:rPr>
              <a:t>mfiorino@</a:t>
            </a:r>
            <a:r>
              <a:rPr lang="en-US" sz="2000" b="1" dirty="0">
                <a:latin typeface="Gill Sans MT" panose="020B0502020104020203" pitchFamily="34" charset="0"/>
                <a:ea typeface="ヒラギノ角ゴ ProN W3" charset="0"/>
                <a:cs typeface="Courier New" charset="0"/>
              </a:rPr>
              <a:t>gmu.edu</a:t>
            </a:r>
            <a:br>
              <a:rPr lang="en-US" sz="1600" dirty="0">
                <a:solidFill>
                  <a:schemeClr val="tx1"/>
                </a:solidFill>
                <a:latin typeface="Gill Sans MT" panose="020B0502020104020203" pitchFamily="34" charset="0"/>
                <a:ea typeface="ヒラギノ角ゴ ProN W3" charset="0"/>
                <a:cs typeface="ヒラギノ角ゴ ProN W3" charset="0"/>
              </a:rPr>
            </a:br>
            <a:br>
              <a:rPr lang="en-US" sz="16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chemeClr val="accent6">
                    <a:lumMod val="50000"/>
                  </a:schemeClr>
                </a:solidFill>
                <a:latin typeface="Gill Sans MT" panose="020B0502020104020203" pitchFamily="34" charset="0"/>
                <a:ea typeface="ヒラギノ角ゴ ProN W3" charset="0"/>
                <a:cs typeface="ヒラギノ角ゴ ProN W3" charset="0"/>
              </a:rPr>
              <a:t>George Mason University, Fairfax VA</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800" b="1" dirty="0">
                <a:solidFill>
                  <a:schemeClr val="accent6">
                    <a:lumMod val="50000"/>
                  </a:schemeClr>
                </a:solidFill>
                <a:latin typeface="Gill Sans MT" panose="020B0502020104020203" pitchFamily="34" charset="0"/>
                <a:ea typeface="ヒラギノ角ゴ ProN W3" charset="0"/>
                <a:cs typeface="ヒラギノ角ゴ ProN W3" charset="0"/>
              </a:rPr>
              <a:t>A</a:t>
            </a:r>
            <a:r>
              <a:rPr lang="en-US" sz="1600" b="1" dirty="0">
                <a:solidFill>
                  <a:schemeClr val="accent6">
                    <a:lumMod val="50000"/>
                  </a:schemeClr>
                </a:solidFill>
                <a:latin typeface="Gill Sans MT" panose="020B0502020104020203" pitchFamily="34" charset="0"/>
                <a:ea typeface="ヒラギノ角ゴ ProN W3" charset="0"/>
                <a:cs typeface="ヒラギノ角ゴ ProN W3" charset="0"/>
              </a:rPr>
              <a:t>tmosphere</a:t>
            </a:r>
            <a:r>
              <a:rPr lang="en-US" sz="1800" b="1" dirty="0">
                <a:solidFill>
                  <a:schemeClr val="accent6">
                    <a:lumMod val="50000"/>
                  </a:schemeClr>
                </a:solidFill>
                <a:latin typeface="Gill Sans MT" panose="020B0502020104020203" pitchFamily="34" charset="0"/>
                <a:ea typeface="ヒラギノ角ゴ ProN W3" charset="0"/>
                <a:cs typeface="ヒラギノ角ゴ ProN W3" charset="0"/>
              </a:rPr>
              <a:t> O</a:t>
            </a:r>
            <a:r>
              <a:rPr lang="en-US" sz="1600" b="1" dirty="0">
                <a:solidFill>
                  <a:schemeClr val="accent6">
                    <a:lumMod val="50000"/>
                  </a:schemeClr>
                </a:solidFill>
                <a:latin typeface="Gill Sans MT" panose="020B0502020104020203" pitchFamily="34" charset="0"/>
                <a:ea typeface="ヒラギノ角ゴ ProN W3" charset="0"/>
                <a:cs typeface="ヒラギノ角ゴ ProN W3" charset="0"/>
              </a:rPr>
              <a:t>cean</a:t>
            </a:r>
            <a:r>
              <a:rPr lang="en-US" sz="1800" b="1" dirty="0">
                <a:solidFill>
                  <a:schemeClr val="accent6">
                    <a:lumMod val="50000"/>
                  </a:schemeClr>
                </a:solidFill>
                <a:latin typeface="Gill Sans MT" panose="020B0502020104020203" pitchFamily="34" charset="0"/>
                <a:ea typeface="ヒラギノ角ゴ ProN W3" charset="0"/>
                <a:cs typeface="ヒラギノ角ゴ ProN W3" charset="0"/>
              </a:rPr>
              <a:t> R</a:t>
            </a:r>
            <a:r>
              <a:rPr lang="en-US" sz="1600" b="1" dirty="0">
                <a:solidFill>
                  <a:schemeClr val="accent6">
                    <a:lumMod val="50000"/>
                  </a:schemeClr>
                </a:solidFill>
                <a:latin typeface="Gill Sans MT" panose="020B0502020104020203" pitchFamily="34" charset="0"/>
                <a:ea typeface="ヒラギノ角ゴ ProN W3" charset="0"/>
                <a:cs typeface="ヒラギノ角ゴ ProN W3" charset="0"/>
              </a:rPr>
              <a:t>esearch</a:t>
            </a:r>
            <a:r>
              <a:rPr lang="en-US" sz="1800" b="1" dirty="0">
                <a:solidFill>
                  <a:schemeClr val="accent6">
                    <a:lumMod val="50000"/>
                  </a:schemeClr>
                </a:solidFill>
                <a:latin typeface="Gill Sans MT" panose="020B0502020104020203" pitchFamily="34" charset="0"/>
                <a:ea typeface="ヒラギノ角ゴ ProN W3" charset="0"/>
                <a:cs typeface="ヒラギノ角ゴ ProN W3" charset="0"/>
              </a:rPr>
              <a:t> I</a:t>
            </a:r>
            <a:r>
              <a:rPr lang="en-US" sz="1600" b="1" dirty="0">
                <a:solidFill>
                  <a:schemeClr val="accent6">
                    <a:lumMod val="50000"/>
                  </a:schemeClr>
                </a:solidFill>
                <a:latin typeface="Gill Sans MT" panose="020B0502020104020203" pitchFamily="34" charset="0"/>
                <a:ea typeface="ヒラギノ角ゴ ProN W3" charset="0"/>
                <a:cs typeface="ヒラギノ角ゴ ProN W3" charset="0"/>
              </a:rPr>
              <a:t>nstitute</a:t>
            </a:r>
            <a:r>
              <a:rPr lang="en-US" sz="1800" b="1" dirty="0">
                <a:solidFill>
                  <a:schemeClr val="accent6">
                    <a:lumMod val="50000"/>
                  </a:schemeClr>
                </a:solidFill>
                <a:latin typeface="Gill Sans MT" panose="020B0502020104020203" pitchFamily="34" charset="0"/>
                <a:ea typeface="ヒラギノ角ゴ ProN W3" charset="0"/>
                <a:cs typeface="ヒラギノ角ゴ ProN W3" charset="0"/>
              </a:rPr>
              <a:t>, </a:t>
            </a:r>
            <a:r>
              <a:rPr lang="ja-JP" altLang="en-US" sz="1800" b="1" dirty="0">
                <a:solidFill>
                  <a:schemeClr val="accent6">
                    <a:lumMod val="50000"/>
                  </a:schemeClr>
                </a:solidFill>
                <a:latin typeface="Gill Sans MT" panose="020B0502020104020203" pitchFamily="34" charset="0"/>
                <a:ea typeface="ヒラギノ角ゴ ProN W3" charset="0"/>
                <a:cs typeface="ヒラギノ角ゴ ProN W3" charset="0"/>
              </a:rPr>
              <a:t>東京大学</a:t>
            </a:r>
            <a:r>
              <a:rPr lang="en-US" altLang="ja-JP" sz="1800" b="1" dirty="0">
                <a:solidFill>
                  <a:schemeClr val="accent6">
                    <a:lumMod val="50000"/>
                  </a:schemeClr>
                </a:solidFill>
                <a:latin typeface="Gill Sans MT" panose="020B0502020104020203" pitchFamily="34" charset="0"/>
                <a:ea typeface="ヒラギノ角ゴ ProN W3" charset="0"/>
                <a:cs typeface="ヒラギノ角ゴ ProN W3" charset="0"/>
              </a:rPr>
              <a:t> Chiba Japan</a:t>
            </a:r>
            <a:br>
              <a:rPr lang="en-US" sz="2000" b="1" dirty="0">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University of Colorado Boulder CO </a:t>
            </a:r>
            <a:br>
              <a:rPr lang="en-US" sz="2000" b="1" i="1" dirty="0">
                <a:latin typeface="Gill Sans MT" panose="020B0502020104020203" pitchFamily="34" charset="0"/>
                <a:ea typeface="ヒラギノ角ゴ ProN W3" charset="0"/>
                <a:cs typeface="ヒラギノ角ゴ ProN W3" charset="0"/>
              </a:rPr>
            </a:br>
            <a:r>
              <a:rPr lang="en-US" sz="1800" b="1" dirty="0">
                <a:latin typeface="Gill Sans MT" panose="020B0502020104020203" pitchFamily="34" charset="0"/>
                <a:ea typeface="ヒラギノ角ゴ ProN W3" charset="0"/>
                <a:cs typeface="ヒラギノ角ゴ ProN W3" charset="0"/>
              </a:rPr>
              <a:t> </a:t>
            </a:r>
            <a:r>
              <a:rPr lang="en-US" sz="1800" b="1" i="1" dirty="0">
                <a:solidFill>
                  <a:srgbClr val="FF0000"/>
                </a:solidFill>
                <a:latin typeface="Gill Sans MT" panose="020B0502020104020203" pitchFamily="34" charset="0"/>
                <a:ea typeface="ヒラギノ角ゴ ProN W3" charset="0"/>
                <a:cs typeface="ヒラギノ角ゴ ProN W3" charset="0"/>
              </a:rPr>
              <a:t>Earth System Research Laboratory, Boulder CO </a:t>
            </a:r>
            <a:br>
              <a:rPr lang="en-US" sz="17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National Hurricane Center, Miami FL</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800" b="1" i="1" dirty="0">
                <a:solidFill>
                  <a:srgbClr val="FF0000"/>
                </a:solidFill>
                <a:latin typeface="Gill Sans MT" panose="020B0502020104020203" pitchFamily="34" charset="0"/>
                <a:ea typeface="ヒラギノ角ゴ ProN W3" charset="0"/>
                <a:cs typeface="ヒラギノ角ゴ ProN W3" charset="0"/>
              </a:rPr>
              <a:t>Joint Typhoon Warning Center, Pearl Harbor HI</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700" dirty="0">
                <a:solidFill>
                  <a:schemeClr val="tx1"/>
                </a:solidFill>
                <a:latin typeface="Gill Sans MT" panose="020B0502020104020203" pitchFamily="34" charset="0"/>
                <a:ea typeface="ヒラギノ角ゴ ProN W3" charset="0"/>
                <a:cs typeface="ヒラギノ角ゴ ProN W3" charset="0"/>
              </a:rPr>
              <a:t>Lawrence Livermore National Laboratory, Livermore CA</a:t>
            </a:r>
            <a:br>
              <a:rPr lang="en-US" sz="17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European Centre for Medium-Range Weather Forecasts, </a:t>
            </a:r>
            <a:r>
              <a:rPr lang="en-US" sz="1800" b="1" i="1" dirty="0" err="1">
                <a:solidFill>
                  <a:srgbClr val="FF0000"/>
                </a:solidFill>
                <a:latin typeface="Gill Sans MT" panose="020B0502020104020203" pitchFamily="34" charset="0"/>
                <a:ea typeface="ヒラギノ角ゴ ProN W3" charset="0"/>
                <a:cs typeface="ヒラギノ角ゴ ProN W3" charset="0"/>
              </a:rPr>
              <a:t>Shinfield</a:t>
            </a:r>
            <a:r>
              <a:rPr lang="en-US" sz="1800" b="1" i="1" dirty="0">
                <a:solidFill>
                  <a:srgbClr val="FF0000"/>
                </a:solidFill>
                <a:latin typeface="Gill Sans MT" panose="020B0502020104020203" pitchFamily="34" charset="0"/>
                <a:ea typeface="ヒラギノ角ゴ ProN W3" charset="0"/>
                <a:cs typeface="ヒラギノ角ゴ ProN W3" charset="0"/>
              </a:rPr>
              <a:t> Park, </a:t>
            </a:r>
            <a:r>
              <a:rPr lang="en-US" sz="1800" b="1" i="1" dirty="0" err="1">
                <a:solidFill>
                  <a:srgbClr val="FF0000"/>
                </a:solidFill>
                <a:latin typeface="Gill Sans MT" panose="020B0502020104020203" pitchFamily="34" charset="0"/>
                <a:ea typeface="ヒラギノ角ゴ ProN W3" charset="0"/>
                <a:cs typeface="ヒラギノ角ゴ ProN W3" charset="0"/>
              </a:rPr>
              <a:t>Berskshire</a:t>
            </a:r>
            <a:r>
              <a:rPr lang="en-US" sz="1800" b="1" i="1" dirty="0">
                <a:solidFill>
                  <a:srgbClr val="FF0000"/>
                </a:solidFill>
                <a:latin typeface="Gill Sans MT" panose="020B0502020104020203" pitchFamily="34" charset="0"/>
                <a:ea typeface="ヒラギノ角ゴ ProN W3" charset="0"/>
                <a:cs typeface="ヒラギノ角ゴ ProN W3" charset="0"/>
              </a:rPr>
              <a:t>, UK</a:t>
            </a:r>
            <a:br>
              <a:rPr lang="en-US" sz="2400" b="1" i="1" dirty="0">
                <a:solidFill>
                  <a:srgbClr val="FF0000"/>
                </a:solidFill>
                <a:latin typeface="Gill Sans MT" panose="020B0502020104020203" pitchFamily="34" charset="0"/>
                <a:ea typeface="ヒラギノ角ゴ ProN W6" charset="0"/>
                <a:cs typeface="ヒラギノ角ゴ ProN W6" charset="0"/>
              </a:rPr>
            </a:br>
            <a:r>
              <a:rPr lang="en-US" sz="1700" dirty="0">
                <a:solidFill>
                  <a:schemeClr val="tx1"/>
                </a:solidFill>
                <a:latin typeface="Gill Sans MT" panose="020B0502020104020203" pitchFamily="34" charset="0"/>
                <a:ea typeface="ヒラギノ角ゴ ProN W6" charset="0"/>
                <a:cs typeface="ヒラギノ角ゴ ProN W6" charset="0"/>
              </a:rPr>
              <a:t>Meteorological Research Institute – </a:t>
            </a:r>
            <a:r>
              <a:rPr lang="en-US" sz="1700" dirty="0">
                <a:solidFill>
                  <a:schemeClr val="tx1"/>
                </a:solidFill>
                <a:latin typeface="Gill Sans MT" panose="020B0502020104020203" pitchFamily="34" charset="0"/>
                <a:ea typeface="ヒラギノ角ゴ ProN W3" charset="0"/>
                <a:cs typeface="ヒラギノ角ゴ ProN W3" charset="0"/>
              </a:rPr>
              <a:t>Japan Meteorological Agency, Tsukuba JAPAN</a:t>
            </a:r>
            <a:br>
              <a:rPr lang="en-US" sz="1700" dirty="0">
                <a:solidFill>
                  <a:schemeClr val="tx1"/>
                </a:solidFill>
                <a:latin typeface="Gill Sans MT" panose="020B0502020104020203" pitchFamily="34" charset="0"/>
                <a:ea typeface="ヒラギノ角ゴ ProN W6" charset="0"/>
                <a:cs typeface="ヒラギノ角ゴ ProN W6" charset="0"/>
              </a:rPr>
            </a:br>
            <a:r>
              <a:rPr lang="en-US" sz="1700" dirty="0">
                <a:solidFill>
                  <a:schemeClr val="tx1"/>
                </a:solidFill>
                <a:latin typeface="Gill Sans MT" panose="020B0502020104020203" pitchFamily="34" charset="0"/>
                <a:ea typeface="ヒラギノ角ゴ ProN W3" charset="0"/>
                <a:cs typeface="ヒラギノ角ゴ ProN W3" charset="0"/>
              </a:rPr>
              <a:t>Space and Naval Warfare Systems Command,  Arlington VA</a:t>
            </a:r>
            <a:br>
              <a:rPr lang="en-US" sz="1700" dirty="0">
                <a:solidFill>
                  <a:schemeClr val="tx1"/>
                </a:solidFill>
                <a:latin typeface="Gill Sans MT" panose="020B0502020104020203" pitchFamily="34" charset="0"/>
                <a:ea typeface="ヒラギノ角ゴ ProN W3" charset="0"/>
                <a:cs typeface="ヒラギノ角ゴ ProN W3" charset="0"/>
              </a:rPr>
            </a:br>
            <a:r>
              <a:rPr lang="en-US" sz="1700" dirty="0">
                <a:solidFill>
                  <a:schemeClr val="tx1"/>
                </a:solidFill>
                <a:latin typeface="Gill Sans MT" panose="020B0502020104020203" pitchFamily="34" charset="0"/>
                <a:ea typeface="ヒラギノ角ゴ ProN W3" charset="0"/>
                <a:cs typeface="ヒラギノ角ゴ ProN W3" charset="0"/>
              </a:rPr>
              <a:t>NASA Goddard Space Flight Center, Greenbelt MD</a:t>
            </a:r>
            <a:br>
              <a:rPr lang="en-US" sz="17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National Centers for Environmental Prediction, Camp Springs MD</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700" dirty="0">
                <a:solidFill>
                  <a:schemeClr val="tx1"/>
                </a:solidFill>
                <a:latin typeface="Gill Sans MT" panose="020B0502020104020203" pitchFamily="34" charset="0"/>
                <a:ea typeface="ヒラギノ角ゴ ProN W3" charset="0"/>
                <a:cs typeface="ヒラギノ角ゴ ProN W3" charset="0"/>
              </a:rPr>
              <a:t>Naval Postgraduate School, Monterey CA</a:t>
            </a:r>
            <a:br>
              <a:rPr lang="en-US" sz="17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Fleet Numerical Meteorology and Oceanography Center, Monterey CA</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700" b="1" i="1" dirty="0">
                <a:solidFill>
                  <a:srgbClr val="FF0000"/>
                </a:solidFill>
                <a:latin typeface="Gill Sans MT" panose="020B0502020104020203" pitchFamily="34" charset="0"/>
                <a:ea typeface="ヒラギノ角ゴ ProN W3" charset="0"/>
                <a:cs typeface="ヒラギノ角ゴ ProN W3" charset="0"/>
              </a:rPr>
              <a:t>Naval Research Laboratory, Monterey CA</a:t>
            </a:r>
            <a:br>
              <a:rPr lang="en-US" sz="1700" b="1" i="1" dirty="0">
                <a:solidFill>
                  <a:srgbClr val="FF0000"/>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Atlantic Oceanographic and Meteorological Laboratory, Miami FL</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700" b="1" i="1" dirty="0">
                <a:solidFill>
                  <a:srgbClr val="FF0000"/>
                </a:solidFill>
                <a:latin typeface="Gill Sans MT" panose="020B0502020104020203" pitchFamily="34" charset="0"/>
                <a:ea typeface="ヒラギノ角ゴ ProN W3" charset="0"/>
                <a:cs typeface="ヒラギノ角ゴ ProN W3" charset="0"/>
              </a:rPr>
              <a:t>Pennsylvania State University, University Park PA</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636270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2</a:t>
            </a:fld>
            <a:endParaRPr lang="en-US" sz="1200">
              <a:solidFill>
                <a:srgbClr val="000080"/>
              </a:solidFill>
              <a:cs typeface="Gill Sans" charset="0"/>
            </a:endParaRPr>
          </a:p>
        </p:txBody>
      </p:sp>
    </p:spTree>
    <p:extLst>
      <p:ext uri="{BB962C8B-B14F-4D97-AF65-F5344CB8AC3E}">
        <p14:creationId xmlns:p14="http://schemas.microsoft.com/office/powerpoint/2010/main" val="15780694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4521-C132-4C06-BAED-8B033B0B6258}"/>
              </a:ext>
            </a:extLst>
          </p:cNvPr>
          <p:cNvSpPr>
            <a:spLocks noGrp="1"/>
          </p:cNvSpPr>
          <p:nvPr>
            <p:ph type="title"/>
          </p:nvPr>
        </p:nvSpPr>
        <p:spPr/>
        <p:txBody>
          <a:bodyPr/>
          <a:lstStyle/>
          <a:p>
            <a:r>
              <a:rPr lang="en-US" sz="4000" dirty="0"/>
              <a:t>STY ABBY 1983</a:t>
            </a:r>
            <a:br>
              <a:rPr lang="en-US" sz="4000" dirty="0"/>
            </a:br>
            <a:r>
              <a:rPr lang="en-US" sz="2800" dirty="0"/>
              <a:t>when I personally experienced the direction stuff flows…to the lowest person…</a:t>
            </a:r>
            <a:endParaRPr lang="en-US" sz="4000" dirty="0"/>
          </a:p>
        </p:txBody>
      </p:sp>
      <p:sp>
        <p:nvSpPr>
          <p:cNvPr id="3" name="Content Placeholder 2">
            <a:extLst>
              <a:ext uri="{FF2B5EF4-FFF2-40B4-BE49-F238E27FC236}">
                <a16:creationId xmlns:a16="http://schemas.microsoft.com/office/drawing/2014/main" id="{2FA1781C-BFCA-485F-B70D-D498028EF88C}"/>
              </a:ext>
            </a:extLst>
          </p:cNvPr>
          <p:cNvSpPr>
            <a:spLocks noGrp="1"/>
          </p:cNvSpPr>
          <p:nvPr>
            <p:ph idx="1"/>
          </p:nvPr>
        </p:nvSpPr>
        <p:spPr/>
        <p:txBody>
          <a:bodyPr/>
          <a:lstStyle/>
          <a:p>
            <a:r>
              <a:rPr lang="en-US" dirty="0"/>
              <a:t>Most consequential typhoon since Halsey’s encounter in 1944 (cobra) and ’45 (viper)?</a:t>
            </a:r>
          </a:p>
          <a:p>
            <a:pPr lvl="1"/>
            <a:r>
              <a:rPr lang="en-US" dirty="0"/>
              <a:t>COMNAVFORJAPAN was highly </a:t>
            </a:r>
            <a:r>
              <a:rPr lang="en-US" dirty="0" err="1"/>
              <a:t>PO’d</a:t>
            </a:r>
            <a:r>
              <a:rPr lang="en-US" dirty="0"/>
              <a:t> at the1984 annual typhoon conference (New </a:t>
            </a:r>
            <a:r>
              <a:rPr lang="en-US" dirty="0" err="1"/>
              <a:t>Sanno</a:t>
            </a:r>
            <a:r>
              <a:rPr lang="en-US" dirty="0"/>
              <a:t>) – quite a sight to see O6s being chewed out big time by a Flag officer…</a:t>
            </a:r>
          </a:p>
          <a:p>
            <a:pPr lvl="1"/>
            <a:r>
              <a:rPr lang="en-US" dirty="0"/>
              <a:t>TCM 90 and big push by ONR for improved modeling…</a:t>
            </a:r>
          </a:p>
          <a:p>
            <a:pPr lvl="1"/>
            <a:r>
              <a:rPr lang="en-US" dirty="0"/>
              <a:t>my PhD thesis on beta gyre dynamics…</a:t>
            </a:r>
          </a:p>
          <a:p>
            <a:r>
              <a:rPr lang="en-US" dirty="0"/>
              <a:t>was the failure of the dynamical models of the day (OTCM/NTCM) ‘lack of </a:t>
            </a:r>
            <a:r>
              <a:rPr lang="en-US" dirty="0" err="1"/>
              <a:t>obs’</a:t>
            </a:r>
            <a:r>
              <a:rPr lang="en-US" dirty="0"/>
              <a:t> or modeling?</a:t>
            </a:r>
          </a:p>
          <a:p>
            <a:r>
              <a:rPr lang="en-US" dirty="0"/>
              <a:t>my opinion: 99% modeling … data assimilation is a model development process whose byproduct is an analysis for forecasting</a:t>
            </a:r>
          </a:p>
        </p:txBody>
      </p:sp>
    </p:spTree>
    <p:extLst>
      <p:ext uri="{BB962C8B-B14F-4D97-AF65-F5344CB8AC3E}">
        <p14:creationId xmlns:p14="http://schemas.microsoft.com/office/powerpoint/2010/main" val="127103015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C59B-400C-4EA3-BD90-A357B2699562}"/>
              </a:ext>
            </a:extLst>
          </p:cNvPr>
          <p:cNvSpPr>
            <a:spLocks noGrp="1"/>
          </p:cNvSpPr>
          <p:nvPr>
            <p:ph type="title"/>
          </p:nvPr>
        </p:nvSpPr>
        <p:spPr/>
        <p:txBody>
          <a:bodyPr/>
          <a:lstStyle/>
          <a:p>
            <a:r>
              <a:rPr lang="en-US" dirty="0"/>
              <a:t>05W.1983 JTWC forecasts</a:t>
            </a:r>
          </a:p>
        </p:txBody>
      </p:sp>
      <p:pic>
        <p:nvPicPr>
          <p:cNvPr id="5" name="Picture 4" descr="Map&#10;&#10;Description automatically generated">
            <a:extLst>
              <a:ext uri="{FF2B5EF4-FFF2-40B4-BE49-F238E27FC236}">
                <a16:creationId xmlns:a16="http://schemas.microsoft.com/office/drawing/2014/main" id="{724E0CB8-FCBC-42C1-AD28-11546CDD4200}"/>
              </a:ext>
            </a:extLst>
          </p:cNvPr>
          <p:cNvPicPr>
            <a:picLocks noChangeAspect="1"/>
          </p:cNvPicPr>
          <p:nvPr/>
        </p:nvPicPr>
        <p:blipFill>
          <a:blip r:embed="rId2"/>
          <a:stretch>
            <a:fillRect/>
          </a:stretch>
        </p:blipFill>
        <p:spPr>
          <a:xfrm>
            <a:off x="1473200" y="1104900"/>
            <a:ext cx="10058400" cy="7543799"/>
          </a:xfrm>
          <a:prstGeom prst="rect">
            <a:avLst/>
          </a:prstGeom>
        </p:spPr>
      </p:pic>
      <p:sp>
        <p:nvSpPr>
          <p:cNvPr id="6" name="Speech Bubble: Rectangle with Corners Rounded 5">
            <a:extLst>
              <a:ext uri="{FF2B5EF4-FFF2-40B4-BE49-F238E27FC236}">
                <a16:creationId xmlns:a16="http://schemas.microsoft.com/office/drawing/2014/main" id="{E44068CD-F947-4432-A835-409322DA41C6}"/>
              </a:ext>
            </a:extLst>
          </p:cNvPr>
          <p:cNvSpPr/>
          <p:nvPr/>
        </p:nvSpPr>
        <p:spPr bwMode="auto">
          <a:xfrm>
            <a:off x="7211512" y="5257800"/>
            <a:ext cx="4343400" cy="1396127"/>
          </a:xfrm>
          <a:prstGeom prst="wedgeRoundRectCallout">
            <a:avLst>
              <a:gd name="adj1" fmla="val -77128"/>
              <a:gd name="adj2" fmla="val -30161"/>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2800" b="1" dirty="0">
                <a:solidFill>
                  <a:srgbClr val="FAD40C"/>
                </a:solidFill>
              </a:rPr>
              <a:t>080712- 081512 &gt; 65 kts</a:t>
            </a:r>
          </a:p>
          <a:p>
            <a:pPr algn="l"/>
            <a:r>
              <a:rPr lang="en-US" sz="2400" b="1" dirty="0">
                <a:solidFill>
                  <a:srgbClr val="FAD40C"/>
                </a:solidFill>
              </a:rPr>
              <a:t>CNFJ lost ½ summer aviation training days…unhappy camper</a:t>
            </a:r>
          </a:p>
        </p:txBody>
      </p:sp>
    </p:spTree>
    <p:extLst>
      <p:ext uri="{BB962C8B-B14F-4D97-AF65-F5344CB8AC3E}">
        <p14:creationId xmlns:p14="http://schemas.microsoft.com/office/powerpoint/2010/main" val="289434013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C59B-400C-4EA3-BD90-A357B2699562}"/>
              </a:ext>
            </a:extLst>
          </p:cNvPr>
          <p:cNvSpPr>
            <a:spLocks noGrp="1"/>
          </p:cNvSpPr>
          <p:nvPr>
            <p:ph type="title"/>
          </p:nvPr>
        </p:nvSpPr>
        <p:spPr/>
        <p:txBody>
          <a:bodyPr/>
          <a:lstStyle/>
          <a:p>
            <a:r>
              <a:rPr lang="en-US" dirty="0"/>
              <a:t>05W.1983 OTCM forecasts</a:t>
            </a:r>
          </a:p>
        </p:txBody>
      </p:sp>
      <p:pic>
        <p:nvPicPr>
          <p:cNvPr id="4" name="Picture 3" descr="Map&#10;&#10;Description automatically generated">
            <a:extLst>
              <a:ext uri="{FF2B5EF4-FFF2-40B4-BE49-F238E27FC236}">
                <a16:creationId xmlns:a16="http://schemas.microsoft.com/office/drawing/2014/main" id="{9F56539E-88A1-4316-BEAE-4F99307B8042}"/>
              </a:ext>
            </a:extLst>
          </p:cNvPr>
          <p:cNvPicPr>
            <a:picLocks noChangeAspect="1"/>
          </p:cNvPicPr>
          <p:nvPr/>
        </p:nvPicPr>
        <p:blipFill>
          <a:blip r:embed="rId2"/>
          <a:stretch>
            <a:fillRect/>
          </a:stretch>
        </p:blipFill>
        <p:spPr>
          <a:xfrm>
            <a:off x="1473200" y="1104900"/>
            <a:ext cx="10058400" cy="7543800"/>
          </a:xfrm>
          <a:prstGeom prst="rect">
            <a:avLst/>
          </a:prstGeom>
        </p:spPr>
      </p:pic>
    </p:spTree>
    <p:extLst>
      <p:ext uri="{BB962C8B-B14F-4D97-AF65-F5344CB8AC3E}">
        <p14:creationId xmlns:p14="http://schemas.microsoft.com/office/powerpoint/2010/main" val="36186173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C59B-400C-4EA3-BD90-A357B2699562}"/>
              </a:ext>
            </a:extLst>
          </p:cNvPr>
          <p:cNvSpPr>
            <a:spLocks noGrp="1"/>
          </p:cNvSpPr>
          <p:nvPr>
            <p:ph type="title"/>
          </p:nvPr>
        </p:nvSpPr>
        <p:spPr/>
        <p:txBody>
          <a:bodyPr/>
          <a:lstStyle/>
          <a:p>
            <a:r>
              <a:rPr lang="en-US" dirty="0"/>
              <a:t>05W.1983 NTCM forecasts</a:t>
            </a:r>
          </a:p>
        </p:txBody>
      </p:sp>
      <p:pic>
        <p:nvPicPr>
          <p:cNvPr id="5" name="Picture 4" descr="Map&#10;&#10;Description automatically generated">
            <a:extLst>
              <a:ext uri="{FF2B5EF4-FFF2-40B4-BE49-F238E27FC236}">
                <a16:creationId xmlns:a16="http://schemas.microsoft.com/office/drawing/2014/main" id="{559F9DC8-10A9-4281-AEFE-5415ECD49CB3}"/>
              </a:ext>
            </a:extLst>
          </p:cNvPr>
          <p:cNvPicPr>
            <a:picLocks noChangeAspect="1"/>
          </p:cNvPicPr>
          <p:nvPr/>
        </p:nvPicPr>
        <p:blipFill>
          <a:blip r:embed="rId2"/>
          <a:stretch>
            <a:fillRect/>
          </a:stretch>
        </p:blipFill>
        <p:spPr>
          <a:xfrm>
            <a:off x="1473200" y="1104900"/>
            <a:ext cx="10058400" cy="7543800"/>
          </a:xfrm>
          <a:prstGeom prst="rect">
            <a:avLst/>
          </a:prstGeom>
        </p:spPr>
      </p:pic>
    </p:spTree>
    <p:extLst>
      <p:ext uri="{BB962C8B-B14F-4D97-AF65-F5344CB8AC3E}">
        <p14:creationId xmlns:p14="http://schemas.microsoft.com/office/powerpoint/2010/main" val="36194369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AC59B-400C-4EA3-BD90-A357B2699562}"/>
              </a:ext>
            </a:extLst>
          </p:cNvPr>
          <p:cNvSpPr>
            <a:spLocks noGrp="1"/>
          </p:cNvSpPr>
          <p:nvPr>
            <p:ph type="title"/>
          </p:nvPr>
        </p:nvSpPr>
        <p:spPr/>
        <p:txBody>
          <a:bodyPr/>
          <a:lstStyle/>
          <a:p>
            <a:r>
              <a:rPr lang="en-US" dirty="0"/>
              <a:t>05W.1983 ERA5 forecasts</a:t>
            </a:r>
          </a:p>
        </p:txBody>
      </p:sp>
      <p:pic>
        <p:nvPicPr>
          <p:cNvPr id="4" name="Picture 3" descr="Map&#10;&#10;Description automatically generated">
            <a:extLst>
              <a:ext uri="{FF2B5EF4-FFF2-40B4-BE49-F238E27FC236}">
                <a16:creationId xmlns:a16="http://schemas.microsoft.com/office/drawing/2014/main" id="{1777B897-FCDB-4195-A777-2F851B0C7CFB}"/>
              </a:ext>
            </a:extLst>
          </p:cNvPr>
          <p:cNvPicPr>
            <a:picLocks noChangeAspect="1"/>
          </p:cNvPicPr>
          <p:nvPr/>
        </p:nvPicPr>
        <p:blipFill>
          <a:blip r:embed="rId2"/>
          <a:stretch>
            <a:fillRect/>
          </a:stretch>
        </p:blipFill>
        <p:spPr>
          <a:xfrm>
            <a:off x="1473200" y="1104900"/>
            <a:ext cx="10058400" cy="7543800"/>
          </a:xfrm>
          <a:prstGeom prst="rect">
            <a:avLst/>
          </a:prstGeom>
        </p:spPr>
      </p:pic>
      <p:sp>
        <p:nvSpPr>
          <p:cNvPr id="6" name="Speech Bubble: Rectangle with Corners Rounded 5">
            <a:extLst>
              <a:ext uri="{FF2B5EF4-FFF2-40B4-BE49-F238E27FC236}">
                <a16:creationId xmlns:a16="http://schemas.microsoft.com/office/drawing/2014/main" id="{F25A3E1A-E6BD-426C-AF75-1EA650F8E9CE}"/>
              </a:ext>
            </a:extLst>
          </p:cNvPr>
          <p:cNvSpPr/>
          <p:nvPr/>
        </p:nvSpPr>
        <p:spPr bwMode="auto">
          <a:xfrm>
            <a:off x="6350000" y="4724400"/>
            <a:ext cx="3962400" cy="1191816"/>
          </a:xfrm>
          <a:prstGeom prst="wedgeRoundRectCallout">
            <a:avLst>
              <a:gd name="adj1" fmla="val 19632"/>
              <a:gd name="adj2" fmla="val 98188"/>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track – great</a:t>
            </a:r>
          </a:p>
          <a:p>
            <a:pPr algn="ctr"/>
            <a:r>
              <a:rPr lang="en-US" sz="3200" b="1" dirty="0">
                <a:solidFill>
                  <a:srgbClr val="FAD40C"/>
                </a:solidFill>
              </a:rPr>
              <a:t>intensity – rubbish</a:t>
            </a:r>
          </a:p>
        </p:txBody>
      </p:sp>
    </p:spTree>
    <p:extLst>
      <p:ext uri="{BB962C8B-B14F-4D97-AF65-F5344CB8AC3E}">
        <p14:creationId xmlns:p14="http://schemas.microsoft.com/office/powerpoint/2010/main" val="404887694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D8127D38-23AE-423C-8F61-D15ED12A7612}"/>
              </a:ext>
            </a:extLst>
          </p:cNvPr>
          <p:cNvPicPr>
            <a:picLocks noChangeAspect="1"/>
          </p:cNvPicPr>
          <p:nvPr/>
        </p:nvPicPr>
        <p:blipFill>
          <a:blip r:embed="rId2"/>
          <a:stretch>
            <a:fillRect/>
          </a:stretch>
        </p:blipFill>
        <p:spPr>
          <a:xfrm>
            <a:off x="1701790" y="1104892"/>
            <a:ext cx="9601219" cy="7543815"/>
          </a:xfrm>
          <a:prstGeom prst="rect">
            <a:avLst/>
          </a:prstGeom>
        </p:spPr>
      </p:pic>
      <p:sp>
        <p:nvSpPr>
          <p:cNvPr id="2" name="Title 1">
            <a:extLst>
              <a:ext uri="{FF2B5EF4-FFF2-40B4-BE49-F238E27FC236}">
                <a16:creationId xmlns:a16="http://schemas.microsoft.com/office/drawing/2014/main" id="{DE2AC59B-400C-4EA3-BD90-A357B2699562}"/>
              </a:ext>
            </a:extLst>
          </p:cNvPr>
          <p:cNvSpPr>
            <a:spLocks noGrp="1"/>
          </p:cNvSpPr>
          <p:nvPr>
            <p:ph type="title"/>
          </p:nvPr>
        </p:nvSpPr>
        <p:spPr/>
        <p:txBody>
          <a:bodyPr/>
          <a:lstStyle/>
          <a:p>
            <a:r>
              <a:rPr lang="en-US" dirty="0"/>
              <a:t>05W.1983 PE verification</a:t>
            </a:r>
          </a:p>
        </p:txBody>
      </p:sp>
      <p:sp>
        <p:nvSpPr>
          <p:cNvPr id="6" name="Speech Bubble: Rectangle with Corners Rounded 5">
            <a:extLst>
              <a:ext uri="{FF2B5EF4-FFF2-40B4-BE49-F238E27FC236}">
                <a16:creationId xmlns:a16="http://schemas.microsoft.com/office/drawing/2014/main" id="{F25A3E1A-E6BD-426C-AF75-1EA650F8E9CE}"/>
              </a:ext>
            </a:extLst>
          </p:cNvPr>
          <p:cNvSpPr/>
          <p:nvPr/>
        </p:nvSpPr>
        <p:spPr bwMode="auto">
          <a:xfrm>
            <a:off x="10114602" y="1219200"/>
            <a:ext cx="2819400" cy="1872853"/>
          </a:xfrm>
          <a:prstGeom prst="wedgeRoundRectCallout">
            <a:avLst>
              <a:gd name="adj1" fmla="val -38569"/>
              <a:gd name="adj2" fmla="val 153031"/>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72-h mean PE</a:t>
            </a:r>
          </a:p>
          <a:p>
            <a:pPr algn="l"/>
            <a:r>
              <a:rPr lang="en-US" sz="2400" b="1" dirty="0">
                <a:solidFill>
                  <a:srgbClr val="FAD40C"/>
                </a:solidFill>
              </a:rPr>
              <a:t>ERA5 – 160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OTCM – 460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NTCM – 374 </a:t>
            </a:r>
            <a:r>
              <a:rPr lang="en-US" sz="2400" b="1" dirty="0" err="1">
                <a:solidFill>
                  <a:srgbClr val="FAD40C"/>
                </a:solidFill>
              </a:rPr>
              <a:t>nmi</a:t>
            </a:r>
            <a:endParaRPr lang="en-US" sz="2400" b="1" dirty="0">
              <a:solidFill>
                <a:srgbClr val="FAD40C"/>
              </a:solidFill>
            </a:endParaRPr>
          </a:p>
        </p:txBody>
      </p:sp>
    </p:spTree>
    <p:extLst>
      <p:ext uri="{BB962C8B-B14F-4D97-AF65-F5344CB8AC3E}">
        <p14:creationId xmlns:p14="http://schemas.microsoft.com/office/powerpoint/2010/main" val="355034967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0BF1-097E-4D77-8166-D7AC2C8C883C}"/>
              </a:ext>
            </a:extLst>
          </p:cNvPr>
          <p:cNvSpPr>
            <a:spLocks noGrp="1"/>
          </p:cNvSpPr>
          <p:nvPr>
            <p:ph type="title"/>
          </p:nvPr>
        </p:nvSpPr>
        <p:spPr/>
        <p:txBody>
          <a:bodyPr/>
          <a:lstStyle/>
          <a:p>
            <a:r>
              <a:rPr lang="en-US" sz="4000" dirty="0"/>
              <a:t>WPAC 1983 PE</a:t>
            </a:r>
            <a:br>
              <a:rPr lang="en-US" dirty="0"/>
            </a:br>
            <a:r>
              <a:rPr lang="en-US" sz="3200" dirty="0"/>
              <a:t>6-h bias </a:t>
            </a:r>
            <a:r>
              <a:rPr lang="en-US" sz="3200" dirty="0" err="1"/>
              <a:t>corr</a:t>
            </a:r>
            <a:r>
              <a:rPr lang="en-US" sz="3200" dirty="0"/>
              <a:t> of models -- homogeneous</a:t>
            </a:r>
            <a:endParaRPr lang="en-US" dirty="0"/>
          </a:p>
        </p:txBody>
      </p:sp>
      <p:pic>
        <p:nvPicPr>
          <p:cNvPr id="5" name="Picture 4" descr="Chart&#10;&#10;Description automatically generated">
            <a:extLst>
              <a:ext uri="{FF2B5EF4-FFF2-40B4-BE49-F238E27FC236}">
                <a16:creationId xmlns:a16="http://schemas.microsoft.com/office/drawing/2014/main" id="{94556193-338F-467C-9A81-5C9C6353EEDD}"/>
              </a:ext>
            </a:extLst>
          </p:cNvPr>
          <p:cNvPicPr>
            <a:picLocks noChangeAspect="1"/>
          </p:cNvPicPr>
          <p:nvPr/>
        </p:nvPicPr>
        <p:blipFill>
          <a:blip r:embed="rId2"/>
          <a:stretch>
            <a:fillRect/>
          </a:stretch>
        </p:blipFill>
        <p:spPr>
          <a:xfrm>
            <a:off x="1701790" y="1104892"/>
            <a:ext cx="9601219" cy="7543815"/>
          </a:xfrm>
          <a:prstGeom prst="rect">
            <a:avLst/>
          </a:prstGeom>
        </p:spPr>
      </p:pic>
      <p:sp>
        <p:nvSpPr>
          <p:cNvPr id="6" name="Speech Bubble: Rectangle with Corners Rounded 5">
            <a:extLst>
              <a:ext uri="{FF2B5EF4-FFF2-40B4-BE49-F238E27FC236}">
                <a16:creationId xmlns:a16="http://schemas.microsoft.com/office/drawing/2014/main" id="{387B3F7B-8707-48E3-8CB2-A33B2FA208EE}"/>
              </a:ext>
            </a:extLst>
          </p:cNvPr>
          <p:cNvSpPr/>
          <p:nvPr/>
        </p:nvSpPr>
        <p:spPr bwMode="auto">
          <a:xfrm>
            <a:off x="10114602" y="1219200"/>
            <a:ext cx="2819400" cy="1872853"/>
          </a:xfrm>
          <a:prstGeom prst="wedgeRoundRectCallout">
            <a:avLst>
              <a:gd name="adj1" fmla="val -50120"/>
              <a:gd name="adj2" fmla="val 99525"/>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72-h mean PE</a:t>
            </a:r>
          </a:p>
          <a:p>
            <a:pPr algn="l"/>
            <a:r>
              <a:rPr lang="en-US" sz="2400" b="1" dirty="0">
                <a:solidFill>
                  <a:srgbClr val="FAD40C"/>
                </a:solidFill>
              </a:rPr>
              <a:t>ERA5 – 213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OTCM – 423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JTWC – 395 </a:t>
            </a:r>
            <a:r>
              <a:rPr lang="en-US" sz="2400" b="1" dirty="0" err="1">
                <a:solidFill>
                  <a:srgbClr val="FAD40C"/>
                </a:solidFill>
              </a:rPr>
              <a:t>nmi</a:t>
            </a:r>
            <a:endParaRPr lang="en-US" sz="2400" b="1" dirty="0">
              <a:solidFill>
                <a:srgbClr val="FAD40C"/>
              </a:solidFill>
            </a:endParaRPr>
          </a:p>
        </p:txBody>
      </p:sp>
    </p:spTree>
    <p:extLst>
      <p:ext uri="{BB962C8B-B14F-4D97-AF65-F5344CB8AC3E}">
        <p14:creationId xmlns:p14="http://schemas.microsoft.com/office/powerpoint/2010/main" val="134943598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ox and whisker chart&#10;&#10;Description automatically generated">
            <a:extLst>
              <a:ext uri="{FF2B5EF4-FFF2-40B4-BE49-F238E27FC236}">
                <a16:creationId xmlns:a16="http://schemas.microsoft.com/office/drawing/2014/main" id="{D4FC40CE-3344-4CC7-B1D1-5FAAFB696641}"/>
              </a:ext>
            </a:extLst>
          </p:cNvPr>
          <p:cNvPicPr>
            <a:picLocks noChangeAspect="1"/>
          </p:cNvPicPr>
          <p:nvPr/>
        </p:nvPicPr>
        <p:blipFill>
          <a:blip r:embed="rId2"/>
          <a:stretch>
            <a:fillRect/>
          </a:stretch>
        </p:blipFill>
        <p:spPr>
          <a:xfrm>
            <a:off x="1701790" y="1104892"/>
            <a:ext cx="9601219" cy="7543815"/>
          </a:xfrm>
          <a:prstGeom prst="rect">
            <a:avLst/>
          </a:prstGeom>
        </p:spPr>
      </p:pic>
      <p:sp>
        <p:nvSpPr>
          <p:cNvPr id="2" name="Title 1">
            <a:extLst>
              <a:ext uri="{FF2B5EF4-FFF2-40B4-BE49-F238E27FC236}">
                <a16:creationId xmlns:a16="http://schemas.microsoft.com/office/drawing/2014/main" id="{6C7A0BF1-097E-4D77-8166-D7AC2C8C883C}"/>
              </a:ext>
            </a:extLst>
          </p:cNvPr>
          <p:cNvSpPr>
            <a:spLocks noGrp="1"/>
          </p:cNvSpPr>
          <p:nvPr>
            <p:ph type="title"/>
          </p:nvPr>
        </p:nvSpPr>
        <p:spPr/>
        <p:txBody>
          <a:bodyPr/>
          <a:lstStyle/>
          <a:p>
            <a:r>
              <a:rPr lang="en-US" sz="4000" dirty="0"/>
              <a:t>WPAC 2020 PE</a:t>
            </a:r>
            <a:br>
              <a:rPr lang="en-US" dirty="0"/>
            </a:br>
            <a:r>
              <a:rPr lang="en-US" sz="3200" dirty="0"/>
              <a:t>homogeneous</a:t>
            </a:r>
            <a:endParaRPr lang="en-US" dirty="0"/>
          </a:p>
        </p:txBody>
      </p:sp>
      <p:sp>
        <p:nvSpPr>
          <p:cNvPr id="6" name="Speech Bubble: Rectangle with Corners Rounded 5">
            <a:extLst>
              <a:ext uri="{FF2B5EF4-FFF2-40B4-BE49-F238E27FC236}">
                <a16:creationId xmlns:a16="http://schemas.microsoft.com/office/drawing/2014/main" id="{387B3F7B-8707-48E3-8CB2-A33B2FA208EE}"/>
              </a:ext>
            </a:extLst>
          </p:cNvPr>
          <p:cNvSpPr/>
          <p:nvPr/>
        </p:nvSpPr>
        <p:spPr bwMode="auto">
          <a:xfrm>
            <a:off x="9550400" y="1905000"/>
            <a:ext cx="2819400" cy="1872853"/>
          </a:xfrm>
          <a:prstGeom prst="wedgeRoundRectCallout">
            <a:avLst>
              <a:gd name="adj1" fmla="val -38569"/>
              <a:gd name="adj2" fmla="val 153031"/>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3200" b="1" dirty="0">
                <a:solidFill>
                  <a:srgbClr val="FAD40C"/>
                </a:solidFill>
              </a:rPr>
              <a:t>72-h mean PE</a:t>
            </a:r>
          </a:p>
          <a:p>
            <a:pPr algn="l"/>
            <a:r>
              <a:rPr lang="en-US" sz="2400" b="1" dirty="0">
                <a:solidFill>
                  <a:srgbClr val="FAD40C"/>
                </a:solidFill>
              </a:rPr>
              <a:t>GFS – 101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HRES – 91 </a:t>
            </a:r>
            <a:r>
              <a:rPr lang="en-US" sz="2400" b="1" dirty="0" err="1">
                <a:solidFill>
                  <a:srgbClr val="FAD40C"/>
                </a:solidFill>
              </a:rPr>
              <a:t>nmi</a:t>
            </a:r>
            <a:endParaRPr lang="en-US" sz="2400" b="1" dirty="0">
              <a:solidFill>
                <a:srgbClr val="FAD40C"/>
              </a:solidFill>
            </a:endParaRPr>
          </a:p>
          <a:p>
            <a:pPr algn="l"/>
            <a:r>
              <a:rPr lang="en-US" sz="2400" b="1" dirty="0">
                <a:solidFill>
                  <a:srgbClr val="FAD40C"/>
                </a:solidFill>
              </a:rPr>
              <a:t>ERA5 – 95 </a:t>
            </a:r>
            <a:r>
              <a:rPr lang="en-US" sz="2400" b="1" dirty="0" err="1">
                <a:solidFill>
                  <a:srgbClr val="FAD40C"/>
                </a:solidFill>
              </a:rPr>
              <a:t>nmi</a:t>
            </a:r>
            <a:endParaRPr lang="en-US" sz="2400" b="1" dirty="0">
              <a:solidFill>
                <a:srgbClr val="FAD40C"/>
              </a:solidFill>
            </a:endParaRPr>
          </a:p>
        </p:txBody>
      </p:sp>
    </p:spTree>
    <p:extLst>
      <p:ext uri="{BB962C8B-B14F-4D97-AF65-F5344CB8AC3E}">
        <p14:creationId xmlns:p14="http://schemas.microsoft.com/office/powerpoint/2010/main" val="32612315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A4F69E-AEBE-4C9E-9C15-8FF0F74FC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43000"/>
            <a:ext cx="8172450" cy="55676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t>A TC forecast is … TC forecast error (FE) is …</a:t>
            </a:r>
            <a:br>
              <a:rPr lang="en-US" sz="4000" dirty="0"/>
            </a:br>
            <a:r>
              <a:rPr lang="en-US" sz="3200" dirty="0"/>
              <a:t>02W JTWC 2021041418 warning</a:t>
            </a:r>
            <a:endParaRPr lang="en-US" sz="4000" dirty="0"/>
          </a:p>
        </p:txBody>
      </p:sp>
      <p:sp>
        <p:nvSpPr>
          <p:cNvPr id="10" name="Content Placeholder 2">
            <a:extLst>
              <a:ext uri="{FF2B5EF4-FFF2-40B4-BE49-F238E27FC236}">
                <a16:creationId xmlns:a16="http://schemas.microsoft.com/office/drawing/2014/main" id="{0CD6DFF7-E8CD-4301-BDB1-5C9806997B70}"/>
              </a:ext>
            </a:extLst>
          </p:cNvPr>
          <p:cNvSpPr txBox="1">
            <a:spLocks/>
          </p:cNvSpPr>
          <p:nvPr/>
        </p:nvSpPr>
        <p:spPr bwMode="auto">
          <a:xfrm>
            <a:off x="8164621" y="1219200"/>
            <a:ext cx="4737100" cy="5334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kern="0" dirty="0"/>
              <a:t>TC forecast is the </a:t>
            </a:r>
            <a:r>
              <a:rPr lang="en-US" kern="0" dirty="0" err="1"/>
              <a:t>sfc</a:t>
            </a:r>
            <a:r>
              <a:rPr lang="en-US" kern="0" dirty="0"/>
              <a:t> wind field</a:t>
            </a:r>
          </a:p>
          <a:p>
            <a:r>
              <a:rPr lang="en-US" kern="0" dirty="0"/>
              <a:t>PE = Position Error</a:t>
            </a:r>
          </a:p>
          <a:p>
            <a:r>
              <a:rPr lang="en-US" kern="0" dirty="0"/>
              <a:t>IE = Intensity Error</a:t>
            </a:r>
          </a:p>
          <a:p>
            <a:r>
              <a:rPr lang="en-US" b="1" i="1" kern="0" dirty="0"/>
              <a:t>current PE/IE metrics not directly related to wind field…</a:t>
            </a:r>
          </a:p>
        </p:txBody>
      </p:sp>
    </p:spTree>
    <p:extLst>
      <p:ext uri="{BB962C8B-B14F-4D97-AF65-F5344CB8AC3E}">
        <p14:creationId xmlns:p14="http://schemas.microsoft.com/office/powerpoint/2010/main" val="161823878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A4F69E-AEBE-4C9E-9C15-8FF0F74FC16E}"/>
              </a:ext>
            </a:extLst>
          </p:cNvPr>
          <p:cNvPicPr>
            <a:picLocks noChangeAspect="1" noChangeArrowheads="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254000" y="838200"/>
            <a:ext cx="7640721" cy="52054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t>A TC forecast is … TC forecast error (FE) is…</a:t>
            </a:r>
            <a:br>
              <a:rPr lang="en-US" sz="4000" dirty="0"/>
            </a:br>
            <a:r>
              <a:rPr lang="en-US" sz="3200" dirty="0"/>
              <a:t>02W JTWC 2021041418 warning</a:t>
            </a:r>
            <a:endParaRPr lang="en-US" sz="4000" dirty="0"/>
          </a:p>
        </p:txBody>
      </p:sp>
      <p:sp>
        <p:nvSpPr>
          <p:cNvPr id="9" name="Content Placeholder 2">
            <a:extLst>
              <a:ext uri="{FF2B5EF4-FFF2-40B4-BE49-F238E27FC236}">
                <a16:creationId xmlns:a16="http://schemas.microsoft.com/office/drawing/2014/main" id="{5D9ED2ED-825E-4499-9B09-8A06F548542F}"/>
              </a:ext>
            </a:extLst>
          </p:cNvPr>
          <p:cNvSpPr>
            <a:spLocks noGrp="1"/>
          </p:cNvSpPr>
          <p:nvPr>
            <p:ph idx="1"/>
          </p:nvPr>
        </p:nvSpPr>
        <p:spPr>
          <a:xfrm>
            <a:off x="-19486" y="5919460"/>
            <a:ext cx="12979400" cy="2498510"/>
          </a:xfrm>
        </p:spPr>
        <p:txBody>
          <a:bodyPr/>
          <a:lstStyle/>
          <a:p>
            <a:r>
              <a:rPr lang="en-US" sz="2800" b="1" dirty="0"/>
              <a:t>NWS</a:t>
            </a:r>
            <a:r>
              <a:rPr lang="en-US" sz="2800" dirty="0"/>
              <a:t> – HU/TS </a:t>
            </a:r>
            <a:r>
              <a:rPr lang="en-US" sz="2800" b="1" i="1" dirty="0"/>
              <a:t>warnings</a:t>
            </a:r>
            <a:r>
              <a:rPr lang="en-US" sz="2800" dirty="0"/>
              <a:t>/watches based on </a:t>
            </a:r>
            <a:r>
              <a:rPr lang="en-US" sz="2800" b="1" i="1" dirty="0"/>
              <a:t>onset of 34 kt winds</a:t>
            </a:r>
          </a:p>
          <a:p>
            <a:r>
              <a:rPr lang="en-US" sz="2800" b="1" dirty="0"/>
              <a:t>INDOPACOM</a:t>
            </a:r>
            <a:r>
              <a:rPr lang="en-US" sz="2800" dirty="0"/>
              <a:t> – </a:t>
            </a:r>
            <a:r>
              <a:rPr lang="en-US" sz="2800" b="1" i="1" dirty="0"/>
              <a:t>no-sail zone </a:t>
            </a:r>
            <a:r>
              <a:rPr lang="en-US" sz="2800" dirty="0"/>
              <a:t>based on R34 + 5-y mean JTWC PE(tau) </a:t>
            </a:r>
          </a:p>
          <a:p>
            <a:r>
              <a:rPr lang="en-US" sz="2800" dirty="0"/>
              <a:t>JTWC lowers PE </a:t>
            </a:r>
            <a:r>
              <a:rPr lang="en-US" sz="2800" dirty="0">
                <a:sym typeface="Wingdings" panose="05000000000000000000" pitchFamily="2" charset="2"/>
              </a:rPr>
              <a:t> </a:t>
            </a:r>
            <a:r>
              <a:rPr lang="en-US" sz="3200" b="1" dirty="0">
                <a:sym typeface="Wingdings" panose="05000000000000000000" pitchFamily="2" charset="2"/>
              </a:rPr>
              <a:t>more space to fight (real operations)</a:t>
            </a:r>
            <a:endParaRPr lang="en-US" sz="2800" b="1" dirty="0">
              <a:sym typeface="Wingdings" panose="05000000000000000000" pitchFamily="2" charset="2"/>
            </a:endParaRPr>
          </a:p>
          <a:p>
            <a:pPr marL="266700" indent="0" algn="ctr">
              <a:buNone/>
            </a:pPr>
            <a:r>
              <a:rPr lang="en-US" sz="4000" b="1" i="1" dirty="0">
                <a:sym typeface="Wingdings" panose="05000000000000000000" pitchFamily="2" charset="2"/>
              </a:rPr>
              <a:t>FE should be related to the wind field forecast</a:t>
            </a:r>
            <a:endParaRPr lang="en-US" sz="4000" b="1" i="1" dirty="0"/>
          </a:p>
        </p:txBody>
      </p:sp>
      <p:sp>
        <p:nvSpPr>
          <p:cNvPr id="10" name="Content Placeholder 2">
            <a:extLst>
              <a:ext uri="{FF2B5EF4-FFF2-40B4-BE49-F238E27FC236}">
                <a16:creationId xmlns:a16="http://schemas.microsoft.com/office/drawing/2014/main" id="{0CD6DFF7-E8CD-4301-BDB1-5C9806997B70}"/>
              </a:ext>
            </a:extLst>
          </p:cNvPr>
          <p:cNvSpPr txBox="1">
            <a:spLocks/>
          </p:cNvSpPr>
          <p:nvPr/>
        </p:nvSpPr>
        <p:spPr bwMode="auto">
          <a:xfrm>
            <a:off x="7721599" y="1335630"/>
            <a:ext cx="5252929" cy="430317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r>
              <a:rPr lang="en-US" sz="2800" kern="0" dirty="0"/>
              <a:t>TC forecast is the </a:t>
            </a:r>
            <a:r>
              <a:rPr lang="en-US" sz="2800" kern="0" dirty="0" err="1"/>
              <a:t>sfc</a:t>
            </a:r>
            <a:r>
              <a:rPr lang="en-US" sz="2800" kern="0" dirty="0"/>
              <a:t> wind field</a:t>
            </a:r>
          </a:p>
          <a:p>
            <a:r>
              <a:rPr lang="en-US" sz="2800" kern="0" dirty="0"/>
              <a:t>PE = Position Error</a:t>
            </a:r>
          </a:p>
          <a:p>
            <a:r>
              <a:rPr lang="en-US" sz="2800" kern="0" dirty="0"/>
              <a:t>IE = Intensity Error</a:t>
            </a:r>
          </a:p>
          <a:p>
            <a:r>
              <a:rPr lang="en-US" sz="2800" kern="0" dirty="0"/>
              <a:t>current metrics not directly related to wind field</a:t>
            </a:r>
          </a:p>
          <a:p>
            <a:r>
              <a:rPr lang="en-US" sz="2800" kern="0" dirty="0"/>
              <a:t>Charlie Neuman: </a:t>
            </a:r>
          </a:p>
          <a:p>
            <a:pPr marL="266700" indent="0" algn="ctr">
              <a:buNone/>
            </a:pPr>
            <a:r>
              <a:rPr lang="en-US" b="1" kern="0" dirty="0"/>
              <a:t>FE = PE</a:t>
            </a:r>
            <a:endParaRPr lang="en-US" sz="4000" b="1" kern="0" dirty="0"/>
          </a:p>
        </p:txBody>
      </p:sp>
    </p:spTree>
    <p:extLst>
      <p:ext uri="{BB962C8B-B14F-4D97-AF65-F5344CB8AC3E}">
        <p14:creationId xmlns:p14="http://schemas.microsoft.com/office/powerpoint/2010/main" val="355400787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B34F-5E8D-4BE4-9552-5931CADAF76F}"/>
              </a:ext>
            </a:extLst>
          </p:cNvPr>
          <p:cNvSpPr>
            <a:spLocks noGrp="1"/>
          </p:cNvSpPr>
          <p:nvPr>
            <p:ph type="title"/>
          </p:nvPr>
        </p:nvSpPr>
        <p:spPr/>
        <p:txBody>
          <a:bodyPr/>
          <a:lstStyle/>
          <a:p>
            <a:r>
              <a:rPr lang="en-US"/>
              <a:t>a </a:t>
            </a:r>
            <a:r>
              <a:rPr lang="en-US" dirty="0"/>
              <a:t>famous Bill </a:t>
            </a:r>
            <a:r>
              <a:rPr lang="en-US" dirty="0" err="1"/>
              <a:t>Grayism</a:t>
            </a:r>
            <a:r>
              <a:rPr lang="en-US" dirty="0"/>
              <a:t>…</a:t>
            </a:r>
          </a:p>
        </p:txBody>
      </p:sp>
      <p:sp>
        <p:nvSpPr>
          <p:cNvPr id="4" name="Title 1">
            <a:extLst>
              <a:ext uri="{FF2B5EF4-FFF2-40B4-BE49-F238E27FC236}">
                <a16:creationId xmlns:a16="http://schemas.microsoft.com/office/drawing/2014/main" id="{11BC74B7-AEEB-44BD-A9E4-2BDF8A694C94}"/>
              </a:ext>
            </a:extLst>
          </p:cNvPr>
          <p:cNvSpPr txBox="1">
            <a:spLocks/>
          </p:cNvSpPr>
          <p:nvPr/>
        </p:nvSpPr>
        <p:spPr bwMode="auto">
          <a:xfrm>
            <a:off x="177800" y="2438400"/>
            <a:ext cx="12420600" cy="289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a:lstStyle>
          <a:p>
            <a:r>
              <a:rPr lang="en-US" sz="7200" kern="0" dirty="0"/>
              <a:t>“This is all well and good Mike…</a:t>
            </a:r>
          </a:p>
          <a:p>
            <a:r>
              <a:rPr lang="en-US" sz="7200" kern="0" dirty="0"/>
              <a:t>but why are you doing this?”</a:t>
            </a:r>
          </a:p>
        </p:txBody>
      </p:sp>
    </p:spTree>
    <p:extLst>
      <p:ext uri="{BB962C8B-B14F-4D97-AF65-F5344CB8AC3E}">
        <p14:creationId xmlns:p14="http://schemas.microsoft.com/office/powerpoint/2010/main" val="11581245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683C-9CD4-4B46-BD83-58E0F6112D35}"/>
              </a:ext>
            </a:extLst>
          </p:cNvPr>
          <p:cNvSpPr>
            <a:spLocks noGrp="1"/>
          </p:cNvSpPr>
          <p:nvPr>
            <p:ph type="title"/>
          </p:nvPr>
        </p:nvSpPr>
        <p:spPr/>
        <p:txBody>
          <a:bodyPr/>
          <a:lstStyle/>
          <a:p>
            <a:r>
              <a:rPr lang="en-US" sz="4000" dirty="0"/>
              <a:t>a proposed TC FE</a:t>
            </a:r>
            <a:br>
              <a:rPr lang="en-US" sz="4000" dirty="0"/>
            </a:br>
            <a:r>
              <a:rPr lang="en-US" sz="2400" dirty="0"/>
              <a:t>defined as error in Integrated Kinetic Energy (IKE) of the </a:t>
            </a:r>
            <a:r>
              <a:rPr lang="en-US" sz="2400" dirty="0" err="1"/>
              <a:t>sfc</a:t>
            </a:r>
            <a:r>
              <a:rPr lang="en-US" sz="2400" dirty="0"/>
              <a:t> wind field &gt;= 34 kts</a:t>
            </a:r>
            <a:endParaRPr lang="en-US" sz="4000" dirty="0"/>
          </a:p>
        </p:txBody>
      </p:sp>
      <p:sp>
        <p:nvSpPr>
          <p:cNvPr id="3" name="Content Placeholder 2">
            <a:extLst>
              <a:ext uri="{FF2B5EF4-FFF2-40B4-BE49-F238E27FC236}">
                <a16:creationId xmlns:a16="http://schemas.microsoft.com/office/drawing/2014/main" id="{6272C915-24FB-4422-9C9E-C6ECDD59F932}"/>
              </a:ext>
            </a:extLst>
          </p:cNvPr>
          <p:cNvSpPr>
            <a:spLocks noGrp="1"/>
          </p:cNvSpPr>
          <p:nvPr>
            <p:ph idx="1"/>
          </p:nvPr>
        </p:nvSpPr>
        <p:spPr>
          <a:xfrm>
            <a:off x="711200" y="1752600"/>
            <a:ext cx="11886852" cy="3810000"/>
          </a:xfrm>
        </p:spPr>
        <p:txBody>
          <a:bodyPr/>
          <a:lstStyle/>
          <a:p>
            <a:r>
              <a:rPr lang="en-US" dirty="0"/>
              <a:t>suppose the forecast (FC) and best track (BT) R34 is symmetric and identical…</a:t>
            </a:r>
          </a:p>
          <a:p>
            <a:r>
              <a:rPr lang="en-US" dirty="0"/>
              <a:t>what happens when PE = 2*R34?</a:t>
            </a:r>
          </a:p>
          <a:p>
            <a:pPr lvl="1"/>
            <a:r>
              <a:rPr lang="en-US" b="1" i="1" dirty="0"/>
              <a:t>no intersection of the FC &amp; BT wind fields with V &gt;= 34kts</a:t>
            </a:r>
          </a:p>
          <a:p>
            <a:pPr lvl="1"/>
            <a:r>
              <a:rPr lang="en-US" dirty="0"/>
              <a:t>the </a:t>
            </a:r>
            <a:r>
              <a:rPr lang="en-US" b="1" i="1" dirty="0"/>
              <a:t>onset of 34 kt winds </a:t>
            </a:r>
            <a:r>
              <a:rPr lang="en-US" dirty="0"/>
              <a:t>is </a:t>
            </a:r>
            <a:r>
              <a:rPr lang="en-US" b="1" i="1" dirty="0"/>
              <a:t>completely wrong</a:t>
            </a:r>
            <a:r>
              <a:rPr lang="en-US" dirty="0"/>
              <a:t>, but more significantly the wrongness </a:t>
            </a:r>
            <a:r>
              <a:rPr lang="en-US" b="1" i="1" dirty="0"/>
              <a:t>does </a:t>
            </a:r>
            <a:r>
              <a:rPr lang="en-US" b="1" i="1" u="sng" dirty="0"/>
              <a:t>not</a:t>
            </a:r>
            <a:r>
              <a:rPr lang="en-US" b="1" i="1" dirty="0"/>
              <a:t> depend on intensity or IE</a:t>
            </a:r>
            <a:r>
              <a:rPr lang="en-US" dirty="0"/>
              <a:t>…</a:t>
            </a:r>
          </a:p>
          <a:p>
            <a:pPr lvl="1"/>
            <a:r>
              <a:rPr lang="en-US" dirty="0"/>
              <a:t>FE = 2*IKE in the BT</a:t>
            </a:r>
          </a:p>
        </p:txBody>
      </p:sp>
    </p:spTree>
    <p:extLst>
      <p:ext uri="{BB962C8B-B14F-4D97-AF65-F5344CB8AC3E}">
        <p14:creationId xmlns:p14="http://schemas.microsoft.com/office/powerpoint/2010/main" val="10032188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683C-9CD4-4B46-BD83-58E0F6112D35}"/>
              </a:ext>
            </a:extLst>
          </p:cNvPr>
          <p:cNvSpPr>
            <a:spLocks noGrp="1"/>
          </p:cNvSpPr>
          <p:nvPr>
            <p:ph type="title"/>
          </p:nvPr>
        </p:nvSpPr>
        <p:spPr/>
        <p:txBody>
          <a:bodyPr/>
          <a:lstStyle/>
          <a:p>
            <a:r>
              <a:rPr lang="en-US" sz="4000" dirty="0"/>
              <a:t>a proposed TC FE</a:t>
            </a:r>
            <a:br>
              <a:rPr lang="en-US" sz="4000" dirty="0"/>
            </a:br>
            <a:r>
              <a:rPr lang="en-US" sz="2400" dirty="0"/>
              <a:t>defined as error in Integrated Kinetic Energy (IKE) of the </a:t>
            </a:r>
            <a:r>
              <a:rPr lang="en-US" sz="2400" dirty="0" err="1"/>
              <a:t>sfc</a:t>
            </a:r>
            <a:r>
              <a:rPr lang="en-US" sz="2400" dirty="0"/>
              <a:t> wind field &gt;= 34 kts</a:t>
            </a:r>
            <a:endParaRPr lang="en-US" sz="4000" dirty="0"/>
          </a:p>
        </p:txBody>
      </p:sp>
      <p:sp>
        <p:nvSpPr>
          <p:cNvPr id="3" name="Content Placeholder 2">
            <a:extLst>
              <a:ext uri="{FF2B5EF4-FFF2-40B4-BE49-F238E27FC236}">
                <a16:creationId xmlns:a16="http://schemas.microsoft.com/office/drawing/2014/main" id="{6272C915-24FB-4422-9C9E-C6ECDD59F932}"/>
              </a:ext>
            </a:extLst>
          </p:cNvPr>
          <p:cNvSpPr>
            <a:spLocks noGrp="1"/>
          </p:cNvSpPr>
          <p:nvPr>
            <p:ph idx="1"/>
          </p:nvPr>
        </p:nvSpPr>
        <p:spPr>
          <a:xfrm>
            <a:off x="12700" y="5730389"/>
            <a:ext cx="12979400" cy="2956412"/>
          </a:xfrm>
        </p:spPr>
        <p:txBody>
          <a:bodyPr/>
          <a:lstStyle/>
          <a:p>
            <a:r>
              <a:rPr lang="en-US" dirty="0"/>
              <a:t>assumptions – lower limit in FE</a:t>
            </a:r>
          </a:p>
          <a:p>
            <a:pPr lvl="1"/>
            <a:r>
              <a:rPr lang="en-US" sz="2400" dirty="0"/>
              <a:t>R34 is symmetric and is the same for both the FC and BT</a:t>
            </a:r>
            <a:endParaRPr lang="en-US" sz="2400" dirty="0">
              <a:sym typeface="Wingdings" panose="05000000000000000000" pitchFamily="2" charset="2"/>
            </a:endParaRPr>
          </a:p>
          <a:p>
            <a:pPr lvl="1"/>
            <a:r>
              <a:rPr lang="en-US" sz="2400" dirty="0" err="1">
                <a:sym typeface="Wingdings" panose="05000000000000000000" pitchFamily="2" charset="2"/>
              </a:rPr>
              <a:t>Rmax</a:t>
            </a:r>
            <a:r>
              <a:rPr lang="en-US" sz="2400" dirty="0">
                <a:sym typeface="Wingdings" panose="05000000000000000000" pitchFamily="2" charset="2"/>
              </a:rPr>
              <a:t> is the same for both FC and BT</a:t>
            </a:r>
          </a:p>
          <a:p>
            <a:pPr lvl="1"/>
            <a:r>
              <a:rPr lang="en-US" sz="2400" dirty="0">
                <a:sym typeface="Wingdings" panose="05000000000000000000" pitchFamily="2" charset="2"/>
              </a:rPr>
              <a:t>use Fiorino &amp; Elsberry 1989 for symmetric wind profile – depends on a pair of (</a:t>
            </a:r>
            <a:r>
              <a:rPr lang="en-US" sz="2400" dirty="0" err="1">
                <a:sym typeface="Wingdings" panose="05000000000000000000" pitchFamily="2" charset="2"/>
              </a:rPr>
              <a:t>v,r</a:t>
            </a:r>
            <a:r>
              <a:rPr lang="en-US" sz="2400" dirty="0">
                <a:sym typeface="Wingdings" panose="05000000000000000000" pitchFamily="2" charset="2"/>
              </a:rPr>
              <a:t>) or (</a:t>
            </a:r>
            <a:r>
              <a:rPr lang="en-US" sz="2400" dirty="0" err="1">
                <a:sym typeface="Wingdings" panose="05000000000000000000" pitchFamily="2" charset="2"/>
              </a:rPr>
              <a:t>Vmax,Rmax</a:t>
            </a:r>
            <a:r>
              <a:rPr lang="en-US" sz="2400" dirty="0">
                <a:sym typeface="Wingdings" panose="05000000000000000000" pitchFamily="2" charset="2"/>
              </a:rPr>
              <a:t>) and (V34,R34)</a:t>
            </a:r>
          </a:p>
          <a:p>
            <a:pPr marL="266700" indent="0" algn="ctr">
              <a:buNone/>
            </a:pPr>
            <a:r>
              <a:rPr lang="en-US" sz="4800" b="1" i="1" dirty="0">
                <a:sym typeface="Wingdings" panose="05000000000000000000" pitchFamily="2" charset="2"/>
              </a:rPr>
              <a:t>FE=f(PE,IE)</a:t>
            </a:r>
            <a:endParaRPr lang="en-US" sz="4800" b="1" i="1" dirty="0"/>
          </a:p>
        </p:txBody>
      </p:sp>
      <p:pic>
        <p:nvPicPr>
          <p:cNvPr id="4" name="Picture 3">
            <a:extLst>
              <a:ext uri="{FF2B5EF4-FFF2-40B4-BE49-F238E27FC236}">
                <a16:creationId xmlns:a16="http://schemas.microsoft.com/office/drawing/2014/main" id="{72E899EA-B66A-454F-9A55-2169F29659E5}"/>
              </a:ext>
            </a:extLst>
          </p:cNvPr>
          <p:cNvPicPr/>
          <p:nvPr/>
        </p:nvPicPr>
        <p:blipFill>
          <a:blip r:embed="rId2"/>
          <a:stretch>
            <a:fillRect/>
          </a:stretch>
        </p:blipFill>
        <p:spPr>
          <a:xfrm>
            <a:off x="812800" y="1295400"/>
            <a:ext cx="11125200" cy="4180988"/>
          </a:xfrm>
          <a:prstGeom prst="rect">
            <a:avLst/>
          </a:prstGeom>
        </p:spPr>
      </p:pic>
    </p:spTree>
    <p:extLst>
      <p:ext uri="{BB962C8B-B14F-4D97-AF65-F5344CB8AC3E}">
        <p14:creationId xmlns:p14="http://schemas.microsoft.com/office/powerpoint/2010/main" val="8408364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33D5-593B-4264-87A7-11B4A80EE917}"/>
              </a:ext>
            </a:extLst>
          </p:cNvPr>
          <p:cNvSpPr>
            <a:spLocks noGrp="1"/>
          </p:cNvSpPr>
          <p:nvPr>
            <p:ph type="title"/>
          </p:nvPr>
        </p:nvSpPr>
        <p:spPr/>
        <p:txBody>
          <a:bodyPr/>
          <a:lstStyle/>
          <a:p>
            <a:r>
              <a:rPr lang="en-US" dirty="0"/>
              <a:t>how does IE contribute to FE?</a:t>
            </a:r>
          </a:p>
        </p:txBody>
      </p:sp>
      <p:sp>
        <p:nvSpPr>
          <p:cNvPr id="3" name="Content Placeholder 2">
            <a:extLst>
              <a:ext uri="{FF2B5EF4-FFF2-40B4-BE49-F238E27FC236}">
                <a16:creationId xmlns:a16="http://schemas.microsoft.com/office/drawing/2014/main" id="{25EF2E03-91CE-4BCD-BBEE-9444C6188F78}"/>
              </a:ext>
            </a:extLst>
          </p:cNvPr>
          <p:cNvSpPr>
            <a:spLocks noGrp="1"/>
          </p:cNvSpPr>
          <p:nvPr>
            <p:ph idx="1"/>
          </p:nvPr>
        </p:nvSpPr>
        <p:spPr>
          <a:xfrm>
            <a:off x="7874000" y="1447800"/>
            <a:ext cx="4953000" cy="6362749"/>
          </a:xfrm>
        </p:spPr>
        <p:txBody>
          <a:bodyPr/>
          <a:lstStyle/>
          <a:p>
            <a:r>
              <a:rPr lang="en-US" dirty="0"/>
              <a:t>2020 LANT (31 storms)</a:t>
            </a:r>
          </a:p>
          <a:p>
            <a:r>
              <a:rPr lang="en-US" dirty="0"/>
              <a:t>HWRF v GFS v ECMWF (HRES)</a:t>
            </a:r>
          </a:p>
          <a:p>
            <a:r>
              <a:rPr lang="en-US" sz="2800" dirty="0"/>
              <a:t>% improvement in FE for a perfect intensity forecast (set IE=0 in the FE calculation)</a:t>
            </a:r>
            <a:endParaRPr lang="en-US" dirty="0"/>
          </a:p>
          <a:p>
            <a:r>
              <a:rPr lang="en-US" sz="3200" b="1" dirty="0"/>
              <a:t>~10% or Charlie Neumann was 90% correct that</a:t>
            </a:r>
          </a:p>
          <a:p>
            <a:pPr marL="266700" indent="0" algn="ctr">
              <a:buNone/>
            </a:pPr>
            <a:r>
              <a:rPr lang="en-US" sz="4400" b="1" dirty="0"/>
              <a:t>FE=PE</a:t>
            </a:r>
            <a:endParaRPr lang="en-US" b="1" dirty="0"/>
          </a:p>
        </p:txBody>
      </p:sp>
      <p:pic>
        <p:nvPicPr>
          <p:cNvPr id="9" name="Picture 8" descr="A picture containing chart&#10;&#10;Description automatically generated">
            <a:extLst>
              <a:ext uri="{FF2B5EF4-FFF2-40B4-BE49-F238E27FC236}">
                <a16:creationId xmlns:a16="http://schemas.microsoft.com/office/drawing/2014/main" id="{7FD7A172-7E49-4239-80C7-AB46149E7C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1342596"/>
            <a:ext cx="8231940" cy="6467953"/>
          </a:xfrm>
          <a:prstGeom prst="rect">
            <a:avLst/>
          </a:prstGeom>
        </p:spPr>
      </p:pic>
    </p:spTree>
    <p:extLst>
      <p:ext uri="{BB962C8B-B14F-4D97-AF65-F5344CB8AC3E}">
        <p14:creationId xmlns:p14="http://schemas.microsoft.com/office/powerpoint/2010/main" val="17249621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C1DC-B293-4EA2-BCD8-BE11A998B4AA}"/>
              </a:ext>
            </a:extLst>
          </p:cNvPr>
          <p:cNvSpPr>
            <a:spLocks noGrp="1"/>
          </p:cNvSpPr>
          <p:nvPr>
            <p:ph type="title"/>
          </p:nvPr>
        </p:nvSpPr>
        <p:spPr/>
        <p:txBody>
          <a:bodyPr/>
          <a:lstStyle/>
          <a:p>
            <a:r>
              <a:rPr lang="en-US" dirty="0"/>
              <a:t>a super Best Track or BT++</a:t>
            </a:r>
          </a:p>
        </p:txBody>
      </p:sp>
      <p:sp>
        <p:nvSpPr>
          <p:cNvPr id="3" name="Content Placeholder 2">
            <a:extLst>
              <a:ext uri="{FF2B5EF4-FFF2-40B4-BE49-F238E27FC236}">
                <a16:creationId xmlns:a16="http://schemas.microsoft.com/office/drawing/2014/main" id="{4DA6007F-4F3E-402F-9CCE-42F28AF0ACCD}"/>
              </a:ext>
            </a:extLst>
          </p:cNvPr>
          <p:cNvSpPr>
            <a:spLocks noGrp="1"/>
          </p:cNvSpPr>
          <p:nvPr>
            <p:ph idx="1"/>
          </p:nvPr>
        </p:nvSpPr>
        <p:spPr>
          <a:xfrm>
            <a:off x="23312" y="1143000"/>
            <a:ext cx="12369800" cy="6705600"/>
          </a:xfrm>
        </p:spPr>
        <p:txBody>
          <a:bodyPr/>
          <a:lstStyle/>
          <a:p>
            <a:r>
              <a:rPr lang="en-US" dirty="0"/>
              <a:t>two reasons:</a:t>
            </a:r>
          </a:p>
          <a:p>
            <a:pPr lvl="1"/>
            <a:r>
              <a:rPr lang="en-US" b="1" i="1" dirty="0"/>
              <a:t>query capability </a:t>
            </a:r>
            <a:r>
              <a:rPr lang="en-US" dirty="0"/>
              <a:t>to answer question like “what is the mean shear 24-h before formation in WPAC in August?”</a:t>
            </a:r>
          </a:p>
          <a:p>
            <a:pPr lvl="1"/>
            <a:r>
              <a:rPr lang="en-US" dirty="0"/>
              <a:t>my project at </a:t>
            </a:r>
            <a:r>
              <a:rPr lang="en-US" dirty="0" err="1"/>
              <a:t>UofTokyo</a:t>
            </a:r>
            <a:r>
              <a:rPr lang="en-US" dirty="0"/>
              <a:t> – build BT++ and add Japanese </a:t>
            </a:r>
            <a:r>
              <a:rPr lang="en-US" dirty="0" err="1"/>
              <a:t>precip</a:t>
            </a:r>
            <a:r>
              <a:rPr lang="en-US" dirty="0"/>
              <a:t> data</a:t>
            </a:r>
          </a:p>
          <a:p>
            <a:r>
              <a:rPr lang="en-US" dirty="0"/>
              <a:t>TC data – global </a:t>
            </a:r>
            <a:r>
              <a:rPr lang="en-US" dirty="0" err="1"/>
              <a:t>pTC</a:t>
            </a:r>
            <a:r>
              <a:rPr lang="en-US" dirty="0"/>
              <a:t> or 9X – 2007-2021+</a:t>
            </a:r>
          </a:p>
          <a:p>
            <a:pPr lvl="1"/>
            <a:r>
              <a:rPr lang="en-US" dirty="0"/>
              <a:t>TC genesis studies require best track data before a storm develops or not…</a:t>
            </a:r>
          </a:p>
          <a:p>
            <a:pPr lvl="1"/>
            <a:r>
              <a:rPr lang="en-US" dirty="0"/>
              <a:t>archive of all 9X a/</a:t>
            </a:r>
            <a:r>
              <a:rPr lang="en-US" dirty="0" err="1"/>
              <a:t>bdecks</a:t>
            </a:r>
            <a:r>
              <a:rPr lang="en-US" dirty="0"/>
              <a:t> from both JTWC/NHC since 2007 when I was TECHDEV @ NHC…</a:t>
            </a:r>
          </a:p>
          <a:p>
            <a:pPr lvl="1"/>
            <a:r>
              <a:rPr lang="en-US" dirty="0"/>
              <a:t>when a new/different a/</a:t>
            </a:r>
            <a:r>
              <a:rPr lang="en-US" dirty="0" err="1"/>
              <a:t>bdeck</a:t>
            </a:r>
            <a:r>
              <a:rPr lang="en-US" dirty="0"/>
              <a:t> comes in…add to a .zip file…every state of a storm 9X and NN a/</a:t>
            </a:r>
            <a:r>
              <a:rPr lang="en-US" dirty="0" err="1"/>
              <a:t>bdeck</a:t>
            </a:r>
            <a:r>
              <a:rPr lang="en-US" dirty="0"/>
              <a:t> in operations…</a:t>
            </a:r>
          </a:p>
          <a:p>
            <a:r>
              <a:rPr lang="en-US" dirty="0"/>
              <a:t>ERA5 for NWP component of BT++ for shear </a:t>
            </a:r>
            <a:r>
              <a:rPr lang="en-US" dirty="0" err="1"/>
              <a:t>etc</a:t>
            </a:r>
            <a:r>
              <a:rPr lang="en-US" dirty="0"/>
              <a:t>…</a:t>
            </a:r>
          </a:p>
          <a:p>
            <a:r>
              <a:rPr lang="en-US" dirty="0"/>
              <a:t>CMORPH V1.0 1998-2020 – CPC hi-res 30 min </a:t>
            </a:r>
            <a:r>
              <a:rPr lang="en-US" dirty="0" err="1"/>
              <a:t>precip</a:t>
            </a:r>
            <a:r>
              <a:rPr lang="en-US" dirty="0"/>
              <a:t> analyses</a:t>
            </a:r>
          </a:p>
        </p:txBody>
      </p:sp>
    </p:spTree>
    <p:extLst>
      <p:ext uri="{BB962C8B-B14F-4D97-AF65-F5344CB8AC3E}">
        <p14:creationId xmlns:p14="http://schemas.microsoft.com/office/powerpoint/2010/main" val="3819373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treemap chart&#10;&#10;Description automatically generated">
            <a:extLst>
              <a:ext uri="{FF2B5EF4-FFF2-40B4-BE49-F238E27FC236}">
                <a16:creationId xmlns:a16="http://schemas.microsoft.com/office/drawing/2014/main" id="{A1673299-52F2-4AB4-B11D-BC3F8806FC5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30399" y="1143000"/>
            <a:ext cx="9144000" cy="6858000"/>
          </a:xfrm>
          <a:prstGeom prst="rect">
            <a:avLst/>
          </a:prstGeom>
        </p:spPr>
      </p:pic>
      <p:sp>
        <p:nvSpPr>
          <p:cNvPr id="2" name="Title 1">
            <a:extLst>
              <a:ext uri="{FF2B5EF4-FFF2-40B4-BE49-F238E27FC236}">
                <a16:creationId xmlns:a16="http://schemas.microsoft.com/office/drawing/2014/main" id="{A110C1DC-B293-4EA2-BCD8-BE11A998B4AA}"/>
              </a:ext>
            </a:extLst>
          </p:cNvPr>
          <p:cNvSpPr>
            <a:spLocks noGrp="1"/>
          </p:cNvSpPr>
          <p:nvPr>
            <p:ph type="title"/>
          </p:nvPr>
        </p:nvSpPr>
        <p:spPr/>
        <p:txBody>
          <a:bodyPr/>
          <a:lstStyle/>
          <a:p>
            <a:r>
              <a:rPr lang="en-US" sz="3200" dirty="0"/>
              <a:t>a super Best Track or BT++</a:t>
            </a:r>
            <a:br>
              <a:rPr lang="en-US" sz="4000" dirty="0"/>
            </a:br>
            <a:r>
              <a:rPr lang="en-US" sz="4000" dirty="0"/>
              <a:t>ERA5 results that demonstrate it is LAG</a:t>
            </a:r>
          </a:p>
        </p:txBody>
      </p:sp>
      <p:sp>
        <p:nvSpPr>
          <p:cNvPr id="5" name="Content Placeholder 4">
            <a:extLst>
              <a:ext uri="{FF2B5EF4-FFF2-40B4-BE49-F238E27FC236}">
                <a16:creationId xmlns:a16="http://schemas.microsoft.com/office/drawing/2014/main" id="{E9D99D14-C8E9-45AB-8E9C-ADA3EC476BFE}"/>
              </a:ext>
            </a:extLst>
          </p:cNvPr>
          <p:cNvSpPr>
            <a:spLocks noGrp="1"/>
          </p:cNvSpPr>
          <p:nvPr>
            <p:ph idx="1"/>
          </p:nvPr>
        </p:nvSpPr>
        <p:spPr>
          <a:xfrm>
            <a:off x="958849" y="7315200"/>
            <a:ext cx="11087100" cy="1511300"/>
          </a:xfrm>
        </p:spPr>
        <p:txBody>
          <a:bodyPr/>
          <a:lstStyle/>
          <a:p>
            <a:r>
              <a:rPr lang="en-US" dirty="0"/>
              <a:t>GFS baseline; 2007-2020; NHEM basins and </a:t>
            </a:r>
            <a:r>
              <a:rPr lang="en-US" dirty="0" err="1"/>
              <a:t>taus</a:t>
            </a:r>
            <a:endParaRPr lang="en-US" dirty="0"/>
          </a:p>
          <a:p>
            <a:r>
              <a:rPr lang="en-US" sz="3200" dirty="0"/>
              <a:t>%improve over GFS PE: </a:t>
            </a:r>
            <a:r>
              <a:rPr lang="en-US" dirty="0"/>
              <a:t>HWRF v ECMWF (HRES)</a:t>
            </a:r>
          </a:p>
        </p:txBody>
      </p:sp>
      <p:sp>
        <p:nvSpPr>
          <p:cNvPr id="8" name="Speech Bubble: Rectangle with Corners Rounded 7">
            <a:extLst>
              <a:ext uri="{FF2B5EF4-FFF2-40B4-BE49-F238E27FC236}">
                <a16:creationId xmlns:a16="http://schemas.microsoft.com/office/drawing/2014/main" id="{4E7CEED8-9A2B-4C9A-856D-FBAE840AA583}"/>
              </a:ext>
            </a:extLst>
          </p:cNvPr>
          <p:cNvSpPr/>
          <p:nvPr/>
        </p:nvSpPr>
        <p:spPr bwMode="auto">
          <a:xfrm>
            <a:off x="101600" y="5476954"/>
            <a:ext cx="2249104" cy="1736646"/>
          </a:xfrm>
          <a:prstGeom prst="wedgeRoundRectCallout">
            <a:avLst>
              <a:gd name="adj1" fmla="val 116816"/>
              <a:gd name="adj2" fmla="val 30414"/>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2400" b="1" dirty="0" err="1">
                <a:solidFill>
                  <a:srgbClr val="FAD40C"/>
                </a:solidFill>
              </a:rPr>
              <a:t>Green</a:t>
            </a:r>
            <a:r>
              <a:rPr lang="en-US" sz="2400" b="1" dirty="0" err="1">
                <a:solidFill>
                  <a:srgbClr val="FAD40C"/>
                </a:solidFill>
                <a:sym typeface="Wingdings" panose="05000000000000000000" pitchFamily="2" charset="2"/>
              </a:rPr>
              <a:t>better</a:t>
            </a:r>
            <a:r>
              <a:rPr lang="en-US" sz="2400" b="1" dirty="0">
                <a:solidFill>
                  <a:srgbClr val="FAD40C"/>
                </a:solidFill>
                <a:sym typeface="Wingdings" panose="05000000000000000000" pitchFamily="2" charset="2"/>
              </a:rPr>
              <a:t> than GFS</a:t>
            </a:r>
          </a:p>
          <a:p>
            <a:pPr algn="ctr"/>
            <a:r>
              <a:rPr lang="en-US" sz="2400" b="1" dirty="0" err="1">
                <a:solidFill>
                  <a:srgbClr val="FAD40C"/>
                </a:solidFill>
                <a:sym typeface="Wingdings" panose="05000000000000000000" pitchFamily="2" charset="2"/>
              </a:rPr>
              <a:t>Redworse</a:t>
            </a:r>
            <a:r>
              <a:rPr lang="en-US" sz="2400" b="1" dirty="0">
                <a:solidFill>
                  <a:srgbClr val="FAD40C"/>
                </a:solidFill>
                <a:sym typeface="Wingdings" panose="05000000000000000000" pitchFamily="2" charset="2"/>
              </a:rPr>
              <a:t> than GFS</a:t>
            </a:r>
            <a:endParaRPr lang="en-US" sz="1800" b="1" dirty="0">
              <a:solidFill>
                <a:srgbClr val="FAD40C"/>
              </a:solidFill>
            </a:endParaRPr>
          </a:p>
        </p:txBody>
      </p:sp>
    </p:spTree>
    <p:extLst>
      <p:ext uri="{BB962C8B-B14F-4D97-AF65-F5344CB8AC3E}">
        <p14:creationId xmlns:p14="http://schemas.microsoft.com/office/powerpoint/2010/main" val="244943230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C1DC-B293-4EA2-BCD8-BE11A998B4AA}"/>
              </a:ext>
            </a:extLst>
          </p:cNvPr>
          <p:cNvSpPr>
            <a:spLocks noGrp="1"/>
          </p:cNvSpPr>
          <p:nvPr>
            <p:ph type="title"/>
          </p:nvPr>
        </p:nvSpPr>
        <p:spPr/>
        <p:txBody>
          <a:bodyPr/>
          <a:lstStyle/>
          <a:p>
            <a:r>
              <a:rPr lang="en-US" sz="3200" dirty="0"/>
              <a:t>a super Best Track or BT++</a:t>
            </a:r>
            <a:br>
              <a:rPr lang="en-US" sz="4000" dirty="0"/>
            </a:br>
            <a:r>
              <a:rPr lang="en-US" sz="4000" dirty="0"/>
              <a:t>ERA5 results that demonstrate it is LAG &amp;</a:t>
            </a:r>
            <a:r>
              <a:rPr lang="ja-JP" altLang="en-US" sz="4000" dirty="0"/>
              <a:t> 一番</a:t>
            </a:r>
            <a:r>
              <a:rPr lang="en-US" sz="4000" dirty="0"/>
              <a:t> </a:t>
            </a:r>
          </a:p>
        </p:txBody>
      </p:sp>
      <p:sp>
        <p:nvSpPr>
          <p:cNvPr id="5" name="Content Placeholder 4">
            <a:extLst>
              <a:ext uri="{FF2B5EF4-FFF2-40B4-BE49-F238E27FC236}">
                <a16:creationId xmlns:a16="http://schemas.microsoft.com/office/drawing/2014/main" id="{E9D99D14-C8E9-45AB-8E9C-ADA3EC476BFE}"/>
              </a:ext>
            </a:extLst>
          </p:cNvPr>
          <p:cNvSpPr>
            <a:spLocks noGrp="1"/>
          </p:cNvSpPr>
          <p:nvPr>
            <p:ph idx="1"/>
          </p:nvPr>
        </p:nvSpPr>
        <p:spPr>
          <a:xfrm>
            <a:off x="958849" y="7315200"/>
            <a:ext cx="11087100" cy="1511300"/>
          </a:xfrm>
        </p:spPr>
        <p:txBody>
          <a:bodyPr/>
          <a:lstStyle/>
          <a:p>
            <a:r>
              <a:rPr lang="en-US" dirty="0"/>
              <a:t>GFS baseline; 2007-2020; NHEM basins and </a:t>
            </a:r>
            <a:r>
              <a:rPr lang="en-US" dirty="0" err="1"/>
              <a:t>taus</a:t>
            </a:r>
            <a:endParaRPr lang="en-US" dirty="0"/>
          </a:p>
          <a:p>
            <a:r>
              <a:rPr lang="en-US" sz="3200" dirty="0"/>
              <a:t>%improve over GFS PE:</a:t>
            </a:r>
            <a:r>
              <a:rPr lang="en-US" dirty="0"/>
              <a:t> ECMWF (HRES) v ERA5</a:t>
            </a:r>
          </a:p>
        </p:txBody>
      </p:sp>
      <p:sp>
        <p:nvSpPr>
          <p:cNvPr id="8" name="Speech Bubble: Rectangle with Corners Rounded 7">
            <a:extLst>
              <a:ext uri="{FF2B5EF4-FFF2-40B4-BE49-F238E27FC236}">
                <a16:creationId xmlns:a16="http://schemas.microsoft.com/office/drawing/2014/main" id="{4E7CEED8-9A2B-4C9A-856D-FBAE840AA583}"/>
              </a:ext>
            </a:extLst>
          </p:cNvPr>
          <p:cNvSpPr/>
          <p:nvPr/>
        </p:nvSpPr>
        <p:spPr bwMode="auto">
          <a:xfrm>
            <a:off x="101600" y="5476954"/>
            <a:ext cx="2249104" cy="1736646"/>
          </a:xfrm>
          <a:prstGeom prst="wedgeRoundRectCallout">
            <a:avLst>
              <a:gd name="adj1" fmla="val 116816"/>
              <a:gd name="adj2" fmla="val 30414"/>
              <a:gd name="adj3" fmla="val 16667"/>
            </a:avLst>
          </a:prstGeom>
          <a:solidFill>
            <a:srgbClr val="000090"/>
          </a:solidFill>
          <a:ln w="25400" cap="flat" cmpd="sng" algn="ctr">
            <a:solidFill>
              <a:srgbClr val="000000"/>
            </a:solidFill>
            <a:prstDash val="solid"/>
            <a:round/>
            <a:headEnd type="none" w="med" len="med"/>
            <a:tailEnd type="none" w="med" len="med"/>
          </a:ln>
          <a:effectLst/>
        </p:spPr>
        <p:txBody>
          <a:bodyPr wrap="square" rtlCol="0" anchor="ctr">
            <a:spAutoFit/>
          </a:bodyPr>
          <a:lstStyle/>
          <a:p>
            <a:pPr algn="ctr"/>
            <a:r>
              <a:rPr lang="en-US" sz="2400" b="1" dirty="0" err="1">
                <a:solidFill>
                  <a:srgbClr val="FAD40C"/>
                </a:solidFill>
              </a:rPr>
              <a:t>Green</a:t>
            </a:r>
            <a:r>
              <a:rPr lang="en-US" sz="2400" b="1" dirty="0" err="1">
                <a:solidFill>
                  <a:srgbClr val="FAD40C"/>
                </a:solidFill>
                <a:sym typeface="Wingdings" panose="05000000000000000000" pitchFamily="2" charset="2"/>
              </a:rPr>
              <a:t>better</a:t>
            </a:r>
            <a:r>
              <a:rPr lang="en-US" sz="2400" b="1" dirty="0">
                <a:solidFill>
                  <a:srgbClr val="FAD40C"/>
                </a:solidFill>
                <a:sym typeface="Wingdings" panose="05000000000000000000" pitchFamily="2" charset="2"/>
              </a:rPr>
              <a:t> than GFS</a:t>
            </a:r>
          </a:p>
          <a:p>
            <a:pPr algn="ctr"/>
            <a:r>
              <a:rPr lang="en-US" sz="2400" b="1" dirty="0" err="1">
                <a:solidFill>
                  <a:srgbClr val="FAD40C"/>
                </a:solidFill>
                <a:sym typeface="Wingdings" panose="05000000000000000000" pitchFamily="2" charset="2"/>
              </a:rPr>
              <a:t>Redworse</a:t>
            </a:r>
            <a:r>
              <a:rPr lang="en-US" sz="2400" b="1" dirty="0">
                <a:solidFill>
                  <a:srgbClr val="FAD40C"/>
                </a:solidFill>
                <a:sym typeface="Wingdings" panose="05000000000000000000" pitchFamily="2" charset="2"/>
              </a:rPr>
              <a:t> than GFS</a:t>
            </a:r>
            <a:endParaRPr lang="en-US" sz="1800" b="1" dirty="0">
              <a:solidFill>
                <a:srgbClr val="FAD40C"/>
              </a:solidFill>
            </a:endParaRPr>
          </a:p>
        </p:txBody>
      </p:sp>
      <p:pic>
        <p:nvPicPr>
          <p:cNvPr id="4" name="Picture 3" descr="Chart, treemap chart&#10;&#10;Description automatically generated">
            <a:extLst>
              <a:ext uri="{FF2B5EF4-FFF2-40B4-BE49-F238E27FC236}">
                <a16:creationId xmlns:a16="http://schemas.microsoft.com/office/drawing/2014/main" id="{D697E2B7-56A8-4A5B-BDB1-2F490D68C7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30399" y="1143000"/>
            <a:ext cx="9144000" cy="6858000"/>
          </a:xfrm>
          <a:prstGeom prst="rect">
            <a:avLst/>
          </a:prstGeom>
        </p:spPr>
      </p:pic>
    </p:spTree>
    <p:extLst>
      <p:ext uri="{BB962C8B-B14F-4D97-AF65-F5344CB8AC3E}">
        <p14:creationId xmlns:p14="http://schemas.microsoft.com/office/powerpoint/2010/main" val="4126102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2812-33BC-B74A-A8F6-C95B7992632E}"/>
              </a:ext>
            </a:extLst>
          </p:cNvPr>
          <p:cNvSpPr>
            <a:spLocks noGrp="1"/>
          </p:cNvSpPr>
          <p:nvPr>
            <p:ph type="title"/>
          </p:nvPr>
        </p:nvSpPr>
        <p:spPr/>
        <p:txBody>
          <a:bodyPr/>
          <a:lstStyle/>
          <a:p>
            <a:r>
              <a:rPr lang="en-US" dirty="0"/>
              <a:t>three wise quotes…</a:t>
            </a:r>
            <a:br>
              <a:rPr lang="en-US" dirty="0"/>
            </a:br>
            <a:r>
              <a:rPr lang="en-US" sz="2800" dirty="0"/>
              <a:t>everything I needed to know I learned at…USN/NWP</a:t>
            </a:r>
            <a:endParaRPr lang="en-US" dirty="0"/>
          </a:p>
        </p:txBody>
      </p:sp>
      <p:sp>
        <p:nvSpPr>
          <p:cNvPr id="3" name="TextBox 2">
            <a:extLst>
              <a:ext uri="{FF2B5EF4-FFF2-40B4-BE49-F238E27FC236}">
                <a16:creationId xmlns:a16="http://schemas.microsoft.com/office/drawing/2014/main" id="{8DE39694-0B6A-5D43-9059-D341716153B9}"/>
              </a:ext>
            </a:extLst>
          </p:cNvPr>
          <p:cNvSpPr txBox="1"/>
          <p:nvPr/>
        </p:nvSpPr>
        <p:spPr>
          <a:xfrm>
            <a:off x="1425010" y="1363682"/>
            <a:ext cx="10134600" cy="2431435"/>
          </a:xfrm>
          <a:prstGeom prst="rect">
            <a:avLst/>
          </a:prstGeom>
          <a:noFill/>
        </p:spPr>
        <p:txBody>
          <a:bodyPr wrap="square" rtlCol="0">
            <a:spAutoFit/>
          </a:bodyPr>
          <a:lstStyle/>
          <a:p>
            <a:r>
              <a:rPr lang="en-US" sz="4800" dirty="0"/>
              <a:t>You’re only as good as what you measure</a:t>
            </a:r>
          </a:p>
          <a:p>
            <a:pPr algn="r"/>
            <a:r>
              <a:rPr lang="en-US" sz="2800" b="1" dirty="0"/>
              <a:t>CAPT Vic Addison </a:t>
            </a:r>
            <a:r>
              <a:rPr lang="en-US" sz="2800" dirty="0"/>
              <a:t>USN (ret)</a:t>
            </a:r>
          </a:p>
          <a:p>
            <a:pPr algn="r"/>
            <a:r>
              <a:rPr lang="en-US" sz="2800" dirty="0"/>
              <a:t>CO FNMOC 200605</a:t>
            </a:r>
          </a:p>
        </p:txBody>
      </p:sp>
      <p:sp>
        <p:nvSpPr>
          <p:cNvPr id="4" name="TextBox 3">
            <a:extLst>
              <a:ext uri="{FF2B5EF4-FFF2-40B4-BE49-F238E27FC236}">
                <a16:creationId xmlns:a16="http://schemas.microsoft.com/office/drawing/2014/main" id="{E1C90923-25B9-4F05-B133-73498486CE09}"/>
              </a:ext>
            </a:extLst>
          </p:cNvPr>
          <p:cNvSpPr txBox="1"/>
          <p:nvPr/>
        </p:nvSpPr>
        <p:spPr>
          <a:xfrm>
            <a:off x="1244600" y="4142698"/>
            <a:ext cx="10134600" cy="1692771"/>
          </a:xfrm>
          <a:prstGeom prst="rect">
            <a:avLst/>
          </a:prstGeom>
          <a:noFill/>
        </p:spPr>
        <p:txBody>
          <a:bodyPr wrap="square" rtlCol="0">
            <a:spAutoFit/>
          </a:bodyPr>
          <a:lstStyle/>
          <a:p>
            <a:r>
              <a:rPr lang="en-US" sz="4800" dirty="0"/>
              <a:t>Forecast error = “Track Error”</a:t>
            </a:r>
          </a:p>
          <a:p>
            <a:pPr algn="r"/>
            <a:r>
              <a:rPr lang="en-US" sz="2800" b="1" dirty="0"/>
              <a:t>Charlie Neumann </a:t>
            </a:r>
            <a:r>
              <a:rPr lang="en-US" sz="2800" dirty="0"/>
              <a:t>(LT USNR and the father of US digital TC data)</a:t>
            </a:r>
          </a:p>
          <a:p>
            <a:pPr algn="r"/>
            <a:r>
              <a:rPr lang="en-US" sz="2800" dirty="0"/>
              <a:t>NHC 1979</a:t>
            </a:r>
          </a:p>
        </p:txBody>
      </p:sp>
      <p:sp>
        <p:nvSpPr>
          <p:cNvPr id="5" name="TextBox 4">
            <a:extLst>
              <a:ext uri="{FF2B5EF4-FFF2-40B4-BE49-F238E27FC236}">
                <a16:creationId xmlns:a16="http://schemas.microsoft.com/office/drawing/2014/main" id="{971CF03E-D45D-41EA-B17E-4E75A2B16408}"/>
              </a:ext>
            </a:extLst>
          </p:cNvPr>
          <p:cNvSpPr txBox="1"/>
          <p:nvPr/>
        </p:nvSpPr>
        <p:spPr>
          <a:xfrm>
            <a:off x="1462936" y="6324600"/>
            <a:ext cx="10134600" cy="1261884"/>
          </a:xfrm>
          <a:prstGeom prst="rect">
            <a:avLst/>
          </a:prstGeom>
          <a:noFill/>
        </p:spPr>
        <p:txBody>
          <a:bodyPr wrap="square" rtlCol="0">
            <a:spAutoFit/>
          </a:bodyPr>
          <a:lstStyle/>
          <a:p>
            <a:r>
              <a:rPr lang="en-US" sz="4800" dirty="0"/>
              <a:t>forecasting is the acid test of an analysis</a:t>
            </a:r>
          </a:p>
          <a:p>
            <a:pPr algn="r"/>
            <a:r>
              <a:rPr lang="en-US" sz="2800" b="1" dirty="0"/>
              <a:t>Bob Kistler </a:t>
            </a:r>
            <a:r>
              <a:rPr lang="en-US" sz="2800" dirty="0"/>
              <a:t>NCEP (father of US reanalysis)</a:t>
            </a:r>
          </a:p>
        </p:txBody>
      </p:sp>
    </p:spTree>
    <p:extLst>
      <p:ext uri="{BB962C8B-B14F-4D97-AF65-F5344CB8AC3E}">
        <p14:creationId xmlns:p14="http://schemas.microsoft.com/office/powerpoint/2010/main" val="134622093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41B17-ACA0-4415-A7DE-024EE0229930}"/>
              </a:ext>
            </a:extLst>
          </p:cNvPr>
          <p:cNvSpPr>
            <a:spLocks noGrp="1"/>
          </p:cNvSpPr>
          <p:nvPr>
            <p:ph type="title"/>
          </p:nvPr>
        </p:nvSpPr>
        <p:spPr/>
        <p:txBody>
          <a:bodyPr/>
          <a:lstStyle/>
          <a:p>
            <a:r>
              <a:rPr lang="en-US" sz="4800" b="1" dirty="0"/>
              <a:t>takeaways…</a:t>
            </a:r>
            <a:endParaRPr lang="en-US" b="1" dirty="0"/>
          </a:p>
        </p:txBody>
      </p:sp>
      <p:sp>
        <p:nvSpPr>
          <p:cNvPr id="3" name="Content Placeholder 2">
            <a:extLst>
              <a:ext uri="{FF2B5EF4-FFF2-40B4-BE49-F238E27FC236}">
                <a16:creationId xmlns:a16="http://schemas.microsoft.com/office/drawing/2014/main" id="{63A8316C-190D-4E0B-9D3E-55494670167F}"/>
              </a:ext>
            </a:extLst>
          </p:cNvPr>
          <p:cNvSpPr>
            <a:spLocks noGrp="1"/>
          </p:cNvSpPr>
          <p:nvPr>
            <p:ph idx="1"/>
          </p:nvPr>
        </p:nvSpPr>
        <p:spPr>
          <a:xfrm>
            <a:off x="539750" y="1371600"/>
            <a:ext cx="11925300" cy="6705600"/>
          </a:xfrm>
        </p:spPr>
        <p:txBody>
          <a:bodyPr/>
          <a:lstStyle/>
          <a:p>
            <a:r>
              <a:rPr lang="en-US" i="1" u="sng" dirty="0"/>
              <a:t>interactive meteorology cannot be done in TC forecasting</a:t>
            </a:r>
          </a:p>
          <a:p>
            <a:pPr lvl="1"/>
            <a:r>
              <a:rPr lang="en-US" sz="2400" dirty="0"/>
              <a:t>the </a:t>
            </a:r>
            <a:r>
              <a:rPr lang="en-US" b="1" i="1" dirty="0"/>
              <a:t>forecasting time vise </a:t>
            </a:r>
            <a:r>
              <a:rPr lang="en-US" sz="2400" dirty="0"/>
              <a:t>– NWP is always ready and 6 h behind, but to do the TC analysis…need to collect the most </a:t>
            </a:r>
            <a:r>
              <a:rPr lang="en-US" sz="2400" dirty="0" err="1"/>
              <a:t>obs</a:t>
            </a:r>
            <a:r>
              <a:rPr lang="en-US" sz="2400" dirty="0"/>
              <a:t> past the analysis time…pushes close to the +2:30 h to get the warning out…</a:t>
            </a:r>
          </a:p>
          <a:p>
            <a:pPr lvl="1"/>
            <a:r>
              <a:rPr lang="en-US" b="1" i="1" dirty="0"/>
              <a:t>30 min to do science </a:t>
            </a:r>
            <a:r>
              <a:rPr lang="en-US" sz="2400" dirty="0"/>
              <a:t>and if more than one storm…</a:t>
            </a:r>
          </a:p>
          <a:p>
            <a:pPr lvl="1"/>
            <a:r>
              <a:rPr lang="en-US" sz="2400" b="1" i="1" dirty="0" err="1"/>
              <a:t>WxMAP</a:t>
            </a:r>
            <a:r>
              <a:rPr lang="en-US" sz="2400" dirty="0"/>
              <a:t> type data interfaces will not go away – why FNMOC is still running my </a:t>
            </a:r>
            <a:r>
              <a:rPr lang="en-US" sz="2400" dirty="0" err="1"/>
              <a:t>WxMAP</a:t>
            </a:r>
            <a:r>
              <a:rPr lang="en-US" sz="2400" dirty="0"/>
              <a:t> the last 25 years (astounding to me) and why JTWC still using wxmap2.com since 2001…because it </a:t>
            </a:r>
            <a:r>
              <a:rPr lang="en-US" b="1" i="1" dirty="0"/>
              <a:t>puts the modeling that should be used for forecasting front and center </a:t>
            </a:r>
            <a:r>
              <a:rPr lang="en-US" sz="2400" dirty="0"/>
              <a:t>(the role of the modeler)</a:t>
            </a:r>
          </a:p>
          <a:p>
            <a:pPr lvl="1"/>
            <a:r>
              <a:rPr lang="en-US" b="1" i="1" dirty="0"/>
              <a:t>wxmap2.com </a:t>
            </a:r>
            <a:r>
              <a:rPr lang="en-US" sz="2400" dirty="0"/>
              <a:t>TC/NWP data interface is </a:t>
            </a:r>
            <a:r>
              <a:rPr lang="en-US" b="1" i="1" dirty="0"/>
              <a:t>unique</a:t>
            </a:r>
            <a:r>
              <a:rPr lang="en-US" sz="2400" dirty="0"/>
              <a:t> only because it was </a:t>
            </a:r>
            <a:r>
              <a:rPr lang="en-US" b="1" i="1" dirty="0"/>
              <a:t>developed under real operational conditions</a:t>
            </a:r>
            <a:endParaRPr lang="en-US" sz="2400" b="1" i="1" dirty="0"/>
          </a:p>
          <a:p>
            <a:r>
              <a:rPr lang="en-US" dirty="0"/>
              <a:t>two applications	</a:t>
            </a:r>
          </a:p>
          <a:p>
            <a:pPr lvl="1"/>
            <a:r>
              <a:rPr lang="en-US" sz="2400" dirty="0"/>
              <a:t>analysis of </a:t>
            </a:r>
            <a:r>
              <a:rPr lang="en-US" b="1" i="1" dirty="0"/>
              <a:t>TC forecast error</a:t>
            </a:r>
            <a:endParaRPr lang="en-US" sz="2400" b="1" i="1" dirty="0"/>
          </a:p>
          <a:p>
            <a:pPr lvl="1"/>
            <a:r>
              <a:rPr lang="en-US" b="1" i="1" dirty="0"/>
              <a:t>super BT</a:t>
            </a:r>
            <a:r>
              <a:rPr lang="en-US" sz="2400" dirty="0"/>
              <a:t> – a merge of all TC-related data from JTWC/NHC best tracks</a:t>
            </a:r>
          </a:p>
          <a:p>
            <a:pPr lvl="1"/>
            <a:endParaRPr lang="en-US" dirty="0"/>
          </a:p>
        </p:txBody>
      </p:sp>
    </p:spTree>
    <p:extLst>
      <p:ext uri="{BB962C8B-B14F-4D97-AF65-F5344CB8AC3E}">
        <p14:creationId xmlns:p14="http://schemas.microsoft.com/office/powerpoint/2010/main" val="404838489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7617-3165-4683-B72B-254F3FD1D052}"/>
              </a:ext>
            </a:extLst>
          </p:cNvPr>
          <p:cNvSpPr>
            <a:spLocks noGrp="1"/>
          </p:cNvSpPr>
          <p:nvPr>
            <p:ph type="title"/>
          </p:nvPr>
        </p:nvSpPr>
        <p:spPr/>
        <p:txBody>
          <a:bodyPr/>
          <a:lstStyle/>
          <a:p>
            <a:r>
              <a:rPr lang="en-US" b="1" dirty="0"/>
              <a:t>homework for JTWC &amp; NRL</a:t>
            </a:r>
          </a:p>
        </p:txBody>
      </p:sp>
      <p:sp>
        <p:nvSpPr>
          <p:cNvPr id="3" name="Content Placeholder 2">
            <a:extLst>
              <a:ext uri="{FF2B5EF4-FFF2-40B4-BE49-F238E27FC236}">
                <a16:creationId xmlns:a16="http://schemas.microsoft.com/office/drawing/2014/main" id="{F02C0935-0FB8-4C36-A994-C6D92D70C0AB}"/>
              </a:ext>
            </a:extLst>
          </p:cNvPr>
          <p:cNvSpPr>
            <a:spLocks noGrp="1"/>
          </p:cNvSpPr>
          <p:nvPr>
            <p:ph idx="1"/>
          </p:nvPr>
        </p:nvSpPr>
        <p:spPr/>
        <p:txBody>
          <a:bodyPr/>
          <a:lstStyle/>
          <a:p>
            <a:r>
              <a:rPr lang="en-US" dirty="0"/>
              <a:t>can </a:t>
            </a:r>
            <a:r>
              <a:rPr lang="en-US" dirty="0">
                <a:hlinkClick r:id="rId2"/>
              </a:rPr>
              <a:t>http://jtdiag.wxmap2.com</a:t>
            </a:r>
            <a:r>
              <a:rPr lang="en-US" dirty="0"/>
              <a:t> be transitioned to </a:t>
            </a:r>
            <a:r>
              <a:rPr lang="en-US" dirty="0" err="1"/>
              <a:t>MapRoom</a:t>
            </a:r>
            <a:r>
              <a:rPr lang="en-US" dirty="0"/>
              <a:t>?</a:t>
            </a:r>
          </a:p>
          <a:p>
            <a:r>
              <a:rPr lang="en-US" dirty="0"/>
              <a:t>there are many instances of wxmap2.com</a:t>
            </a:r>
          </a:p>
          <a:p>
            <a:pPr lvl="1"/>
            <a:r>
              <a:rPr lang="en-US" dirty="0"/>
              <a:t>stand-alone VM under VMware…</a:t>
            </a:r>
          </a:p>
          <a:p>
            <a:pPr lvl="1"/>
            <a:r>
              <a:rPr lang="en-US" dirty="0">
                <a:hlinkClick r:id="rId3"/>
              </a:rPr>
              <a:t>https://sourceforge.net/projects/wxmap2/</a:t>
            </a:r>
            <a:r>
              <a:rPr lang="en-US" dirty="0"/>
              <a:t> (GPL license – open source)</a:t>
            </a:r>
          </a:p>
          <a:p>
            <a:pPr lvl="1"/>
            <a:r>
              <a:rPr lang="en-US" dirty="0"/>
              <a:t>running on several of my PCs</a:t>
            </a:r>
          </a:p>
          <a:p>
            <a:pPr lvl="1"/>
            <a:r>
              <a:rPr lang="en-US" dirty="0"/>
              <a:t>aorc.orc.gmu.edu</a:t>
            </a:r>
          </a:p>
          <a:p>
            <a:pPr lvl="1"/>
            <a:r>
              <a:rPr lang="en-US" dirty="0"/>
              <a:t>ecmwf.int</a:t>
            </a:r>
          </a:p>
          <a:p>
            <a:pPr lvl="1"/>
            <a:r>
              <a:rPr lang="en-US" b="1" i="1" dirty="0">
                <a:solidFill>
                  <a:schemeClr val="bg2">
                    <a:lumMod val="60000"/>
                    <a:lumOff val="40000"/>
                  </a:schemeClr>
                </a:solidFill>
              </a:rPr>
              <a:t>aori.u-tokyo.ac.jp</a:t>
            </a:r>
          </a:p>
          <a:p>
            <a:r>
              <a:rPr lang="en-US" dirty="0"/>
              <a:t>which diagnostics for BT++ and format?</a:t>
            </a:r>
          </a:p>
          <a:p>
            <a:pPr lvl="1"/>
            <a:r>
              <a:rPr lang="en-US" dirty="0"/>
              <a:t>initial plan is to follow a/</a:t>
            </a:r>
            <a:r>
              <a:rPr lang="en-US" dirty="0" err="1"/>
              <a:t>bdeck</a:t>
            </a:r>
            <a:r>
              <a:rPr lang="en-US" dirty="0"/>
              <a:t> txt format except for many more columns</a:t>
            </a:r>
          </a:p>
          <a:p>
            <a:pPr lvl="1"/>
            <a:endParaRPr lang="en-US" dirty="0"/>
          </a:p>
        </p:txBody>
      </p:sp>
    </p:spTree>
    <p:extLst>
      <p:ext uri="{BB962C8B-B14F-4D97-AF65-F5344CB8AC3E}">
        <p14:creationId xmlns:p14="http://schemas.microsoft.com/office/powerpoint/2010/main" val="333473641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51E-7BAE-425E-BCB5-E650167B6835}"/>
              </a:ext>
            </a:extLst>
          </p:cNvPr>
          <p:cNvSpPr>
            <a:spLocks noGrp="1"/>
          </p:cNvSpPr>
          <p:nvPr>
            <p:ph type="title"/>
          </p:nvPr>
        </p:nvSpPr>
        <p:spPr/>
        <p:txBody>
          <a:bodyPr/>
          <a:lstStyle/>
          <a:p>
            <a:r>
              <a:rPr lang="en-US" dirty="0"/>
              <a:t>that’s a good question Bill…</a:t>
            </a:r>
          </a:p>
        </p:txBody>
      </p:sp>
      <p:sp>
        <p:nvSpPr>
          <p:cNvPr id="3" name="Content Placeholder 2">
            <a:extLst>
              <a:ext uri="{FF2B5EF4-FFF2-40B4-BE49-F238E27FC236}">
                <a16:creationId xmlns:a16="http://schemas.microsoft.com/office/drawing/2014/main" id="{36179A77-14DE-43C8-8E44-B5905A49F155}"/>
              </a:ext>
            </a:extLst>
          </p:cNvPr>
          <p:cNvSpPr>
            <a:spLocks noGrp="1"/>
          </p:cNvSpPr>
          <p:nvPr>
            <p:ph idx="1"/>
          </p:nvPr>
        </p:nvSpPr>
        <p:spPr>
          <a:xfrm>
            <a:off x="558800" y="1219200"/>
            <a:ext cx="12217400" cy="7315200"/>
          </a:xfrm>
        </p:spPr>
        <p:txBody>
          <a:bodyPr/>
          <a:lstStyle/>
          <a:p>
            <a:r>
              <a:rPr lang="en-US" sz="3400" dirty="0"/>
              <a:t>not for $ (I’m </a:t>
            </a:r>
            <a:r>
              <a:rPr lang="en-US" sz="3400" i="1" dirty="0"/>
              <a:t>pro bono </a:t>
            </a:r>
            <a:r>
              <a:rPr lang="en-US" sz="3400" dirty="0"/>
              <a:t>at GMU)…a geek’s idea of a good time</a:t>
            </a:r>
          </a:p>
          <a:p>
            <a:r>
              <a:rPr lang="en-US" sz="4000" dirty="0"/>
              <a:t>I’ve been a </a:t>
            </a:r>
            <a:r>
              <a:rPr lang="en-US" sz="4000" b="1" i="1" dirty="0"/>
              <a:t>JTWC fanboy since 1981</a:t>
            </a:r>
            <a:r>
              <a:rPr lang="en-US" sz="2400" dirty="0"/>
              <a:t>(NRL/FNMOC/USN(RC))</a:t>
            </a:r>
            <a:endParaRPr lang="en-US" sz="4000" dirty="0"/>
          </a:p>
          <a:p>
            <a:r>
              <a:rPr lang="en-US" sz="3400" b="1" i="1" dirty="0"/>
              <a:t>operational experience </a:t>
            </a:r>
            <a:r>
              <a:rPr lang="en-US" sz="3400" dirty="0"/>
              <a:t>at both </a:t>
            </a:r>
            <a:r>
              <a:rPr lang="en-US" sz="3400" b="1" i="1" dirty="0"/>
              <a:t>JTWC</a:t>
            </a:r>
            <a:r>
              <a:rPr lang="en-US" sz="3400" dirty="0"/>
              <a:t> (qualified as a </a:t>
            </a:r>
            <a:r>
              <a:rPr lang="en-US" sz="3400" b="1" i="1" dirty="0"/>
              <a:t>TDO</a:t>
            </a:r>
            <a:r>
              <a:rPr lang="en-US" sz="3400" dirty="0"/>
              <a:t>) and </a:t>
            </a:r>
            <a:r>
              <a:rPr lang="en-US" sz="3400" b="1" i="1" dirty="0"/>
              <a:t>NHC</a:t>
            </a:r>
            <a:r>
              <a:rPr lang="en-US" sz="3400" dirty="0"/>
              <a:t> (I was in </a:t>
            </a:r>
            <a:r>
              <a:rPr lang="en-US" sz="3400" b="1" i="1" dirty="0"/>
              <a:t>Charlie Neumann’s billet</a:t>
            </a:r>
            <a:r>
              <a:rPr lang="en-US" sz="3400" dirty="0"/>
              <a:t>) deeply informs </a:t>
            </a:r>
            <a:r>
              <a:rPr lang="en-US" sz="3400" b="1" i="1" dirty="0"/>
              <a:t>my science, modeling and TC data interfaces (</a:t>
            </a:r>
            <a:r>
              <a:rPr lang="en-US" sz="3400" b="1" i="1" dirty="0" err="1"/>
              <a:t>WxMAP</a:t>
            </a:r>
            <a:r>
              <a:rPr lang="en-US" sz="3400" b="1" i="1" dirty="0"/>
              <a:t>)</a:t>
            </a:r>
          </a:p>
          <a:p>
            <a:r>
              <a:rPr lang="en-US" sz="3400" b="1" i="1" dirty="0">
                <a:latin typeface="Gill Sans MT" panose="020B0502020104020203" pitchFamily="34" charset="0"/>
              </a:rPr>
              <a:t>prove Bob Falvey wrong </a:t>
            </a:r>
            <a:r>
              <a:rPr lang="en-US" sz="3400" dirty="0">
                <a:latin typeface="Gill Sans MT" panose="020B0502020104020203" pitchFamily="34" charset="0"/>
              </a:rPr>
              <a:t>(he’s been trying to kill </a:t>
            </a:r>
            <a:r>
              <a:rPr lang="en-US" sz="3400" dirty="0" err="1">
                <a:latin typeface="Gill Sans MT" panose="020B0502020104020203" pitchFamily="34" charset="0"/>
              </a:rPr>
              <a:t>WxMAP</a:t>
            </a:r>
            <a:r>
              <a:rPr lang="en-US" sz="3400" dirty="0">
                <a:latin typeface="Gill Sans MT" panose="020B0502020104020203" pitchFamily="34" charset="0"/>
              </a:rPr>
              <a:t> since at least 2015) – it’s not going anywhere…</a:t>
            </a:r>
            <a:endParaRPr lang="en-US" sz="3400" dirty="0"/>
          </a:p>
          <a:p>
            <a:r>
              <a:rPr lang="en-US" sz="3200" dirty="0">
                <a:solidFill>
                  <a:schemeClr val="bg1">
                    <a:lumMod val="50000"/>
                  </a:schemeClr>
                </a:solidFill>
              </a:rPr>
              <a:t>the sum of my </a:t>
            </a:r>
            <a:r>
              <a:rPr lang="en-US" sz="3200" b="1" i="1" dirty="0">
                <a:solidFill>
                  <a:schemeClr val="bg1">
                    <a:lumMod val="50000"/>
                  </a:schemeClr>
                </a:solidFill>
              </a:rPr>
              <a:t>40+ years </a:t>
            </a:r>
            <a:r>
              <a:rPr lang="en-US" sz="3200" dirty="0">
                <a:solidFill>
                  <a:schemeClr val="bg1">
                    <a:lumMod val="50000"/>
                  </a:schemeClr>
                </a:solidFill>
              </a:rPr>
              <a:t>is </a:t>
            </a:r>
            <a:r>
              <a:rPr lang="en-US" sz="3200" b="1" i="1" dirty="0">
                <a:solidFill>
                  <a:schemeClr val="bg1">
                    <a:lumMod val="50000"/>
                  </a:schemeClr>
                </a:solidFill>
              </a:rPr>
              <a:t>encapsulated</a:t>
            </a:r>
            <a:r>
              <a:rPr lang="en-US" sz="3200" dirty="0">
                <a:solidFill>
                  <a:schemeClr val="bg1">
                    <a:lumMod val="50000"/>
                  </a:schemeClr>
                </a:solidFill>
              </a:rPr>
              <a:t> in </a:t>
            </a:r>
            <a:r>
              <a:rPr lang="en-US" b="1" dirty="0">
                <a:solidFill>
                  <a:schemeClr val="bg1">
                    <a:lumMod val="50000"/>
                  </a:schemeClr>
                </a:solidFill>
                <a:latin typeface="Courier New" panose="02070309020205020404" pitchFamily="49" charset="0"/>
                <a:cs typeface="Courier New" panose="02070309020205020404" pitchFamily="49" charset="0"/>
              </a:rPr>
              <a:t>wxmap2.com </a:t>
            </a:r>
            <a:r>
              <a:rPr lang="en-US" sz="3200" dirty="0">
                <a:solidFill>
                  <a:schemeClr val="bg1">
                    <a:lumMod val="50000"/>
                  </a:schemeClr>
                </a:solidFill>
              </a:rPr>
              <a:t>both the backend (all the </a:t>
            </a:r>
            <a:r>
              <a:rPr lang="en-US" sz="3200" b="1" i="1" dirty="0">
                <a:solidFill>
                  <a:schemeClr val="bg1">
                    <a:lumMod val="50000"/>
                  </a:schemeClr>
                </a:solidFill>
              </a:rPr>
              <a:t>TC/NWP processing</a:t>
            </a:r>
            <a:r>
              <a:rPr lang="en-US" sz="3200" dirty="0">
                <a:solidFill>
                  <a:schemeClr val="bg1">
                    <a:lumMod val="50000"/>
                  </a:schemeClr>
                </a:solidFill>
              </a:rPr>
              <a:t>) and the public-facing web</a:t>
            </a:r>
          </a:p>
          <a:p>
            <a:r>
              <a:rPr lang="en-US" sz="3200" b="1" dirty="0">
                <a:solidFill>
                  <a:schemeClr val="bg1">
                    <a:lumMod val="50000"/>
                  </a:schemeClr>
                </a:solidFill>
                <a:latin typeface="Courier New" panose="02070309020205020404" pitchFamily="49" charset="0"/>
                <a:cs typeface="Courier New" panose="02070309020205020404" pitchFamily="49" charset="0"/>
              </a:rPr>
              <a:t>wxmap2.com </a:t>
            </a:r>
            <a:r>
              <a:rPr lang="en-US" sz="3200" dirty="0">
                <a:solidFill>
                  <a:schemeClr val="bg1">
                    <a:lumMod val="50000"/>
                  </a:schemeClr>
                </a:solidFill>
              </a:rPr>
              <a:t>will be the basis of the </a:t>
            </a:r>
            <a:r>
              <a:rPr lang="en-US" sz="3200" b="1" i="1" dirty="0">
                <a:solidFill>
                  <a:schemeClr val="bg1">
                    <a:lumMod val="50000"/>
                  </a:schemeClr>
                </a:solidFill>
              </a:rPr>
              <a:t>super Best Track (BT++) </a:t>
            </a:r>
            <a:r>
              <a:rPr lang="en-US" sz="3200" dirty="0">
                <a:solidFill>
                  <a:schemeClr val="bg1">
                    <a:lumMod val="50000"/>
                  </a:schemeClr>
                </a:solidFill>
              </a:rPr>
              <a:t>that will be built at </a:t>
            </a:r>
            <a:r>
              <a:rPr lang="ja-JP" altLang="en-US" sz="3200" b="1" dirty="0">
                <a:solidFill>
                  <a:schemeClr val="bg1">
                    <a:lumMod val="50000"/>
                  </a:schemeClr>
                </a:solidFill>
                <a:latin typeface="Gill Sans MT" panose="020B0502020104020203" pitchFamily="34" charset="0"/>
                <a:ea typeface="ヒラギノ角ゴ ProN W3" charset="0"/>
                <a:cs typeface="ヒラギノ角ゴ ProN W3" charset="0"/>
              </a:rPr>
              <a:t>東京大学</a:t>
            </a:r>
            <a:r>
              <a:rPr lang="en-US" altLang="ja-JP" sz="3200" b="1" dirty="0">
                <a:solidFill>
                  <a:schemeClr val="bg1">
                    <a:lumMod val="50000"/>
                  </a:schemeClr>
                </a:solidFill>
                <a:latin typeface="Gill Sans MT" panose="020B0502020104020203" pitchFamily="34" charset="0"/>
                <a:ea typeface="ヒラギノ角ゴ ProN W3" charset="0"/>
                <a:cs typeface="ヒラギノ角ゴ ProN W3" charset="0"/>
              </a:rPr>
              <a:t> </a:t>
            </a:r>
            <a:r>
              <a:rPr lang="en-US" altLang="ja-JP" sz="3200" dirty="0">
                <a:solidFill>
                  <a:schemeClr val="bg1">
                    <a:lumMod val="50000"/>
                  </a:schemeClr>
                </a:solidFill>
                <a:latin typeface="Gill Sans MT" panose="020B0502020104020203" pitchFamily="34" charset="0"/>
                <a:ea typeface="ヒラギノ角ゴ ProN W3" charset="0"/>
                <a:cs typeface="ヒラギノ角ゴ ProN W3" charset="0"/>
              </a:rPr>
              <a:t>starting in 202109?</a:t>
            </a:r>
          </a:p>
        </p:txBody>
      </p:sp>
    </p:spTree>
    <p:extLst>
      <p:ext uri="{BB962C8B-B14F-4D97-AF65-F5344CB8AC3E}">
        <p14:creationId xmlns:p14="http://schemas.microsoft.com/office/powerpoint/2010/main" val="16137536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CCE8-F777-4CC7-A40A-7A49EC18E432}"/>
              </a:ext>
            </a:extLst>
          </p:cNvPr>
          <p:cNvSpPr>
            <a:spLocks noGrp="1"/>
          </p:cNvSpPr>
          <p:nvPr>
            <p:ph type="title"/>
          </p:nvPr>
        </p:nvSpPr>
        <p:spPr/>
        <p:txBody>
          <a:bodyPr/>
          <a:lstStyle/>
          <a:p>
            <a:r>
              <a:rPr lang="en-US" sz="4000" dirty="0"/>
              <a:t>BLUF</a:t>
            </a:r>
            <a:br>
              <a:rPr lang="en-US" sz="4000" dirty="0"/>
            </a:br>
            <a:r>
              <a:rPr lang="en-US" sz="2800" dirty="0"/>
              <a:t>and there will be some homework for JTWC/NRL</a:t>
            </a:r>
            <a:endParaRPr lang="en-US" sz="4000" dirty="0"/>
          </a:p>
        </p:txBody>
      </p:sp>
      <p:sp>
        <p:nvSpPr>
          <p:cNvPr id="3" name="Content Placeholder 2">
            <a:extLst>
              <a:ext uri="{FF2B5EF4-FFF2-40B4-BE49-F238E27FC236}">
                <a16:creationId xmlns:a16="http://schemas.microsoft.com/office/drawing/2014/main" id="{F23B40BE-2196-4EEF-AA2C-6A43031E4777}"/>
              </a:ext>
            </a:extLst>
          </p:cNvPr>
          <p:cNvSpPr>
            <a:spLocks noGrp="1"/>
          </p:cNvSpPr>
          <p:nvPr>
            <p:ph idx="1"/>
          </p:nvPr>
        </p:nvSpPr>
        <p:spPr>
          <a:xfrm>
            <a:off x="539750" y="1219200"/>
            <a:ext cx="11925300" cy="7315200"/>
          </a:xfrm>
        </p:spPr>
        <p:txBody>
          <a:bodyPr/>
          <a:lstStyle/>
          <a:p>
            <a:r>
              <a:rPr lang="en-US" dirty="0"/>
              <a:t>wxmap2.com – </a:t>
            </a:r>
            <a:r>
              <a:rPr lang="en-US" sz="3200" dirty="0"/>
              <a:t>original JTWC </a:t>
            </a:r>
            <a:r>
              <a:rPr lang="en-US" sz="3200" dirty="0" err="1"/>
              <a:t>WxMAP</a:t>
            </a:r>
            <a:r>
              <a:rPr lang="en-US" sz="3200" dirty="0"/>
              <a:t> (2001-) and FNMOC (1997-present)</a:t>
            </a:r>
          </a:p>
          <a:p>
            <a:pPr lvl="1"/>
            <a:r>
              <a:rPr lang="en-US" sz="3200" b="1" i="1" dirty="0"/>
              <a:t>the data interface was built for forecasting </a:t>
            </a:r>
            <a:r>
              <a:rPr lang="en-US" sz="3200" dirty="0"/>
              <a:t>– </a:t>
            </a:r>
          </a:p>
          <a:p>
            <a:pPr lvl="1"/>
            <a:r>
              <a:rPr lang="en-US" sz="3200" b="1" i="1" dirty="0"/>
              <a:t>prime objective </a:t>
            </a:r>
            <a:r>
              <a:rPr lang="en-US" sz="3200" dirty="0"/>
              <a:t>– get the </a:t>
            </a:r>
            <a:r>
              <a:rPr lang="en-US" sz="3200" b="1" i="1" dirty="0"/>
              <a:t>best</a:t>
            </a:r>
            <a:r>
              <a:rPr lang="en-US" sz="3200" dirty="0"/>
              <a:t> and </a:t>
            </a:r>
            <a:r>
              <a:rPr lang="en-US" sz="3200" b="1" i="1" dirty="0"/>
              <a:t>most important NWP </a:t>
            </a:r>
            <a:r>
              <a:rPr lang="en-US" sz="3200" dirty="0"/>
              <a:t>in front of the TDO to view the </a:t>
            </a:r>
            <a:r>
              <a:rPr lang="en-US" sz="3200" b="1" i="1" dirty="0"/>
              <a:t>critical meteorology </a:t>
            </a:r>
            <a:r>
              <a:rPr lang="en-US" sz="3200" dirty="0"/>
              <a:t>in </a:t>
            </a:r>
            <a:r>
              <a:rPr lang="en-US" sz="3200" b="1" i="1" dirty="0"/>
              <a:t>less than 5 minutes</a:t>
            </a:r>
          </a:p>
          <a:p>
            <a:pPr lvl="1"/>
            <a:r>
              <a:rPr lang="en-US" sz="3200" b="1" i="1" dirty="0"/>
              <a:t>contains all the processing/models used in my research/meteorology</a:t>
            </a:r>
          </a:p>
          <a:p>
            <a:r>
              <a:rPr lang="en-US" dirty="0"/>
              <a:t>TC forecast metrics – application of wxmap2.com</a:t>
            </a:r>
          </a:p>
          <a:p>
            <a:pPr lvl="1"/>
            <a:r>
              <a:rPr lang="en-US" dirty="0"/>
              <a:t>Charlie Neumann was 90% correct that </a:t>
            </a:r>
            <a:r>
              <a:rPr lang="en-US" b="1" i="1" dirty="0"/>
              <a:t>Forecast Error ≈ Position Error</a:t>
            </a:r>
          </a:p>
          <a:p>
            <a:pPr lvl="1"/>
            <a:r>
              <a:rPr lang="en-US" dirty="0"/>
              <a:t>2007-2020 NHEM comparison of HWRF v GFS v ECMWF HRES &amp; ERA5</a:t>
            </a:r>
          </a:p>
          <a:p>
            <a:r>
              <a:rPr lang="en-US" dirty="0"/>
              <a:t>super Best Track or BT++</a:t>
            </a:r>
          </a:p>
          <a:p>
            <a:pPr lvl="1"/>
            <a:r>
              <a:rPr lang="en-US" sz="2400" b="1" i="1" dirty="0"/>
              <a:t>BIG purpose QUERY </a:t>
            </a:r>
            <a:r>
              <a:rPr lang="en-US" sz="2400" dirty="0"/>
              <a:t>e.g., ‘mean shear 24-h before formation in LANT’</a:t>
            </a:r>
          </a:p>
        </p:txBody>
      </p:sp>
    </p:spTree>
    <p:extLst>
      <p:ext uri="{BB962C8B-B14F-4D97-AF65-F5344CB8AC3E}">
        <p14:creationId xmlns:p14="http://schemas.microsoft.com/office/powerpoint/2010/main" val="32230818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8FF3-BB9E-49DD-85FE-0379E168B479}"/>
              </a:ext>
            </a:extLst>
          </p:cNvPr>
          <p:cNvSpPr>
            <a:spLocks noGrp="1"/>
          </p:cNvSpPr>
          <p:nvPr>
            <p:ph type="title"/>
          </p:nvPr>
        </p:nvSpPr>
        <p:spPr/>
        <p:txBody>
          <a:bodyPr/>
          <a:lstStyle/>
          <a:p>
            <a:r>
              <a:rPr lang="en-US" sz="3600" dirty="0"/>
              <a:t>need a graphics break…how I do daily SA</a:t>
            </a:r>
            <a:br>
              <a:rPr lang="en-US" dirty="0"/>
            </a:br>
            <a:r>
              <a:rPr lang="en-US" sz="3200" dirty="0"/>
              <a:t>2021041418 </a:t>
            </a:r>
            <a:r>
              <a:rPr lang="en-US" sz="3200" dirty="0" err="1"/>
              <a:t>precip</a:t>
            </a:r>
            <a:r>
              <a:rPr lang="en-US" sz="3200" dirty="0"/>
              <a:t> H2O</a:t>
            </a:r>
            <a:endParaRPr lang="en-US" dirty="0"/>
          </a:p>
        </p:txBody>
      </p:sp>
      <p:pic>
        <p:nvPicPr>
          <p:cNvPr id="5" name="Picture 4" descr="Map&#10;&#10;Description automatically generated">
            <a:extLst>
              <a:ext uri="{FF2B5EF4-FFF2-40B4-BE49-F238E27FC236}">
                <a16:creationId xmlns:a16="http://schemas.microsoft.com/office/drawing/2014/main" id="{96894D78-6DDC-4062-A0F8-541B202CAD94}"/>
              </a:ext>
            </a:extLst>
          </p:cNvPr>
          <p:cNvPicPr>
            <a:picLocks noChangeAspect="1"/>
          </p:cNvPicPr>
          <p:nvPr/>
        </p:nvPicPr>
        <p:blipFill>
          <a:blip r:embed="rId2"/>
          <a:stretch>
            <a:fillRect/>
          </a:stretch>
        </p:blipFill>
        <p:spPr>
          <a:xfrm>
            <a:off x="2216150" y="1662112"/>
            <a:ext cx="8572500" cy="6429375"/>
          </a:xfrm>
          <a:prstGeom prst="rect">
            <a:avLst/>
          </a:prstGeom>
        </p:spPr>
      </p:pic>
      <p:pic>
        <p:nvPicPr>
          <p:cNvPr id="7" name="Picture 6" descr="Map&#10;&#10;Description automatically generated">
            <a:extLst>
              <a:ext uri="{FF2B5EF4-FFF2-40B4-BE49-F238E27FC236}">
                <a16:creationId xmlns:a16="http://schemas.microsoft.com/office/drawing/2014/main" id="{18A5EEE4-21DA-49C0-991B-A0F5DCF0B9E9}"/>
              </a:ext>
            </a:extLst>
          </p:cNvPr>
          <p:cNvPicPr>
            <a:picLocks noChangeAspect="1"/>
          </p:cNvPicPr>
          <p:nvPr/>
        </p:nvPicPr>
        <p:blipFill>
          <a:blip r:embed="rId3"/>
          <a:stretch>
            <a:fillRect/>
          </a:stretch>
        </p:blipFill>
        <p:spPr>
          <a:xfrm>
            <a:off x="1473200" y="1104899"/>
            <a:ext cx="10058400" cy="7543800"/>
          </a:xfrm>
          <a:prstGeom prst="rect">
            <a:avLst/>
          </a:prstGeom>
        </p:spPr>
      </p:pic>
    </p:spTree>
    <p:extLst>
      <p:ext uri="{BB962C8B-B14F-4D97-AF65-F5344CB8AC3E}">
        <p14:creationId xmlns:p14="http://schemas.microsoft.com/office/powerpoint/2010/main" val="40515657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8FF3-BB9E-49DD-85FE-0379E168B479}"/>
              </a:ext>
            </a:extLst>
          </p:cNvPr>
          <p:cNvSpPr>
            <a:spLocks noGrp="1"/>
          </p:cNvSpPr>
          <p:nvPr>
            <p:ph type="title"/>
          </p:nvPr>
        </p:nvSpPr>
        <p:spPr/>
        <p:txBody>
          <a:bodyPr/>
          <a:lstStyle/>
          <a:p>
            <a:r>
              <a:rPr lang="en-US" sz="3600" dirty="0"/>
              <a:t>need a graphics break…how I do daily SA</a:t>
            </a:r>
            <a:br>
              <a:rPr lang="en-US" dirty="0"/>
            </a:br>
            <a:r>
              <a:rPr lang="en-US" sz="3200" dirty="0"/>
              <a:t>channel 3 (w/v) 0.25 deg GOES GFS imagery (CIRA color bar)</a:t>
            </a:r>
            <a:endParaRPr lang="en-US" dirty="0"/>
          </a:p>
        </p:txBody>
      </p:sp>
      <p:pic>
        <p:nvPicPr>
          <p:cNvPr id="5" name="Picture 4" descr="Map&#10;&#10;Description automatically generated">
            <a:extLst>
              <a:ext uri="{FF2B5EF4-FFF2-40B4-BE49-F238E27FC236}">
                <a16:creationId xmlns:a16="http://schemas.microsoft.com/office/drawing/2014/main" id="{96894D78-6DDC-4062-A0F8-541B202CAD94}"/>
              </a:ext>
            </a:extLst>
          </p:cNvPr>
          <p:cNvPicPr>
            <a:picLocks noChangeAspect="1"/>
          </p:cNvPicPr>
          <p:nvPr/>
        </p:nvPicPr>
        <p:blipFill>
          <a:blip r:embed="rId2"/>
          <a:stretch>
            <a:fillRect/>
          </a:stretch>
        </p:blipFill>
        <p:spPr>
          <a:xfrm>
            <a:off x="1473200" y="1104899"/>
            <a:ext cx="10058400" cy="7543801"/>
          </a:xfrm>
          <a:prstGeom prst="rect">
            <a:avLst/>
          </a:prstGeom>
        </p:spPr>
      </p:pic>
    </p:spTree>
    <p:extLst>
      <p:ext uri="{BB962C8B-B14F-4D97-AF65-F5344CB8AC3E}">
        <p14:creationId xmlns:p14="http://schemas.microsoft.com/office/powerpoint/2010/main" val="378536581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9FD6-87C0-4B87-99D9-36C474EF7B92}"/>
              </a:ext>
            </a:extLst>
          </p:cNvPr>
          <p:cNvSpPr>
            <a:spLocks noGrp="1"/>
          </p:cNvSpPr>
          <p:nvPr>
            <p:ph type="title"/>
          </p:nvPr>
        </p:nvSpPr>
        <p:spPr/>
        <p:txBody>
          <a:bodyPr/>
          <a:lstStyle/>
          <a:p>
            <a:r>
              <a:rPr lang="en-US" sz="5400" dirty="0"/>
              <a:t>wxmap2.com</a:t>
            </a:r>
          </a:p>
        </p:txBody>
      </p:sp>
      <p:sp>
        <p:nvSpPr>
          <p:cNvPr id="3" name="Content Placeholder 2">
            <a:extLst>
              <a:ext uri="{FF2B5EF4-FFF2-40B4-BE49-F238E27FC236}">
                <a16:creationId xmlns:a16="http://schemas.microsoft.com/office/drawing/2014/main" id="{9EE559E9-0491-4F86-BD64-DD7844988674}"/>
              </a:ext>
            </a:extLst>
          </p:cNvPr>
          <p:cNvSpPr>
            <a:spLocks noGrp="1"/>
          </p:cNvSpPr>
          <p:nvPr>
            <p:ph idx="1"/>
          </p:nvPr>
        </p:nvSpPr>
        <p:spPr/>
        <p:txBody>
          <a:bodyPr/>
          <a:lstStyle/>
          <a:p>
            <a:r>
              <a:rPr lang="en-US" dirty="0"/>
              <a:t>models</a:t>
            </a:r>
          </a:p>
          <a:p>
            <a:pPr lvl="1"/>
            <a:r>
              <a:rPr lang="en-US" b="1" i="1" dirty="0"/>
              <a:t>JMA GSM since 202007 (1.25 deg grids)</a:t>
            </a:r>
          </a:p>
          <a:p>
            <a:pPr lvl="1"/>
            <a:r>
              <a:rPr lang="en-US" dirty="0"/>
              <a:t>ECMWF HRES since 202001 (0.25 and 0.10 deg grids)</a:t>
            </a:r>
          </a:p>
          <a:p>
            <a:pPr lvl="1"/>
            <a:r>
              <a:rPr lang="en-US" dirty="0"/>
              <a:t>GFS ~ 0.25 deg; CGD.ca ~ 0.15 deg; NAVGEM ~ 0.5 deg</a:t>
            </a:r>
          </a:p>
          <a:p>
            <a:r>
              <a:rPr lang="en-US" dirty="0"/>
              <a:t>wxmap2.com – webs</a:t>
            </a:r>
          </a:p>
          <a:p>
            <a:pPr lvl="1"/>
            <a:r>
              <a:rPr lang="en-US" dirty="0">
                <a:hlinkClick r:id="rId2"/>
              </a:rPr>
              <a:t>http://jtdiag.wxmap2.com</a:t>
            </a:r>
            <a:r>
              <a:rPr lang="en-US" dirty="0"/>
              <a:t> – ‘diagnostic file’ tables/plots of forecast-critical vars </a:t>
            </a:r>
            <a:r>
              <a:rPr lang="en-US" b="1" dirty="0"/>
              <a:t>sync’d to JTWC/NHC operations </a:t>
            </a:r>
          </a:p>
          <a:p>
            <a:pPr lvl="1"/>
            <a:r>
              <a:rPr lang="en-US" dirty="0">
                <a:hlinkClick r:id="rId3"/>
              </a:rPr>
              <a:t>http://maps.wxmap2.com</a:t>
            </a:r>
            <a:r>
              <a:rPr lang="en-US" dirty="0"/>
              <a:t> – JTWC wxmap2 + 0.25deg GFS GOES</a:t>
            </a:r>
          </a:p>
          <a:p>
            <a:pPr lvl="1"/>
            <a:r>
              <a:rPr lang="en-US" dirty="0">
                <a:hlinkClick r:id="rId4"/>
              </a:rPr>
              <a:t>http://tcgen.wxmap2.com</a:t>
            </a:r>
            <a:r>
              <a:rPr lang="en-US" dirty="0"/>
              <a:t> – TC genesis</a:t>
            </a:r>
          </a:p>
          <a:p>
            <a:pPr lvl="1"/>
            <a:r>
              <a:rPr lang="en-US" dirty="0">
                <a:hlinkClick r:id="rId5"/>
              </a:rPr>
              <a:t>http://tceps.wxmap2.com</a:t>
            </a:r>
            <a:r>
              <a:rPr lang="en-US" dirty="0"/>
              <a:t> – process trackers from UKMO/ECMWF/NCEP/CGD ensembles</a:t>
            </a:r>
          </a:p>
          <a:p>
            <a:pPr lvl="1"/>
            <a:r>
              <a:rPr lang="en-US" sz="3200" b="1" dirty="0">
                <a:hlinkClick r:id="rId6"/>
              </a:rPr>
              <a:t>http://tctrkveri.wxmap2.com</a:t>
            </a:r>
            <a:r>
              <a:rPr lang="en-US" sz="3200" b="1" dirty="0"/>
              <a:t> – new one with model/ops tracks and verification</a:t>
            </a:r>
          </a:p>
          <a:p>
            <a:endParaRPr lang="en-US" dirty="0"/>
          </a:p>
        </p:txBody>
      </p:sp>
    </p:spTree>
    <p:extLst>
      <p:ext uri="{BB962C8B-B14F-4D97-AF65-F5344CB8AC3E}">
        <p14:creationId xmlns:p14="http://schemas.microsoft.com/office/powerpoint/2010/main" val="4383124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A4F69E-AEBE-4C9E-9C15-8FF0F74FC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1062277"/>
            <a:ext cx="10967862" cy="74721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E4AC2B-2945-4360-83C4-DEE699FF3BDC}"/>
              </a:ext>
            </a:extLst>
          </p:cNvPr>
          <p:cNvSpPr>
            <a:spLocks noGrp="1"/>
          </p:cNvSpPr>
          <p:nvPr>
            <p:ph type="title"/>
          </p:nvPr>
        </p:nvSpPr>
        <p:spPr/>
        <p:txBody>
          <a:bodyPr/>
          <a:lstStyle/>
          <a:p>
            <a:r>
              <a:rPr lang="en-US" sz="4000" dirty="0">
                <a:hlinkClick r:id="rId3"/>
              </a:rPr>
              <a:t>http://jtdiag.wxmap2.com</a:t>
            </a:r>
            <a:br>
              <a:rPr lang="en-US" sz="4000" dirty="0"/>
            </a:br>
            <a:r>
              <a:rPr lang="en-US" sz="3200" dirty="0"/>
              <a:t>02W JTWC 2021041418 warning</a:t>
            </a:r>
            <a:endParaRPr lang="en-US" sz="4000" dirty="0"/>
          </a:p>
        </p:txBody>
      </p:sp>
    </p:spTree>
    <p:extLst>
      <p:ext uri="{BB962C8B-B14F-4D97-AF65-F5344CB8AC3E}">
        <p14:creationId xmlns:p14="http://schemas.microsoft.com/office/powerpoint/2010/main" val="237160363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800" b="1"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64665</TotalTime>
  <Pages>0</Pages>
  <Words>2266</Words>
  <Characters>0</Characters>
  <Application>Microsoft Office PowerPoint</Application>
  <PresentationFormat>Custom</PresentationFormat>
  <Lines>0</Lines>
  <Paragraphs>184</Paragraphs>
  <Slides>38</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Gill Sans</vt:lpstr>
      <vt:lpstr>Lucida Grande</vt:lpstr>
      <vt:lpstr>Arial</vt:lpstr>
      <vt:lpstr>Calibri</vt:lpstr>
      <vt:lpstr>Courier New</vt:lpstr>
      <vt:lpstr>Gill Sans MT</vt:lpstr>
      <vt:lpstr>1_Title &amp; Bullets</vt:lpstr>
      <vt:lpstr>if this is my last/penultimate TCC talk…</vt:lpstr>
      <vt:lpstr>  wxmap2.com – TC/NWP data interface  TC Forecast Metrics &amp; BT++  Mike Fiorino Commander, United States Navy (retired) B.S. (’75 PSU), M.S. (’78 PSU), Ph.D. (’87 NPS) all in Meteorology mfiorino@gmu.edu  George Mason University, Fairfax VA Atmosphere Ocean Research Institute, 東京大学 Chiba Japan University of Colorado Boulder CO   Earth System Research Laboratory, Boulder CO  National Hurricane Center, Miami FL Joint Typhoon Warning Center, Pearl Harbor HI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vt:lpstr>
      <vt:lpstr>a famous Bill Grayism…</vt:lpstr>
      <vt:lpstr>that’s a good question Bill…</vt:lpstr>
      <vt:lpstr>BLUF and there will be some homework for JTWC/NRL</vt:lpstr>
      <vt:lpstr>need a graphics break…how I do daily SA 2021041418 precip H2O</vt:lpstr>
      <vt:lpstr>need a graphics break…how I do daily SA channel 3 (w/v) 0.25 deg GOES GFS imagery (CIRA color bar)</vt:lpstr>
      <vt:lpstr>wxmap2.com</vt:lpstr>
      <vt:lpstr>http://jtdiag.wxmap2.com 02W JTWC 2021041418 warning</vt:lpstr>
      <vt:lpstr>http://jtdiag.wxmap2.com 02W JTWC 2021041418 warning</vt:lpstr>
      <vt:lpstr>http://jtdiag.wxmap2.com ROCI/POCI calculated using the lat,lon of the contours (GrADS trick)</vt:lpstr>
      <vt:lpstr>http://jtdiag.wxmap2.com 02W JTWC 2021041418 warning</vt:lpstr>
      <vt:lpstr>http://jtdiag.wxmap2.com – VWS &amp; VMAX 02W JTWC 2021041418 warning</vt:lpstr>
      <vt:lpstr>http://jtdiag.wxmap2.com – VWS 02W JTWC 2021041418 warning</vt:lpstr>
      <vt:lpstr>http://tctrkveri.wxmap2.com interface incomplete…but…mostly for SA</vt:lpstr>
      <vt:lpstr>http://tctrkveri.wxmap2.com MOD  raw tracker output</vt:lpstr>
      <vt:lpstr>http://tctrkveri.wxmap2.com OPS  6-h interp of models + JTWC + CONW</vt:lpstr>
      <vt:lpstr>JMA GSM 2021 SHEM PE</vt:lpstr>
      <vt:lpstr>JMA GSM v ECMWF 2021 SHEM %improve (lower PE) with GFS baseline</vt:lpstr>
      <vt:lpstr>STY ABBY 1983 when I personally experienced the direction stuff flows…to the lowest person…</vt:lpstr>
      <vt:lpstr>05W.1983 JTWC forecasts</vt:lpstr>
      <vt:lpstr>05W.1983 OTCM forecasts</vt:lpstr>
      <vt:lpstr>05W.1983 NTCM forecasts</vt:lpstr>
      <vt:lpstr>05W.1983 ERA5 forecasts</vt:lpstr>
      <vt:lpstr>05W.1983 PE verification</vt:lpstr>
      <vt:lpstr>WPAC 1983 PE 6-h bias corr of models -- homogeneous</vt:lpstr>
      <vt:lpstr>WPAC 2020 PE homogeneous</vt:lpstr>
      <vt:lpstr>A TC forecast is … TC forecast error (FE) is … 02W JTWC 2021041418 warning</vt:lpstr>
      <vt:lpstr>A TC forecast is … TC forecast error (FE) is… 02W JTWC 2021041418 warning</vt:lpstr>
      <vt:lpstr>a proposed TC FE defined as error in Integrated Kinetic Energy (IKE) of the sfc wind field &gt;= 34 kts</vt:lpstr>
      <vt:lpstr>a proposed TC FE defined as error in Integrated Kinetic Energy (IKE) of the sfc wind field &gt;= 34 kts</vt:lpstr>
      <vt:lpstr>how does IE contribute to FE?</vt:lpstr>
      <vt:lpstr>a super Best Track or BT++</vt:lpstr>
      <vt:lpstr>a super Best Track or BT++ ERA5 results that demonstrate it is LAG</vt:lpstr>
      <vt:lpstr>a super Best Track or BT++ ERA5 results that demonstrate it is LAG &amp; 一番 </vt:lpstr>
      <vt:lpstr>three wise quotes… everything I needed to know I learned at…USN/NWP</vt:lpstr>
      <vt:lpstr>takeaways…</vt:lpstr>
      <vt:lpstr>homework for JTWC &amp; NRL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Mike Fiorino</cp:lastModifiedBy>
  <cp:revision>681</cp:revision>
  <cp:lastPrinted>2018-05-09T21:47:28Z</cp:lastPrinted>
  <dcterms:modified xsi:type="dcterms:W3CDTF">2021-04-15T05:34:57Z</dcterms:modified>
</cp:coreProperties>
</file>