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4" r:id="rId1"/>
  </p:sldMasterIdLst>
  <p:notesMasterIdLst>
    <p:notesMasterId r:id="rId32"/>
  </p:notesMasterIdLst>
  <p:handoutMasterIdLst>
    <p:handoutMasterId r:id="rId33"/>
  </p:handoutMasterIdLst>
  <p:sldIdLst>
    <p:sldId id="394" r:id="rId2"/>
    <p:sldId id="961" r:id="rId3"/>
    <p:sldId id="963" r:id="rId4"/>
    <p:sldId id="965" r:id="rId5"/>
    <p:sldId id="968" r:id="rId6"/>
    <p:sldId id="915" r:id="rId7"/>
    <p:sldId id="914" r:id="rId8"/>
    <p:sldId id="861" r:id="rId9"/>
    <p:sldId id="971" r:id="rId10"/>
    <p:sldId id="974" r:id="rId11"/>
    <p:sldId id="975" r:id="rId12"/>
    <p:sldId id="976" r:id="rId13"/>
    <p:sldId id="977" r:id="rId14"/>
    <p:sldId id="939" r:id="rId15"/>
    <p:sldId id="944" r:id="rId16"/>
    <p:sldId id="981" r:id="rId17"/>
    <p:sldId id="982" r:id="rId18"/>
    <p:sldId id="948" r:id="rId19"/>
    <p:sldId id="952" r:id="rId20"/>
    <p:sldId id="978" r:id="rId21"/>
    <p:sldId id="979" r:id="rId22"/>
    <p:sldId id="980" r:id="rId23"/>
    <p:sldId id="955" r:id="rId24"/>
    <p:sldId id="970" r:id="rId25"/>
    <p:sldId id="969" r:id="rId26"/>
    <p:sldId id="940" r:id="rId27"/>
    <p:sldId id="410" r:id="rId28"/>
    <p:sldId id="409" r:id="rId29"/>
    <p:sldId id="916" r:id="rId30"/>
    <p:sldId id="960" r:id="rId31"/>
  </p:sldIdLst>
  <p:sldSz cx="13004800" cy="9753600"/>
  <p:notesSz cx="6858000" cy="9144000"/>
  <p:defaultTextStyle>
    <a:defPPr>
      <a:defRPr lang="en-US"/>
    </a:defPPr>
    <a:lvl1pPr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872">
          <p15:clr>
            <a:srgbClr val="A4A3A4"/>
          </p15:clr>
        </p15:guide>
        <p15:guide id="2" pos="41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893"/>
    <a:srgbClr val="FFFF66"/>
    <a:srgbClr val="008F00"/>
    <a:srgbClr val="FFCC00"/>
    <a:srgbClr val="660066"/>
    <a:srgbClr val="FAD40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9" autoAdjust="0"/>
    <p:restoredTop sz="90759"/>
  </p:normalViewPr>
  <p:slideViewPr>
    <p:cSldViewPr showGuides="1">
      <p:cViewPr>
        <p:scale>
          <a:sx n="81" d="100"/>
          <a:sy n="81" d="100"/>
        </p:scale>
        <p:origin x="1776" y="488"/>
      </p:cViewPr>
      <p:guideLst>
        <p:guide orient="horz" pos="1872"/>
        <p:guide pos="4144"/>
      </p:guideLst>
    </p:cSldViewPr>
  </p:slideViewPr>
  <p:outlineViewPr>
    <p:cViewPr>
      <p:scale>
        <a:sx n="33" d="100"/>
        <a:sy n="33" d="100"/>
      </p:scale>
      <p:origin x="0" y="-31344"/>
    </p:cViewPr>
  </p:outlineViewPr>
  <p:notesTextViewPr>
    <p:cViewPr>
      <p:scale>
        <a:sx n="3" d="2"/>
        <a:sy n="3" d="2"/>
      </p:scale>
      <p:origin x="0" y="0"/>
    </p:cViewPr>
  </p:notesTextViewPr>
  <p:sorterViewPr>
    <p:cViewPr varScale="1">
      <p:scale>
        <a:sx n="67" d="100"/>
        <a:sy n="67" d="100"/>
      </p:scale>
      <p:origin x="0" y="-10720"/>
    </p:cViewPr>
  </p:sorterViewPr>
  <p:notesViewPr>
    <p:cSldViewPr>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909C7F-0019-A746-BC35-60078EE268AB}" type="datetimeFigureOut">
              <a:rPr lang="en-US" smtClean="0"/>
              <a:t>7/24/25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C792CD-2E85-ED44-AF36-A9280AD41DD4}" type="slidenum">
              <a:rPr lang="en-US" smtClean="0"/>
              <a:t>‹#›</a:t>
            </a:fld>
            <a:endParaRPr lang="en-US"/>
          </a:p>
        </p:txBody>
      </p:sp>
    </p:spTree>
    <p:extLst>
      <p:ext uri="{BB962C8B-B14F-4D97-AF65-F5344CB8AC3E}">
        <p14:creationId xmlns:p14="http://schemas.microsoft.com/office/powerpoint/2010/main" val="2676469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4D811-AE98-3547-8C95-9A72C60AA8A9}" type="datetimeFigureOut">
              <a:rPr lang="en-US" smtClean="0"/>
              <a:t>7/24/25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63263-B3F5-3543-9330-AF2F475BC8D9}" type="slidenum">
              <a:rPr lang="en-US" smtClean="0"/>
              <a:t>‹#›</a:t>
            </a:fld>
            <a:endParaRPr lang="en-US"/>
          </a:p>
        </p:txBody>
      </p:sp>
    </p:spTree>
    <p:extLst>
      <p:ext uri="{BB962C8B-B14F-4D97-AF65-F5344CB8AC3E}">
        <p14:creationId xmlns:p14="http://schemas.microsoft.com/office/powerpoint/2010/main" val="5817855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C63263-B3F5-3543-9330-AF2F475BC8D9}" type="slidenum">
              <a:rPr lang="en-US" smtClean="0"/>
              <a:t>1</a:t>
            </a:fld>
            <a:endParaRPr lang="en-US"/>
          </a:p>
        </p:txBody>
      </p:sp>
    </p:spTree>
    <p:extLst>
      <p:ext uri="{BB962C8B-B14F-4D97-AF65-F5344CB8AC3E}">
        <p14:creationId xmlns:p14="http://schemas.microsoft.com/office/powerpoint/2010/main" val="3422098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alphaModFix amt="13844"/>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28398867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22843952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87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alphaModFix amt="19273"/>
            <a:lum/>
          </a:blip>
          <a:srcRect/>
          <a:stretch>
            <a:fillRect l="-10000" r="-10000"/>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gradFill>
            <a:gsLst>
              <a:gs pos="0">
                <a:srgbClr val="011893">
                  <a:alpha val="20288"/>
                </a:srgbClr>
              </a:gs>
              <a:gs pos="46000">
                <a:schemeClr val="bg1">
                  <a:lumMod val="0"/>
                  <a:lumOff val="100000"/>
                </a:schemeClr>
              </a:gs>
              <a:gs pos="100000">
                <a:srgbClr val="011893">
                  <a:alpha val="33000"/>
                </a:srgbClr>
              </a:gs>
              <a:gs pos="100000">
                <a:schemeClr val="accent3">
                  <a:lumMod val="75000"/>
                  <a:alpha val="73000"/>
                </a:schemeClr>
              </a:gs>
            </a:gsLst>
            <a:lin ang="10800000" scaled="0"/>
          </a:gra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1674146" y="8651484"/>
            <a:ext cx="8237084" cy="1110570"/>
          </a:xfrm>
          <a:prstGeom prst="rect">
            <a:avLst/>
          </a:prstGeom>
          <a:gradFill>
            <a:gsLst>
              <a:gs pos="0">
                <a:srgbClr val="011893">
                  <a:alpha val="20288"/>
                </a:srgbClr>
              </a:gs>
              <a:gs pos="46000">
                <a:schemeClr val="bg1">
                  <a:lumMod val="0"/>
                  <a:lumOff val="100000"/>
                </a:schemeClr>
              </a:gs>
              <a:gs pos="100000">
                <a:srgbClr val="011893">
                  <a:alpha val="33000"/>
                </a:srgbClr>
              </a:gs>
              <a:gs pos="100000">
                <a:schemeClr val="accent3">
                  <a:lumMod val="75000"/>
                  <a:alpha val="73000"/>
                </a:schemeClr>
              </a:gs>
            </a:gsLst>
            <a:lin ang="10800000" scaled="0"/>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no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2800" b="0" i="0" baseline="0" dirty="0">
                <a:solidFill>
                  <a:schemeClr val="tx2"/>
                </a:solidFill>
                <a:latin typeface="Gill Sans MT"/>
                <a:ea typeface="Tahoma" pitchFamily="34" charset="0"/>
                <a:cs typeface="Gill Sans MT"/>
              </a:rPr>
              <a:t>A </a:t>
            </a:r>
            <a:r>
              <a:rPr lang="en-US" sz="2800" b="0" i="0" baseline="0" dirty="0" err="1">
                <a:solidFill>
                  <a:schemeClr val="tx2"/>
                </a:solidFill>
                <a:latin typeface="Gill Sans MT"/>
                <a:ea typeface="Tahoma" pitchFamily="34" charset="0"/>
                <a:cs typeface="Gill Sans MT"/>
              </a:rPr>
              <a:t>superBT</a:t>
            </a:r>
            <a:r>
              <a:rPr lang="en-US" sz="2800" b="0" i="0" baseline="0" dirty="0">
                <a:solidFill>
                  <a:schemeClr val="tx2"/>
                </a:solidFill>
                <a:latin typeface="Gill Sans MT"/>
                <a:ea typeface="Tahoma" pitchFamily="34" charset="0"/>
                <a:cs typeface="Gill Sans MT"/>
              </a:rPr>
              <a:t> for TC Forecasting &amp; Research</a:t>
            </a:r>
          </a:p>
          <a:p>
            <a:pPr eaLnBrk="1" hangingPunct="1">
              <a:defRPr/>
            </a:pPr>
            <a:r>
              <a:rPr lang="en-US" sz="2000" b="0" i="0" dirty="0">
                <a:solidFill>
                  <a:schemeClr val="tx2"/>
                </a:solidFill>
                <a:latin typeface="Gill Sans MT"/>
                <a:ea typeface="Tahoma" pitchFamily="34" charset="0"/>
                <a:cs typeface="Gill Sans MT"/>
              </a:rPr>
              <a:t>Mike Fiorino</a:t>
            </a:r>
            <a:r>
              <a:rPr lang="en-US" sz="2000" b="0" i="0" baseline="0" dirty="0">
                <a:solidFill>
                  <a:schemeClr val="tx2"/>
                </a:solidFill>
                <a:latin typeface="Gill Sans MT"/>
                <a:ea typeface="Tahoma" pitchFamily="34" charset="0"/>
                <a:cs typeface="Gill Sans MT"/>
              </a:rPr>
              <a:t> GMU 20250729</a:t>
            </a: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6">
            <a:clrChange>
              <a:clrFrom>
                <a:srgbClr val="878787"/>
              </a:clrFrom>
              <a:clrTo>
                <a:srgbClr val="878787">
                  <a:alpha val="0"/>
                </a:srgbClr>
              </a:clrTo>
            </a:clrChange>
          </a:blip>
          <a:stretch>
            <a:fillRect/>
          </a:stretch>
        </p:blipFill>
        <p:spPr>
          <a:xfrm>
            <a:off x="9911230" y="8643030"/>
            <a:ext cx="3093570" cy="111057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7"/>
          <a:stretch>
            <a:fillRect/>
          </a:stretch>
        </p:blipFill>
        <p:spPr>
          <a:xfrm>
            <a:off x="0" y="8643030"/>
            <a:ext cx="1689100" cy="1093662"/>
          </a:xfrm>
          <a:prstGeom prst="rect">
            <a:avLst/>
          </a:prstGeom>
        </p:spPr>
      </p:pic>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dirty="0">
              <a:solidFill>
                <a:srgbClr val="000090"/>
              </a:solidFill>
              <a:latin typeface="Gill Sans MT"/>
            </a:endParaRPr>
          </a:p>
        </p:txBody>
      </p:sp>
    </p:spTree>
    <p:extLst>
      <p:ext uri="{BB962C8B-B14F-4D97-AF65-F5344CB8AC3E}">
        <p14:creationId xmlns:p14="http://schemas.microsoft.com/office/powerpoint/2010/main" val="13253941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hyperlink" Target="mailto:mfiorino@gmu.edu"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mfiorino@gmu.edu"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101600" y="0"/>
            <a:ext cx="13106400" cy="8686800"/>
          </a:xfrm>
        </p:spPr>
        <p:txBody>
          <a:bodyPr/>
          <a:lstStyle/>
          <a:p>
            <a:pPr eaLnBrk="1" hangingPunct="1">
              <a:defRPr/>
            </a:pPr>
            <a:br>
              <a:rPr lang="en-US" sz="4800" dirty="0">
                <a:solidFill>
                  <a:srgbClr val="191919"/>
                </a:solidFill>
              </a:rPr>
            </a:br>
            <a:r>
              <a:rPr lang="en-US" sz="4800" dirty="0">
                <a:solidFill>
                  <a:srgbClr val="191919"/>
                </a:solidFill>
              </a:rPr>
              <a:t> </a:t>
            </a:r>
            <a:br>
              <a:rPr lang="en-US" sz="4800" dirty="0">
                <a:solidFill>
                  <a:srgbClr val="191919"/>
                </a:solidFill>
              </a:rPr>
            </a:br>
            <a:br>
              <a:rPr lang="en-US" sz="4800" dirty="0">
                <a:solidFill>
                  <a:srgbClr val="191919"/>
                </a:solidFill>
              </a:rPr>
            </a:br>
            <a:r>
              <a:rPr lang="en-US" sz="4800" dirty="0">
                <a:solidFill>
                  <a:srgbClr val="191919"/>
                </a:solidFill>
              </a:rPr>
              <a:t>A ‘</a:t>
            </a:r>
            <a:r>
              <a:rPr lang="en-US" sz="4800" dirty="0" err="1">
                <a:solidFill>
                  <a:srgbClr val="191919"/>
                </a:solidFill>
              </a:rPr>
              <a:t>superBT</a:t>
            </a:r>
            <a:r>
              <a:rPr lang="en-US" sz="4800" dirty="0">
                <a:solidFill>
                  <a:srgbClr val="191919"/>
                </a:solidFill>
              </a:rPr>
              <a:t>’ for TC Forecasting &amp; Research</a:t>
            </a:r>
            <a:br>
              <a:rPr lang="en-US" sz="4800" dirty="0">
                <a:solidFill>
                  <a:srgbClr val="191919"/>
                </a:solidFill>
              </a:rPr>
            </a:br>
            <a:br>
              <a:rPr lang="en-US" sz="2400" dirty="0">
                <a:solidFill>
                  <a:srgbClr val="191919"/>
                </a:solidFill>
              </a:rPr>
            </a:br>
            <a:r>
              <a:rPr lang="en-US" sz="3200" dirty="0">
                <a:solidFill>
                  <a:schemeClr val="tx1"/>
                </a:solidFill>
                <a:latin typeface="Gill Sans MT" panose="020B0502020104020203" pitchFamily="34" charset="0"/>
                <a:ea typeface="ヒラギノ角ゴ ProN W3" charset="0"/>
                <a:cs typeface="ヒラギノ角ゴ ProN W3" charset="0"/>
              </a:rPr>
              <a:t>Mike Fiorino</a:t>
            </a:r>
            <a:br>
              <a:rPr lang="en-US" sz="3200" dirty="0">
                <a:solidFill>
                  <a:schemeClr val="tx1"/>
                </a:solidFill>
                <a:latin typeface="Gill Sans MT" panose="020B0502020104020203" pitchFamily="34" charset="0"/>
                <a:ea typeface="ヒラギノ角ゴ ProN W3" charset="0"/>
                <a:cs typeface="ヒラギノ角ゴ ProN W3" charset="0"/>
              </a:rPr>
            </a:br>
            <a:r>
              <a:rPr lang="en-US" sz="2000" dirty="0">
                <a:solidFill>
                  <a:schemeClr val="tx1"/>
                </a:solidFill>
                <a:latin typeface="Gill Sans MT" panose="020B0502020104020203" pitchFamily="34" charset="0"/>
                <a:ea typeface="ヒラギノ角ゴ ProN W3" charset="0"/>
                <a:cs typeface="ヒラギノ角ゴ ProN W3" charset="0"/>
              </a:rPr>
              <a:t>Commander, United States Navy (retired)</a:t>
            </a:r>
            <a:br>
              <a:rPr lang="en-US" sz="2000" dirty="0">
                <a:solidFill>
                  <a:schemeClr val="tx1"/>
                </a:solidFill>
                <a:latin typeface="Gill Sans MT" panose="020B0502020104020203" pitchFamily="34" charset="0"/>
                <a:ea typeface="ヒラギノ角ゴ ProN W3" charset="0"/>
                <a:cs typeface="ヒラギノ角ゴ ProN W3" charset="0"/>
              </a:rPr>
            </a:br>
            <a:r>
              <a:rPr lang="en-US" sz="2000" dirty="0">
                <a:solidFill>
                  <a:schemeClr val="tx1"/>
                </a:solidFill>
                <a:latin typeface="Gill Sans MT" panose="020B0502020104020203" pitchFamily="34" charset="0"/>
                <a:ea typeface="ヒラギノ角ゴ ProN W3" charset="0"/>
                <a:cs typeface="ヒラギノ角ゴ ProN W3" charset="0"/>
              </a:rPr>
              <a:t>B.S. (</a:t>
            </a:r>
            <a:r>
              <a:rPr lang="ja-JP" altLang="en-US" sz="2000">
                <a:solidFill>
                  <a:schemeClr val="tx1"/>
                </a:solidFill>
                <a:latin typeface="Gill Sans MT" panose="020B0502020104020203" pitchFamily="34" charset="0"/>
                <a:ea typeface="ヒラギノ角ゴ ProN W3" charset="0"/>
                <a:cs typeface="ヒラギノ角ゴ ProN W3" charset="0"/>
              </a:rPr>
              <a:t>’</a:t>
            </a:r>
            <a:r>
              <a:rPr lang="en-US" sz="2000" dirty="0">
                <a:solidFill>
                  <a:schemeClr val="tx1"/>
                </a:solidFill>
                <a:latin typeface="Gill Sans MT" panose="020B0502020104020203" pitchFamily="34" charset="0"/>
                <a:ea typeface="ヒラギノ角ゴ ProN W3" charset="0"/>
                <a:cs typeface="ヒラギノ角ゴ ProN W3" charset="0"/>
              </a:rPr>
              <a:t>75 PSU), M.S. (</a:t>
            </a:r>
            <a:r>
              <a:rPr lang="ja-JP" altLang="en-US" sz="2000">
                <a:solidFill>
                  <a:schemeClr val="tx1"/>
                </a:solidFill>
                <a:latin typeface="Gill Sans MT" panose="020B0502020104020203" pitchFamily="34" charset="0"/>
                <a:ea typeface="ヒラギノ角ゴ ProN W3" charset="0"/>
                <a:cs typeface="ヒラギノ角ゴ ProN W3" charset="0"/>
              </a:rPr>
              <a:t>’</a:t>
            </a:r>
            <a:r>
              <a:rPr lang="en-US" sz="2000" dirty="0">
                <a:solidFill>
                  <a:schemeClr val="tx1"/>
                </a:solidFill>
                <a:latin typeface="Gill Sans MT" panose="020B0502020104020203" pitchFamily="34" charset="0"/>
                <a:ea typeface="ヒラギノ角ゴ ProN W3" charset="0"/>
                <a:cs typeface="ヒラギノ角ゴ ProN W3" charset="0"/>
              </a:rPr>
              <a:t>78 PSU), Ph.D. (</a:t>
            </a:r>
            <a:r>
              <a:rPr lang="ja-JP" altLang="en-US" sz="2000">
                <a:solidFill>
                  <a:schemeClr val="tx1"/>
                </a:solidFill>
                <a:latin typeface="Gill Sans MT" panose="020B0502020104020203" pitchFamily="34" charset="0"/>
                <a:ea typeface="ヒラギノ角ゴ ProN W3" charset="0"/>
                <a:cs typeface="ヒラギノ角ゴ ProN W3" charset="0"/>
              </a:rPr>
              <a:t>’</a:t>
            </a:r>
            <a:r>
              <a:rPr lang="en-US" sz="2000" dirty="0">
                <a:solidFill>
                  <a:schemeClr val="tx1"/>
                </a:solidFill>
                <a:latin typeface="Gill Sans MT" panose="020B0502020104020203" pitchFamily="34" charset="0"/>
                <a:ea typeface="ヒラギノ角ゴ ProN W3" charset="0"/>
                <a:cs typeface="ヒラギノ角ゴ ProN W3" charset="0"/>
              </a:rPr>
              <a:t>87 NPS) all in Meteorology</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2400" b="1" dirty="0">
                <a:solidFill>
                  <a:schemeClr val="tx1"/>
                </a:solidFill>
                <a:latin typeface="Gill Sans MT" panose="020B0502020104020203" pitchFamily="34" charset="0"/>
                <a:ea typeface="ヒラギノ角ゴ ProN W3" charset="0"/>
                <a:cs typeface="Courier New" charset="0"/>
                <a:hlinkClick r:id="rId5"/>
              </a:rPr>
              <a:t>mfiorino@gmu.edu</a:t>
            </a:r>
            <a:br>
              <a:rPr lang="en-US" sz="24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r>
              <a:rPr lang="en-US" sz="2000" b="1" dirty="0">
                <a:solidFill>
                  <a:schemeClr val="tx1"/>
                </a:solidFill>
                <a:latin typeface="Gill Sans MT" panose="020B0502020104020203" pitchFamily="34" charset="0"/>
                <a:ea typeface="ヒラギノ角ゴ ProN W3" charset="0"/>
                <a:cs typeface="Courier New" charset="0"/>
              </a:rPr>
              <a:t>George Mason University VA</a:t>
            </a:r>
            <a:br>
              <a:rPr lang="en-US" sz="2000" b="1" dirty="0">
                <a:solidFill>
                  <a:schemeClr val="tx1"/>
                </a:solidFill>
                <a:latin typeface="Gill Sans MT" panose="020B0502020104020203" pitchFamily="34" charset="0"/>
                <a:ea typeface="ヒラギノ角ゴ ProN W3" charset="0"/>
                <a:cs typeface="Courier New" charset="0"/>
              </a:rPr>
            </a:br>
            <a:r>
              <a:rPr lang="en-US" sz="2000" b="1" dirty="0">
                <a:solidFill>
                  <a:schemeClr val="accent6">
                    <a:lumMod val="75000"/>
                  </a:schemeClr>
                </a:solidFill>
                <a:latin typeface="Gill Sans MT" panose="020B0502020104020203" pitchFamily="34" charset="0"/>
                <a:ea typeface="ヒラギノ角ゴ ProN W3" charset="0"/>
                <a:cs typeface="Courier New" charset="0"/>
              </a:rPr>
              <a:t>AORI University of Tokyo, </a:t>
            </a:r>
            <a:r>
              <a:rPr lang="en-US" sz="2000" b="1" dirty="0" err="1">
                <a:solidFill>
                  <a:schemeClr val="accent6">
                    <a:lumMod val="75000"/>
                  </a:schemeClr>
                </a:solidFill>
                <a:latin typeface="Gill Sans MT" panose="020B0502020104020203" pitchFamily="34" charset="0"/>
                <a:ea typeface="ヒラギノ角ゴ ProN W3" charset="0"/>
                <a:cs typeface="Courier New" charset="0"/>
              </a:rPr>
              <a:t>柏のは</a:t>
            </a:r>
            <a:br>
              <a:rPr lang="en-US" sz="2000" b="1" dirty="0">
                <a:solidFill>
                  <a:schemeClr val="tx1"/>
                </a:solidFill>
                <a:latin typeface="Gill Sans MT" panose="020B0502020104020203" pitchFamily="34" charset="0"/>
                <a:ea typeface="ヒラギノ角ゴ ProN W3" charset="0"/>
                <a:cs typeface="Courier New" charset="0"/>
              </a:rPr>
            </a:br>
            <a:r>
              <a:rPr lang="en-US" sz="1800" dirty="0">
                <a:latin typeface="Gill Sans MT" panose="020B0502020104020203" pitchFamily="34" charset="0"/>
                <a:ea typeface="ヒラギノ角ゴ ProN W3" charset="0"/>
                <a:cs typeface="ヒラギノ角ゴ ProN W3" charset="0"/>
              </a:rPr>
              <a:t>University of Colorado Boulder CO </a:t>
            </a:r>
            <a:br>
              <a:rPr lang="en-US" sz="2400" dirty="0">
                <a:latin typeface="Gill Sans MT" panose="020B0502020104020203" pitchFamily="34" charset="0"/>
                <a:ea typeface="ヒラギノ角ゴ ProN W3" charset="0"/>
                <a:cs typeface="ヒラギノ角ゴ ProN W3" charset="0"/>
              </a:rPr>
            </a:br>
            <a:r>
              <a:rPr lang="en-US" sz="2000" dirty="0">
                <a:latin typeface="Gill Sans MT" panose="020B0502020104020203" pitchFamily="34" charset="0"/>
                <a:ea typeface="ヒラギノ角ゴ ProN W3" charset="0"/>
                <a:cs typeface="ヒラギノ角ゴ ProN W3" charset="0"/>
              </a:rPr>
              <a:t> </a:t>
            </a:r>
            <a:r>
              <a:rPr lang="en-US" sz="1800" dirty="0">
                <a:latin typeface="Gill Sans MT" panose="020B0502020104020203" pitchFamily="34" charset="0"/>
                <a:ea typeface="ヒラギノ角ゴ ProN W3" charset="0"/>
                <a:cs typeface="ヒラギノ角ゴ ProN W3" charset="0"/>
              </a:rPr>
              <a:t>Earth System Research Laboratory, Boulder CO </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2400" b="1" i="1" dirty="0">
                <a:solidFill>
                  <a:schemeClr val="accent1"/>
                </a:solidFill>
                <a:latin typeface="Gill Sans MT" panose="020B0502020104020203" pitchFamily="34" charset="0"/>
                <a:ea typeface="ヒラギノ角ゴ ProN W3" charset="0"/>
                <a:cs typeface="ヒラギノ角ゴ ProN W3" charset="0"/>
              </a:rPr>
              <a:t>National Hurricane Center, Miami FL</a:t>
            </a:r>
            <a:br>
              <a:rPr lang="en-US" sz="2400" b="1" i="1" dirty="0">
                <a:solidFill>
                  <a:schemeClr val="accent1"/>
                </a:solidFill>
                <a:latin typeface="Gill Sans MT" panose="020B0502020104020203" pitchFamily="34" charset="0"/>
                <a:ea typeface="ヒラギノ角ゴ ProN W6" charset="0"/>
                <a:cs typeface="ヒラギノ角ゴ ProN W6" charset="0"/>
              </a:rPr>
            </a:br>
            <a:r>
              <a:rPr lang="en-US" sz="2400" b="1" i="1" dirty="0">
                <a:solidFill>
                  <a:schemeClr val="accent1"/>
                </a:solidFill>
                <a:latin typeface="Gill Sans MT" panose="020B0502020104020203" pitchFamily="34" charset="0"/>
                <a:ea typeface="ヒラギノ角ゴ ProN W3" charset="0"/>
                <a:cs typeface="ヒラギノ角ゴ ProN W3" charset="0"/>
              </a:rPr>
              <a:t>Joint Typhoon Warning Center, Pearl Harbor HI</a:t>
            </a:r>
            <a:br>
              <a:rPr lang="en-US" sz="2400" b="1" i="1" dirty="0">
                <a:solidFill>
                  <a:srgbClr val="011893"/>
                </a:solidFill>
                <a:latin typeface="Gill Sans MT" panose="020B0502020104020203" pitchFamily="34" charset="0"/>
                <a:ea typeface="ヒラギノ角ゴ ProN W6" charset="0"/>
                <a:cs typeface="ヒラギノ角ゴ ProN W6" charset="0"/>
              </a:rPr>
            </a:br>
            <a:r>
              <a:rPr lang="en-US" sz="1800" dirty="0">
                <a:latin typeface="Gill Sans MT" panose="020B0502020104020203" pitchFamily="34" charset="0"/>
                <a:ea typeface="ヒラギノ角ゴ ProN W3" charset="0"/>
                <a:cs typeface="ヒラギノ角ゴ ProN W3" charset="0"/>
              </a:rPr>
              <a:t>Lawrence Livermore National Laboratory, Livermore CA</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2400" b="1" i="1" dirty="0">
                <a:solidFill>
                  <a:schemeClr val="accent1"/>
                </a:solidFill>
                <a:latin typeface="Gill Sans MT" panose="020B0502020104020203" pitchFamily="34" charset="0"/>
                <a:ea typeface="ヒラギノ角ゴ ProN W3" charset="0"/>
                <a:cs typeface="ヒラギノ角ゴ ProN W3" charset="0"/>
              </a:rPr>
              <a:t>European Centre for Medium-Range Weather Forecasts</a:t>
            </a:r>
            <a:br>
              <a:rPr lang="en-US" sz="1800" b="1" i="1" dirty="0">
                <a:solidFill>
                  <a:schemeClr val="accent1"/>
                </a:solidFill>
                <a:latin typeface="Gill Sans MT" panose="020B0502020104020203" pitchFamily="34" charset="0"/>
                <a:ea typeface="ヒラギノ角ゴ ProN W6" charset="0"/>
                <a:cs typeface="ヒラギノ角ゴ ProN W6" charset="0"/>
              </a:rPr>
            </a:br>
            <a:r>
              <a:rPr lang="en-US" sz="1800" dirty="0">
                <a:latin typeface="Gill Sans MT" panose="020B0502020104020203" pitchFamily="34" charset="0"/>
                <a:ea typeface="ヒラギノ角ゴ ProN W6" charset="0"/>
                <a:cs typeface="ヒラギノ角ゴ ProN W6" charset="0"/>
              </a:rPr>
              <a:t>Meteorological Research Institute – </a:t>
            </a:r>
            <a:r>
              <a:rPr lang="en-US" sz="1800" dirty="0">
                <a:latin typeface="Gill Sans MT" panose="020B0502020104020203" pitchFamily="34" charset="0"/>
                <a:ea typeface="ヒラギノ角ゴ ProN W3" charset="0"/>
                <a:cs typeface="ヒラギノ角ゴ ProN W3" charset="0"/>
              </a:rPr>
              <a:t>Japan Meteorological Agency, Tsukuba JAPAN</a:t>
            </a:r>
            <a:br>
              <a:rPr lang="en-US" sz="1800" dirty="0">
                <a:latin typeface="Gill Sans MT" panose="020B0502020104020203" pitchFamily="34" charset="0"/>
                <a:ea typeface="ヒラギノ角ゴ ProN W6" charset="0"/>
                <a:cs typeface="ヒラギノ角ゴ ProN W6" charset="0"/>
              </a:rPr>
            </a:br>
            <a:r>
              <a:rPr lang="en-US" sz="1800" dirty="0">
                <a:latin typeface="Gill Sans MT" panose="020B0502020104020203" pitchFamily="34" charset="0"/>
                <a:ea typeface="ヒラギノ角ゴ ProN W3" charset="0"/>
                <a:cs typeface="ヒラギノ角ゴ ProN W3" charset="0"/>
              </a:rPr>
              <a:t>Space and Naval Warfare Systems Command,  Arlington VA</a:t>
            </a:r>
            <a:br>
              <a:rPr lang="en-US" sz="1800" dirty="0">
                <a:latin typeface="Gill Sans MT" panose="020B0502020104020203" pitchFamily="34" charset="0"/>
                <a:ea typeface="ヒラギノ角ゴ ProN W3" charset="0"/>
                <a:cs typeface="ヒラギノ角ゴ ProN W3" charset="0"/>
              </a:rPr>
            </a:br>
            <a:r>
              <a:rPr lang="en-US" sz="1800" dirty="0">
                <a:latin typeface="Gill Sans MT" panose="020B0502020104020203" pitchFamily="34" charset="0"/>
                <a:ea typeface="ヒラギノ角ゴ ProN W3" charset="0"/>
                <a:cs typeface="ヒラギノ角ゴ ProN W3" charset="0"/>
              </a:rPr>
              <a:t>NASA Goddard Space Flight Center, Greenbelt MD</a:t>
            </a:r>
            <a:br>
              <a:rPr lang="en-US" sz="1800" dirty="0">
                <a:latin typeface="Gill Sans MT" panose="020B0502020104020203" pitchFamily="34" charset="0"/>
                <a:ea typeface="ヒラギノ角ゴ ProN W3" charset="0"/>
                <a:cs typeface="ヒラギノ角ゴ ProN W3" charset="0"/>
              </a:rPr>
            </a:br>
            <a:r>
              <a:rPr lang="en-US" sz="1800" dirty="0">
                <a:latin typeface="Gill Sans MT" panose="020B0502020104020203" pitchFamily="34" charset="0"/>
                <a:ea typeface="ヒラギノ角ゴ ProN W3" charset="0"/>
                <a:cs typeface="ヒラギノ角ゴ ProN W3" charset="0"/>
              </a:rPr>
              <a:t>National Centers for Environmental Prediction, Camp Springs MD</a:t>
            </a:r>
            <a:br>
              <a:rPr lang="en-US" sz="1800" dirty="0">
                <a:latin typeface="Gill Sans MT" panose="020B0502020104020203" pitchFamily="34" charset="0"/>
                <a:ea typeface="ヒラギノ角ゴ ProN W6" charset="0"/>
                <a:cs typeface="ヒラギノ角ゴ ProN W6" charset="0"/>
              </a:rPr>
            </a:br>
            <a:r>
              <a:rPr lang="en-US" sz="1800" dirty="0">
                <a:latin typeface="Gill Sans MT" panose="020B0502020104020203" pitchFamily="34" charset="0"/>
                <a:ea typeface="ヒラギノ角ゴ ProN W3" charset="0"/>
                <a:cs typeface="ヒラギノ角ゴ ProN W3" charset="0"/>
              </a:rPr>
              <a:t>Naval Postgraduate School, Monterey CA</a:t>
            </a:r>
            <a:br>
              <a:rPr lang="en-US" sz="1800" dirty="0">
                <a:latin typeface="Gill Sans MT" panose="020B0502020104020203" pitchFamily="34" charset="0"/>
                <a:ea typeface="ヒラギノ角ゴ ProN W3" charset="0"/>
                <a:cs typeface="ヒラギノ角ゴ ProN W3" charset="0"/>
              </a:rPr>
            </a:br>
            <a:r>
              <a:rPr lang="en-US" sz="1800" dirty="0">
                <a:latin typeface="Gill Sans MT" panose="020B0502020104020203" pitchFamily="34" charset="0"/>
                <a:ea typeface="ヒラギノ角ゴ ProN W3" charset="0"/>
                <a:cs typeface="ヒラギノ角ゴ ProN W3" charset="0"/>
              </a:rPr>
              <a:t>Fleet Numerical Meteorology and Oceanography Center, Monterey CA</a:t>
            </a:r>
            <a:br>
              <a:rPr lang="en-US" sz="1800" dirty="0">
                <a:latin typeface="Gill Sans MT" panose="020B0502020104020203" pitchFamily="34" charset="0"/>
                <a:ea typeface="ヒラギノ角ゴ ProN W6" charset="0"/>
                <a:cs typeface="ヒラギノ角ゴ ProN W6" charset="0"/>
              </a:rPr>
            </a:br>
            <a:r>
              <a:rPr lang="en-US" sz="1800" dirty="0">
                <a:latin typeface="Gill Sans MT" panose="020B0502020104020203" pitchFamily="34" charset="0"/>
                <a:ea typeface="ヒラギノ角ゴ ProN W3" charset="0"/>
                <a:cs typeface="ヒラギノ角ゴ ProN W3" charset="0"/>
              </a:rPr>
              <a:t>Naval Research Laboratory, Monterey CA</a:t>
            </a:r>
            <a:br>
              <a:rPr lang="en-US" sz="1800" dirty="0">
                <a:latin typeface="Gill Sans MT" panose="020B0502020104020203" pitchFamily="34" charset="0"/>
                <a:ea typeface="ヒラギノ角ゴ ProN W3" charset="0"/>
                <a:cs typeface="ヒラギノ角ゴ ProN W3" charset="0"/>
              </a:rPr>
            </a:br>
            <a:r>
              <a:rPr lang="en-US" sz="1800" dirty="0">
                <a:latin typeface="Gill Sans MT" panose="020B0502020104020203" pitchFamily="34" charset="0"/>
                <a:ea typeface="ヒラギノ角ゴ ProN W3" charset="0"/>
                <a:cs typeface="ヒラギノ角ゴ ProN W3" charset="0"/>
              </a:rPr>
              <a:t>Atlantic Oceanographic and Meteorological Laboratory, Miami FL</a:t>
            </a:r>
            <a:br>
              <a:rPr lang="en-US" sz="1600" dirty="0">
                <a:latin typeface="Gill Sans MT" panose="020B0502020104020203" pitchFamily="34" charset="0"/>
                <a:ea typeface="ヒラギノ角ゴ ProN W3" charset="0"/>
                <a:cs typeface="ヒラギノ角ゴ ProN W3" charset="0"/>
              </a:rPr>
            </a:br>
            <a:r>
              <a:rPr lang="en-US" sz="1800" dirty="0">
                <a:latin typeface="Gill Sans MT" panose="020B0502020104020203" pitchFamily="34" charset="0"/>
                <a:ea typeface="ヒラギノ角ゴ ProN W3" charset="0"/>
                <a:cs typeface="ヒラギノ角ゴ ProN W3" charset="0"/>
              </a:rPr>
              <a:t>Pennsylvania State University, University Park PA</a:t>
            </a: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1600" dirty="0">
                <a:solidFill>
                  <a:schemeClr val="tx1"/>
                </a:solidFill>
                <a:latin typeface="Gill Sans MT" panose="020B0502020104020203" pitchFamily="34" charset="0"/>
                <a:ea typeface="ヒラギノ角ゴ ProN W3" charset="0"/>
                <a:cs typeface="ヒラギノ角ゴ ProN W3" charset="0"/>
              </a:rPr>
            </a:b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latin typeface="Gill Sans MT" panose="020B0502020104020203" pitchFamily="34" charset="0"/>
                <a:ea typeface="ヒラギノ角ゴ ProN W3" charset="0"/>
                <a:cs typeface="ヒラギノ角ゴ ProN W3" charset="0"/>
              </a:rPr>
              <a:t> </a:t>
            </a:r>
            <a:endParaRPr lang="en-US" sz="1700" b="1" i="1" dirty="0">
              <a:solidFill>
                <a:srgbClr val="FF0000"/>
              </a:solidFill>
              <a:latin typeface="Gill Sans MT" panose="020B0502020104020203" pitchFamily="34" charset="0"/>
              <a:ea typeface="ヒラギノ角ゴ ProN W6" charset="0"/>
              <a:cs typeface="ヒラギノ角ゴ ProN W6" charset="0"/>
            </a:endParaRPr>
          </a:p>
        </p:txBody>
      </p:sp>
      <p:sp>
        <p:nvSpPr>
          <p:cNvPr id="6145" name="Slide Number Placeholder 3"/>
          <p:cNvSpPr>
            <a:spLocks noGrp="1"/>
          </p:cNvSpPr>
          <p:nvPr>
            <p:ph type="sldNum" sz="quarter" idx="4294967295"/>
          </p:nvPr>
        </p:nvSpPr>
        <p:spPr>
          <a:xfrm>
            <a:off x="0" y="9429750"/>
            <a:ext cx="266700" cy="279400"/>
          </a:xfrm>
          <a:prstGeom prst="rect">
            <a:avLst/>
          </a:prstGeom>
          <a:noFill/>
        </p:spPr>
        <p:txBody>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fld id="{8124DEDF-6872-1D47-9D01-99EFD64C5BF0}" type="slidenum">
              <a:rPr lang="en-US" sz="1200">
                <a:solidFill>
                  <a:srgbClr val="000080"/>
                </a:solidFill>
                <a:cs typeface="Gill Sans" charset="0"/>
              </a:rPr>
              <a:pPr eaLnBrk="1" hangingPunct="1"/>
              <a:t>1</a:t>
            </a:fld>
            <a:endParaRPr lang="en-US" sz="1200">
              <a:solidFill>
                <a:srgbClr val="000080"/>
              </a:solidFill>
              <a:cs typeface="Gill Sans" charset="0"/>
            </a:endParaRPr>
          </a:p>
        </p:txBody>
      </p:sp>
      <p:pic>
        <p:nvPicPr>
          <p:cNvPr id="21" name="Audio 20">
            <a:extLst>
              <a:ext uri="{FF2B5EF4-FFF2-40B4-BE49-F238E27FC236}">
                <a16:creationId xmlns:a16="http://schemas.microsoft.com/office/drawing/2014/main" id="{569A4850-076D-8CFE-2609-0A58CB4FAE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231699189"/>
      </p:ext>
    </p:extLst>
  </p:cSld>
  <p:clrMapOvr>
    <a:masterClrMapping/>
  </p:clrMapOvr>
  <p:transition advTm="140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1FC4-B7E7-59DF-5480-D9632CFED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47445-BCC2-E94A-A529-3CB1EAEC7610}"/>
              </a:ext>
            </a:extLst>
          </p:cNvPr>
          <p:cNvSpPr>
            <a:spLocks noGrp="1"/>
          </p:cNvSpPr>
          <p:nvPr>
            <p:ph type="title"/>
          </p:nvPr>
        </p:nvSpPr>
        <p:spPr/>
        <p:txBody>
          <a:bodyPr/>
          <a:lstStyle/>
          <a:p>
            <a:r>
              <a:rPr lang="en-US" sz="4000" dirty="0"/>
              <a:t>ERA5 TC forecasts – 72-h Position Error</a:t>
            </a:r>
            <a:br>
              <a:rPr lang="en-US" dirty="0"/>
            </a:br>
            <a:r>
              <a:rPr lang="en-US" sz="2400" dirty="0"/>
              <a:t>WPAC 1945-2024 – TC central pressure assimilated 1945-1980</a:t>
            </a:r>
            <a:endParaRPr lang="en-US" dirty="0"/>
          </a:p>
        </p:txBody>
      </p:sp>
      <p:pic>
        <p:nvPicPr>
          <p:cNvPr id="7" name="Picture 6" descr="A graph with black and orange lines&#10;&#10;AI-generated content may be incorrect.">
            <a:extLst>
              <a:ext uri="{FF2B5EF4-FFF2-40B4-BE49-F238E27FC236}">
                <a16:creationId xmlns:a16="http://schemas.microsoft.com/office/drawing/2014/main" id="{FDEAC26B-0922-B977-B2EC-4A55A158577F}"/>
              </a:ext>
            </a:extLst>
          </p:cNvPr>
          <p:cNvPicPr>
            <a:picLocks noChangeAspect="1"/>
          </p:cNvPicPr>
          <p:nvPr/>
        </p:nvPicPr>
        <p:blipFill>
          <a:blip r:embed="rId4"/>
          <a:stretch>
            <a:fillRect/>
          </a:stretch>
        </p:blipFill>
        <p:spPr>
          <a:xfrm>
            <a:off x="1701800" y="1104900"/>
            <a:ext cx="9601200" cy="7543800"/>
          </a:xfrm>
          <a:prstGeom prst="rect">
            <a:avLst/>
          </a:prstGeom>
        </p:spPr>
      </p:pic>
      <p:sp>
        <p:nvSpPr>
          <p:cNvPr id="8" name="Rounded Rectangular Callout 7">
            <a:extLst>
              <a:ext uri="{FF2B5EF4-FFF2-40B4-BE49-F238E27FC236}">
                <a16:creationId xmlns:a16="http://schemas.microsoft.com/office/drawing/2014/main" id="{B9166E04-E7A7-EC19-375B-339D956656E4}"/>
              </a:ext>
            </a:extLst>
          </p:cNvPr>
          <p:cNvSpPr/>
          <p:nvPr/>
        </p:nvSpPr>
        <p:spPr bwMode="auto">
          <a:xfrm>
            <a:off x="4169335" y="3886200"/>
            <a:ext cx="8822765" cy="749141"/>
          </a:xfrm>
          <a:prstGeom prst="wedgeRoundRectCallout">
            <a:avLst>
              <a:gd name="adj1" fmla="val -24471"/>
              <a:gd name="adj2" fmla="val 79096"/>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a:solidFill>
                  <a:srgbClr val="000090"/>
                </a:solidFill>
                <a:latin typeface="Gill Sans MT" panose="020B0502020104020203" pitchFamily="34" charset="77"/>
              </a:rPr>
              <a:t>ERA5 – steady reduction from ~ </a:t>
            </a:r>
            <a:r>
              <a:rPr lang="en-US" sz="2000" b="1" dirty="0">
                <a:solidFill>
                  <a:srgbClr val="FF0000"/>
                </a:solidFill>
                <a:latin typeface="Gill Sans MT" panose="020B0502020104020203" pitchFamily="34" charset="77"/>
              </a:rPr>
              <a:t>190 nm </a:t>
            </a:r>
            <a:r>
              <a:rPr lang="en-US" sz="2000" dirty="0">
                <a:solidFill>
                  <a:srgbClr val="000090"/>
                </a:solidFill>
                <a:latin typeface="Gill Sans MT" panose="020B0502020104020203" pitchFamily="34" charset="77"/>
              </a:rPr>
              <a:t>in </a:t>
            </a:r>
            <a:r>
              <a:rPr lang="en-US" sz="2000" b="1" dirty="0">
                <a:solidFill>
                  <a:srgbClr val="FF0000"/>
                </a:solidFill>
                <a:latin typeface="Gill Sans MT" panose="020B0502020104020203" pitchFamily="34" charset="77"/>
              </a:rPr>
              <a:t>1960s </a:t>
            </a:r>
            <a:r>
              <a:rPr lang="en-US" sz="2000" dirty="0">
                <a:solidFill>
                  <a:srgbClr val="000090"/>
                </a:solidFill>
                <a:latin typeface="Gill Sans MT" panose="020B0502020104020203" pitchFamily="34" charset="77"/>
              </a:rPr>
              <a:t>to  ~ </a:t>
            </a:r>
            <a:r>
              <a:rPr lang="en-US" sz="2000" b="1" dirty="0">
                <a:solidFill>
                  <a:srgbClr val="FF0000"/>
                </a:solidFill>
                <a:latin typeface="Gill Sans MT" panose="020B0502020104020203" pitchFamily="34" charset="77"/>
              </a:rPr>
              <a:t>110 nm </a:t>
            </a:r>
            <a:r>
              <a:rPr lang="en-US" sz="2000" dirty="0">
                <a:solidFill>
                  <a:srgbClr val="000090"/>
                </a:solidFill>
                <a:latin typeface="Gill Sans MT" panose="020B0502020104020203" pitchFamily="34" charset="77"/>
              </a:rPr>
              <a:t>in the </a:t>
            </a:r>
            <a:r>
              <a:rPr lang="en-US" sz="2000" b="1" dirty="0">
                <a:solidFill>
                  <a:srgbClr val="000090"/>
                </a:solidFill>
                <a:latin typeface="Gill Sans MT" panose="020B0502020104020203" pitchFamily="34" charset="77"/>
              </a:rPr>
              <a:t>2000s</a:t>
            </a:r>
          </a:p>
          <a:p>
            <a:pPr marL="0" marR="0" indent="0" algn="ctr" defTabSz="914400" rtl="0" eaLnBrk="1" fontAlgn="base" latinLnBrk="0" hangingPunct="1">
              <a:lnSpc>
                <a:spcPct val="100000"/>
              </a:lnSpc>
              <a:spcBef>
                <a:spcPct val="0"/>
              </a:spcBef>
              <a:spcAft>
                <a:spcPct val="0"/>
              </a:spcAft>
              <a:buClrTx/>
              <a:buSzTx/>
              <a:buFontTx/>
              <a:buNone/>
              <a:tabLst/>
            </a:pPr>
            <a:r>
              <a:rPr lang="en-US" sz="1800" b="1" i="1" dirty="0">
                <a:solidFill>
                  <a:srgbClr val="011893"/>
                </a:solidFill>
                <a:latin typeface="Gill Sans MT" panose="020B0502020104020203" pitchFamily="34" charset="77"/>
              </a:rPr>
              <a:t>and much better than Climatology ~ 375 nm!</a:t>
            </a:r>
          </a:p>
        </p:txBody>
      </p:sp>
      <p:pic>
        <p:nvPicPr>
          <p:cNvPr id="13" name="Audio 12">
            <a:extLst>
              <a:ext uri="{FF2B5EF4-FFF2-40B4-BE49-F238E27FC236}">
                <a16:creationId xmlns:a16="http://schemas.microsoft.com/office/drawing/2014/main" id="{19004C6E-42F0-59C0-9F3D-7DE81C527F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957528069"/>
      </p:ext>
    </p:extLst>
  </p:cSld>
  <p:clrMapOvr>
    <a:masterClrMapping/>
  </p:clrMapOvr>
  <p:transition advTm="78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E5B85-E1D5-1D43-B56A-53A1AC325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A6E2C-4784-54D4-9231-46C473F837D5}"/>
              </a:ext>
            </a:extLst>
          </p:cNvPr>
          <p:cNvSpPr>
            <a:spLocks noGrp="1"/>
          </p:cNvSpPr>
          <p:nvPr>
            <p:ph type="title"/>
          </p:nvPr>
        </p:nvSpPr>
        <p:spPr/>
        <p:txBody>
          <a:bodyPr/>
          <a:lstStyle/>
          <a:p>
            <a:r>
              <a:rPr lang="en-US" sz="4000" dirty="0"/>
              <a:t>ERA5 v ECMWF OPS – TC forecasts – 72-h PE</a:t>
            </a:r>
            <a:br>
              <a:rPr lang="en-US" dirty="0"/>
            </a:br>
            <a:r>
              <a:rPr lang="en-US" sz="2400" dirty="0"/>
              <a:t>WPAC 2007-2024 – ERA5 model is the Ops model ~ 2016</a:t>
            </a:r>
            <a:endParaRPr lang="en-US" dirty="0"/>
          </a:p>
        </p:txBody>
      </p:sp>
      <p:pic>
        <p:nvPicPr>
          <p:cNvPr id="6" name="Picture 5" descr="A graph with lines and numbers&#10;&#10;AI-generated content may be incorrect.">
            <a:extLst>
              <a:ext uri="{FF2B5EF4-FFF2-40B4-BE49-F238E27FC236}">
                <a16:creationId xmlns:a16="http://schemas.microsoft.com/office/drawing/2014/main" id="{E3EA8C54-F321-F3A0-2903-D5AF15CCFAA6}"/>
              </a:ext>
            </a:extLst>
          </p:cNvPr>
          <p:cNvPicPr>
            <a:picLocks noChangeAspect="1"/>
          </p:cNvPicPr>
          <p:nvPr/>
        </p:nvPicPr>
        <p:blipFill>
          <a:blip r:embed="rId4"/>
          <a:stretch>
            <a:fillRect/>
          </a:stretch>
        </p:blipFill>
        <p:spPr>
          <a:xfrm>
            <a:off x="1701800" y="1104900"/>
            <a:ext cx="9601200" cy="7543800"/>
          </a:xfrm>
          <a:prstGeom prst="rect">
            <a:avLst/>
          </a:prstGeom>
        </p:spPr>
      </p:pic>
      <p:sp>
        <p:nvSpPr>
          <p:cNvPr id="8" name="Rounded Rectangular Callout 7">
            <a:extLst>
              <a:ext uri="{FF2B5EF4-FFF2-40B4-BE49-F238E27FC236}">
                <a16:creationId xmlns:a16="http://schemas.microsoft.com/office/drawing/2014/main" id="{C6ECFD6B-D2E1-CD90-F295-522A0F2C08CF}"/>
              </a:ext>
            </a:extLst>
          </p:cNvPr>
          <p:cNvSpPr/>
          <p:nvPr/>
        </p:nvSpPr>
        <p:spPr bwMode="auto">
          <a:xfrm>
            <a:off x="4140200" y="3276600"/>
            <a:ext cx="6477000" cy="987504"/>
          </a:xfrm>
          <a:prstGeom prst="wedgeRoundRectCallout">
            <a:avLst>
              <a:gd name="adj1" fmla="val -15137"/>
              <a:gd name="adj2" fmla="val 23944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rgbClr val="000090"/>
                </a:solidFill>
                <a:latin typeface="Gill Sans MT" panose="020B0502020104020203" pitchFamily="34" charset="77"/>
              </a:rPr>
              <a:t>ERA5 better OPS 2007-2015 (lower PE)</a:t>
            </a:r>
          </a:p>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rgbClr val="FF0000"/>
                </a:solidFill>
                <a:latin typeface="Gill Sans MT" panose="020B0502020104020203" pitchFamily="34" charset="77"/>
              </a:rPr>
              <a:t>~ 110 nm and ~ 90 nm in 2024!</a:t>
            </a:r>
          </a:p>
        </p:txBody>
      </p:sp>
      <p:pic>
        <p:nvPicPr>
          <p:cNvPr id="13" name="Audio 12">
            <a:extLst>
              <a:ext uri="{FF2B5EF4-FFF2-40B4-BE49-F238E27FC236}">
                <a16:creationId xmlns:a16="http://schemas.microsoft.com/office/drawing/2014/main" id="{3088C100-C114-8F33-8847-DF239C6DF1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424107871"/>
      </p:ext>
    </p:extLst>
  </p:cSld>
  <p:clrMapOvr>
    <a:masterClrMapping/>
  </p:clrMapOvr>
  <p:transition advTm="47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5D224-8F71-0A95-C765-550FC51F9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5BEF6-2AC6-3106-E88F-4EAA3F9A3E95}"/>
              </a:ext>
            </a:extLst>
          </p:cNvPr>
          <p:cNvSpPr>
            <a:spLocks noGrp="1"/>
          </p:cNvSpPr>
          <p:nvPr>
            <p:ph type="title"/>
          </p:nvPr>
        </p:nvSpPr>
        <p:spPr/>
        <p:txBody>
          <a:bodyPr/>
          <a:lstStyle/>
          <a:p>
            <a:r>
              <a:rPr lang="en-US" sz="4000" dirty="0"/>
              <a:t>ERA5 %improve over OPS – TC forecasts – 72-h</a:t>
            </a:r>
            <a:br>
              <a:rPr lang="en-US" dirty="0"/>
            </a:br>
            <a:r>
              <a:rPr lang="en-US" sz="2400" dirty="0"/>
              <a:t>WPAC 2007-2024 – ERA5 model is the Ops model ~ 2016</a:t>
            </a:r>
            <a:endParaRPr lang="en-US" dirty="0"/>
          </a:p>
        </p:txBody>
      </p:sp>
      <p:pic>
        <p:nvPicPr>
          <p:cNvPr id="4" name="Picture 3" descr="A graph with numbers and lines&#10;&#10;AI-generated content may be incorrect.">
            <a:extLst>
              <a:ext uri="{FF2B5EF4-FFF2-40B4-BE49-F238E27FC236}">
                <a16:creationId xmlns:a16="http://schemas.microsoft.com/office/drawing/2014/main" id="{0B723FCD-86A8-D734-7B33-E0E610C0519A}"/>
              </a:ext>
            </a:extLst>
          </p:cNvPr>
          <p:cNvPicPr>
            <a:picLocks noChangeAspect="1"/>
          </p:cNvPicPr>
          <p:nvPr/>
        </p:nvPicPr>
        <p:blipFill>
          <a:blip r:embed="rId4"/>
          <a:stretch>
            <a:fillRect/>
          </a:stretch>
        </p:blipFill>
        <p:spPr>
          <a:xfrm>
            <a:off x="1701800" y="1104900"/>
            <a:ext cx="9601200" cy="7543799"/>
          </a:xfrm>
          <a:prstGeom prst="rect">
            <a:avLst/>
          </a:prstGeom>
        </p:spPr>
      </p:pic>
      <p:sp>
        <p:nvSpPr>
          <p:cNvPr id="8" name="Rounded Rectangular Callout 7">
            <a:extLst>
              <a:ext uri="{FF2B5EF4-FFF2-40B4-BE49-F238E27FC236}">
                <a16:creationId xmlns:a16="http://schemas.microsoft.com/office/drawing/2014/main" id="{90ECCBFC-CA3C-AB26-80C1-5AF199888893}"/>
              </a:ext>
            </a:extLst>
          </p:cNvPr>
          <p:cNvSpPr/>
          <p:nvPr/>
        </p:nvSpPr>
        <p:spPr bwMode="auto">
          <a:xfrm>
            <a:off x="4368800" y="2404348"/>
            <a:ext cx="6477000" cy="1055608"/>
          </a:xfrm>
          <a:prstGeom prst="wedgeRoundRectCallout">
            <a:avLst>
              <a:gd name="adj1" fmla="val 6455"/>
              <a:gd name="adj2" fmla="val 144802"/>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rgbClr val="000090"/>
                </a:solidFill>
                <a:latin typeface="Gill Sans MT" panose="020B0502020104020203" pitchFamily="34" charset="77"/>
              </a:rPr>
              <a:t>ERA5 better OPS generally better 2018-2024 in WPAC</a:t>
            </a:r>
            <a:endParaRPr lang="en-US" sz="2400" b="1" dirty="0">
              <a:solidFill>
                <a:srgbClr val="FF0000"/>
              </a:solidFill>
              <a:latin typeface="Gill Sans MT" panose="020B0502020104020203" pitchFamily="34" charset="77"/>
            </a:endParaRPr>
          </a:p>
        </p:txBody>
      </p:sp>
      <p:pic>
        <p:nvPicPr>
          <p:cNvPr id="11" name="Audio 10">
            <a:extLst>
              <a:ext uri="{FF2B5EF4-FFF2-40B4-BE49-F238E27FC236}">
                <a16:creationId xmlns:a16="http://schemas.microsoft.com/office/drawing/2014/main" id="{C14D8FD9-C7A0-94ED-43B6-615E1E9A1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72090603"/>
      </p:ext>
    </p:extLst>
  </p:cSld>
  <p:clrMapOvr>
    <a:masterClrMapping/>
  </p:clrMapOvr>
  <p:transition advTm="42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24D8-AB42-2D03-11DA-3C645FC3999C}"/>
              </a:ext>
            </a:extLst>
          </p:cNvPr>
          <p:cNvSpPr>
            <a:spLocks noGrp="1"/>
          </p:cNvSpPr>
          <p:nvPr>
            <p:ph type="title"/>
          </p:nvPr>
        </p:nvSpPr>
        <p:spPr/>
        <p:txBody>
          <a:bodyPr/>
          <a:lstStyle/>
          <a:p>
            <a:r>
              <a:rPr lang="en-US" dirty="0"/>
              <a:t>TC genesis</a:t>
            </a:r>
          </a:p>
        </p:txBody>
      </p:sp>
      <p:sp>
        <p:nvSpPr>
          <p:cNvPr id="3" name="Content Placeholder 2">
            <a:extLst>
              <a:ext uri="{FF2B5EF4-FFF2-40B4-BE49-F238E27FC236}">
                <a16:creationId xmlns:a16="http://schemas.microsoft.com/office/drawing/2014/main" id="{CA954F24-6ABD-7AB2-9318-30DDCCB7BD0B}"/>
              </a:ext>
            </a:extLst>
          </p:cNvPr>
          <p:cNvSpPr>
            <a:spLocks noGrp="1"/>
          </p:cNvSpPr>
          <p:nvPr>
            <p:ph idx="1"/>
          </p:nvPr>
        </p:nvSpPr>
        <p:spPr/>
        <p:txBody>
          <a:bodyPr/>
          <a:lstStyle/>
          <a:p>
            <a:r>
              <a:rPr lang="en-US" sz="3200" dirty="0"/>
              <a:t>All TCs start as ‘</a:t>
            </a:r>
            <a:r>
              <a:rPr lang="en-US" sz="3200" dirty="0" err="1"/>
              <a:t>pTCs’</a:t>
            </a:r>
            <a:r>
              <a:rPr lang="en-US" sz="3200" dirty="0"/>
              <a:t> or pre/potential TCs</a:t>
            </a:r>
          </a:p>
          <a:p>
            <a:r>
              <a:rPr lang="en-US" sz="3200" dirty="0"/>
              <a:t>TC genesis is defined as:</a:t>
            </a:r>
          </a:p>
          <a:p>
            <a:pPr lvl="1"/>
            <a:r>
              <a:rPr lang="en-US" dirty="0"/>
              <a:t>intensity &gt;= 35 kts</a:t>
            </a:r>
          </a:p>
          <a:p>
            <a:pPr lvl="1"/>
            <a:r>
              <a:rPr lang="en-US" dirty="0"/>
              <a:t>time of first warning – </a:t>
            </a:r>
          </a:p>
          <a:p>
            <a:pPr lvl="2"/>
            <a:r>
              <a:rPr lang="en-US" dirty="0"/>
              <a:t>JTWC is required to issue warnings on ALL TCs regardless of intensity (max wind)</a:t>
            </a:r>
          </a:p>
          <a:p>
            <a:pPr lvl="2"/>
            <a:r>
              <a:rPr lang="en-US" dirty="0"/>
              <a:t>NHC now issues </a:t>
            </a:r>
            <a:r>
              <a:rPr lang="en-US" dirty="0" err="1"/>
              <a:t>pTC</a:t>
            </a:r>
            <a:r>
              <a:rPr lang="en-US" dirty="0"/>
              <a:t> warnings/advisories before a </a:t>
            </a:r>
            <a:r>
              <a:rPr lang="en-US" dirty="0" err="1"/>
              <a:t>pTC</a:t>
            </a:r>
            <a:r>
              <a:rPr lang="en-US" dirty="0"/>
              <a:t> becomes a TC</a:t>
            </a:r>
          </a:p>
          <a:p>
            <a:r>
              <a:rPr lang="en-US" sz="3200" dirty="0"/>
              <a:t>TC forecast problem = when to start warnings issued on an existing </a:t>
            </a:r>
            <a:r>
              <a:rPr lang="en-US" sz="3200" dirty="0" err="1"/>
              <a:t>pTC</a:t>
            </a:r>
            <a:r>
              <a:rPr lang="en-US" sz="3200" dirty="0"/>
              <a:t> (labeled 90-99 or ‘9X’) becomes a TC (numbered 01-50 or ‘NN’)</a:t>
            </a:r>
          </a:p>
          <a:p>
            <a:r>
              <a:rPr lang="en-US" dirty="0" err="1"/>
              <a:t>pTC</a:t>
            </a:r>
            <a:r>
              <a:rPr lang="en-US" dirty="0"/>
              <a:t> tracks are only recently maintained at JTWC/NHC</a:t>
            </a:r>
          </a:p>
          <a:p>
            <a:r>
              <a:rPr lang="en-US" i="1" dirty="0">
                <a:solidFill>
                  <a:srgbClr val="FF0000"/>
                </a:solidFill>
              </a:rPr>
              <a:t>the </a:t>
            </a:r>
            <a:r>
              <a:rPr lang="en-US" i="1" dirty="0" err="1">
                <a:solidFill>
                  <a:srgbClr val="FF0000"/>
                </a:solidFill>
              </a:rPr>
              <a:t>superBT</a:t>
            </a:r>
            <a:r>
              <a:rPr lang="en-US" i="1" dirty="0">
                <a:solidFill>
                  <a:srgbClr val="FF0000"/>
                </a:solidFill>
              </a:rPr>
              <a:t> has curated </a:t>
            </a:r>
            <a:r>
              <a:rPr lang="en-US" i="1" dirty="0" err="1">
                <a:solidFill>
                  <a:srgbClr val="FF0000"/>
                </a:solidFill>
              </a:rPr>
              <a:t>pTC</a:t>
            </a:r>
            <a:r>
              <a:rPr lang="en-US" i="1" dirty="0">
                <a:solidFill>
                  <a:srgbClr val="FF0000"/>
                </a:solidFill>
              </a:rPr>
              <a:t> data set is based on operational files 2007-2024 (and present)</a:t>
            </a:r>
          </a:p>
        </p:txBody>
      </p:sp>
      <p:pic>
        <p:nvPicPr>
          <p:cNvPr id="8" name="Audio 7">
            <a:extLst>
              <a:ext uri="{FF2B5EF4-FFF2-40B4-BE49-F238E27FC236}">
                <a16:creationId xmlns:a16="http://schemas.microsoft.com/office/drawing/2014/main" id="{64B46386-8A27-97BB-4A50-6AB1B811E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010776317"/>
      </p:ext>
    </p:extLst>
  </p:cSld>
  <p:clrMapOvr>
    <a:masterClrMapping/>
  </p:clrMapOvr>
  <p:transition advTm="107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1E7D-D469-D0D5-3EB5-4C95F53D1109}"/>
              </a:ext>
            </a:extLst>
          </p:cNvPr>
          <p:cNvSpPr>
            <a:spLocks noGrp="1"/>
          </p:cNvSpPr>
          <p:nvPr>
            <p:ph type="title"/>
          </p:nvPr>
        </p:nvSpPr>
        <p:spPr/>
        <p:txBody>
          <a:bodyPr/>
          <a:lstStyle/>
          <a:p>
            <a:r>
              <a:rPr lang="en-US" sz="3200" dirty="0"/>
              <a:t>Formation Rate &amp; Time to Genesis/Dissipation</a:t>
            </a:r>
            <a:br>
              <a:rPr lang="en-US" dirty="0"/>
            </a:br>
            <a:r>
              <a:rPr lang="en-US" sz="3600" dirty="0"/>
              <a:t>WPAC 2018-2022</a:t>
            </a:r>
            <a:endParaRPr lang="en-US" dirty="0"/>
          </a:p>
        </p:txBody>
      </p:sp>
      <p:pic>
        <p:nvPicPr>
          <p:cNvPr id="11" name="Content Placeholder 10">
            <a:extLst>
              <a:ext uri="{FF2B5EF4-FFF2-40B4-BE49-F238E27FC236}">
                <a16:creationId xmlns:a16="http://schemas.microsoft.com/office/drawing/2014/main" id="{19364A9E-5539-0487-357C-FCE115E83BF0}"/>
              </a:ext>
            </a:extLst>
          </p:cNvPr>
          <p:cNvPicPr>
            <a:picLocks noGrp="1" noChangeAspect="1"/>
          </p:cNvPicPr>
          <p:nvPr>
            <p:ph idx="1"/>
          </p:nvPr>
        </p:nvPicPr>
        <p:blipFill>
          <a:blip r:embed="rId4"/>
          <a:srcRect/>
          <a:stretch/>
        </p:blipFill>
        <p:spPr>
          <a:xfrm>
            <a:off x="1507069" y="1130300"/>
            <a:ext cx="9990662" cy="7493000"/>
          </a:xfrm>
        </p:spPr>
      </p:pic>
      <p:sp>
        <p:nvSpPr>
          <p:cNvPr id="12" name="Rounded Rectangular Callout 11">
            <a:extLst>
              <a:ext uri="{FF2B5EF4-FFF2-40B4-BE49-F238E27FC236}">
                <a16:creationId xmlns:a16="http://schemas.microsoft.com/office/drawing/2014/main" id="{4425C485-78A8-4369-E93C-5092154E3ECE}"/>
              </a:ext>
            </a:extLst>
          </p:cNvPr>
          <p:cNvSpPr/>
          <p:nvPr/>
        </p:nvSpPr>
        <p:spPr bwMode="auto">
          <a:xfrm>
            <a:off x="5816600" y="2303860"/>
            <a:ext cx="5486400" cy="2621994"/>
          </a:xfrm>
          <a:prstGeom prst="wedgeRoundRectCallout">
            <a:avLst>
              <a:gd name="adj1" fmla="val -37218"/>
              <a:gd name="adj2" fmla="val 86785"/>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Form Rate: </a:t>
            </a:r>
            <a:r>
              <a:rPr lang="en-US" sz="3600" b="1" u="sng" dirty="0">
                <a:solidFill>
                  <a:schemeClr val="accent1"/>
                </a:solidFill>
              </a:rPr>
              <a:t>50%</a:t>
            </a:r>
            <a:endParaRPr lang="en-US" sz="2800" b="1" u="sng" dirty="0">
              <a:solidFill>
                <a:schemeClr val="accent1"/>
              </a:solidFill>
            </a:endParaRPr>
          </a:p>
          <a:p>
            <a:r>
              <a:rPr lang="en-US" sz="2400" dirty="0">
                <a:solidFill>
                  <a:srgbClr val="000090"/>
                </a:solidFill>
              </a:rPr>
              <a:t>(50% of all 9X become NN)</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T-Gen: </a:t>
            </a:r>
            <a:r>
              <a:rPr lang="en-US" sz="2800" b="1" u="sng" dirty="0">
                <a:solidFill>
                  <a:schemeClr val="accent1"/>
                </a:solidFill>
              </a:rPr>
              <a:t>3.6 d</a:t>
            </a:r>
            <a:r>
              <a:rPr lang="en-US" sz="2800" b="1" dirty="0">
                <a:solidFill>
                  <a:srgbClr val="000090"/>
                </a:solidFill>
              </a:rPr>
              <a:t> (9Xdev)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T-Diss: </a:t>
            </a:r>
            <a:r>
              <a:rPr lang="en-US" sz="2800" b="1" u="sng" dirty="0">
                <a:solidFill>
                  <a:schemeClr val="accent1"/>
                </a:solidFill>
              </a:rPr>
              <a:t>3.1 d</a:t>
            </a:r>
            <a:r>
              <a:rPr lang="en-US" sz="2800" b="1" dirty="0">
                <a:solidFill>
                  <a:srgbClr val="000090"/>
                </a:solidFill>
              </a:rPr>
              <a:t> (9Xdev)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 </a:t>
            </a:r>
          </a:p>
        </p:txBody>
      </p:sp>
      <p:pic>
        <p:nvPicPr>
          <p:cNvPr id="7" name="Audio 6">
            <a:extLst>
              <a:ext uri="{FF2B5EF4-FFF2-40B4-BE49-F238E27FC236}">
                <a16:creationId xmlns:a16="http://schemas.microsoft.com/office/drawing/2014/main" id="{15499498-FB4B-A488-386B-BF53C45F83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470121402"/>
      </p:ext>
    </p:extLst>
  </p:cSld>
  <p:clrMapOvr>
    <a:masterClrMapping/>
  </p:clrMapOvr>
  <p:transition advTm="44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9DC4-9886-E348-F680-F49CFD35AFA3}"/>
              </a:ext>
            </a:extLst>
          </p:cNvPr>
          <p:cNvSpPr>
            <a:spLocks noGrp="1"/>
          </p:cNvSpPr>
          <p:nvPr>
            <p:ph type="title"/>
          </p:nvPr>
        </p:nvSpPr>
        <p:spPr/>
        <p:txBody>
          <a:bodyPr/>
          <a:lstStyle/>
          <a:p>
            <a:r>
              <a:rPr kumimoji="0" lang="en-US" sz="3200" b="1" i="1" u="none" strike="noStrike" kern="0" cap="none" spc="0" normalizeH="0" baseline="0" noProof="0" dirty="0">
                <a:ln>
                  <a:noFill/>
                </a:ln>
                <a:solidFill>
                  <a:srgbClr val="FF0000"/>
                </a:solidFill>
                <a:effectLst/>
                <a:uLnTx/>
                <a:uFillTx/>
                <a:latin typeface="Gill Sans MT"/>
                <a:sym typeface="Gill Sans" charset="0"/>
              </a:rPr>
              <a:t>Dynamics</a:t>
            </a:r>
            <a:r>
              <a:rPr kumimoji="0" lang="en-US" sz="3200" b="0" i="0" u="none" strike="noStrike" kern="0" cap="none" spc="0" normalizeH="0" baseline="0" noProof="0" dirty="0">
                <a:ln>
                  <a:noFill/>
                </a:ln>
                <a:solidFill>
                  <a:srgbClr val="000000"/>
                </a:solidFill>
                <a:effectLst/>
                <a:uLnTx/>
                <a:uFillTx/>
                <a:latin typeface="Gill Sans MT"/>
                <a:sym typeface="Gill Sans" charset="0"/>
              </a:rPr>
              <a:t> – Vertical Wind Shear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600" b="0" i="0" u="none" strike="noStrike" kern="0" cap="none" spc="0" normalizeH="0" baseline="0" noProof="0" dirty="0">
                <a:ln>
                  <a:noFill/>
                </a:ln>
                <a:solidFill>
                  <a:srgbClr val="000000"/>
                </a:solidFill>
                <a:effectLst/>
                <a:uLnTx/>
                <a:uFillTx/>
                <a:latin typeface="Gill Sans MT"/>
                <a:sym typeface="Gill Sans" charset="0"/>
              </a:rPr>
              <a:t>WPAC 2018-2022</a:t>
            </a:r>
            <a:endParaRPr lang="en-US" dirty="0"/>
          </a:p>
        </p:txBody>
      </p:sp>
      <p:pic>
        <p:nvPicPr>
          <p:cNvPr id="5" name="Content Placeholder 4" descr="A graph of different colored lines&#10;&#10;Description automatically generated">
            <a:extLst>
              <a:ext uri="{FF2B5EF4-FFF2-40B4-BE49-F238E27FC236}">
                <a16:creationId xmlns:a16="http://schemas.microsoft.com/office/drawing/2014/main" id="{565C5AAC-CD57-0676-87CF-0ED73F44FC84}"/>
              </a:ext>
            </a:extLst>
          </p:cNvPr>
          <p:cNvPicPr>
            <a:picLocks noGrp="1" noChangeAspect="1"/>
          </p:cNvPicPr>
          <p:nvPr>
            <p:ph idx="1"/>
          </p:nvPr>
        </p:nvPicPr>
        <p:blipFill>
          <a:blip r:embed="rId4"/>
          <a:stretch>
            <a:fillRect/>
          </a:stretch>
        </p:blipFill>
        <p:spPr>
          <a:xfrm>
            <a:off x="1663700" y="1247774"/>
            <a:ext cx="9677400" cy="7258051"/>
          </a:xfrm>
        </p:spPr>
      </p:pic>
      <p:pic>
        <p:nvPicPr>
          <p:cNvPr id="10" name="Audio 9">
            <a:extLst>
              <a:ext uri="{FF2B5EF4-FFF2-40B4-BE49-F238E27FC236}">
                <a16:creationId xmlns:a16="http://schemas.microsoft.com/office/drawing/2014/main" id="{40D83BBC-B1E2-92B8-92E9-8BA961F5C3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367156283"/>
      </p:ext>
    </p:extLst>
  </p:cSld>
  <p:clrMapOvr>
    <a:masterClrMapping/>
  </p:clrMapOvr>
  <p:transition advTm="61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0BB2-DF76-A176-A0AD-8A8A50276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6E6C7-3561-2CFE-6971-A0B1AAF94FC9}"/>
              </a:ext>
            </a:extLst>
          </p:cNvPr>
          <p:cNvSpPr>
            <a:spLocks noGrp="1"/>
          </p:cNvSpPr>
          <p:nvPr>
            <p:ph type="title"/>
          </p:nvPr>
        </p:nvSpPr>
        <p:spPr/>
        <p:txBody>
          <a:bodyPr/>
          <a:lstStyle/>
          <a:p>
            <a:r>
              <a:rPr kumimoji="0" lang="en-US" sz="3200" b="1" i="1" u="none" strike="noStrike" kern="0" cap="none" spc="0" normalizeH="0" baseline="0" noProof="0" dirty="0">
                <a:ln>
                  <a:noFill/>
                </a:ln>
                <a:solidFill>
                  <a:srgbClr val="FF0000"/>
                </a:solidFill>
                <a:effectLst/>
                <a:uLnTx/>
                <a:uFillTx/>
                <a:latin typeface="Gill Sans MT"/>
                <a:sym typeface="Gill Sans" charset="0"/>
              </a:rPr>
              <a:t>Dynamics</a:t>
            </a:r>
            <a:r>
              <a:rPr kumimoji="0" lang="en-US" sz="3200" b="0" i="0" u="none" strike="noStrike" kern="0" cap="none" spc="0" normalizeH="0" baseline="0" noProof="0" dirty="0">
                <a:ln>
                  <a:noFill/>
                </a:ln>
                <a:solidFill>
                  <a:srgbClr val="000000"/>
                </a:solidFill>
                <a:effectLst/>
                <a:uLnTx/>
                <a:uFillTx/>
                <a:latin typeface="Gill Sans MT"/>
                <a:sym typeface="Gill Sans" charset="0"/>
              </a:rPr>
              <a:t> – Vertical Wind Shear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600" b="0" i="0" u="none" strike="noStrike" kern="0" cap="none" spc="0" normalizeH="0" baseline="0" noProof="0" dirty="0">
                <a:ln>
                  <a:noFill/>
                </a:ln>
                <a:solidFill>
                  <a:srgbClr val="000000"/>
                </a:solidFill>
                <a:effectLst/>
                <a:uLnTx/>
                <a:uFillTx/>
                <a:latin typeface="Gill Sans MT"/>
                <a:sym typeface="Gill Sans" charset="0"/>
              </a:rPr>
              <a:t>WPAC 2018-2022</a:t>
            </a:r>
            <a:endParaRPr lang="en-US" dirty="0"/>
          </a:p>
        </p:txBody>
      </p:sp>
      <p:pic>
        <p:nvPicPr>
          <p:cNvPr id="5" name="Content Placeholder 4" descr="A graph of different colored lines&#10;&#10;Description automatically generated">
            <a:extLst>
              <a:ext uri="{FF2B5EF4-FFF2-40B4-BE49-F238E27FC236}">
                <a16:creationId xmlns:a16="http://schemas.microsoft.com/office/drawing/2014/main" id="{FCDAB203-DDF1-F97E-DFF5-A53D9CF7E212}"/>
              </a:ext>
            </a:extLst>
          </p:cNvPr>
          <p:cNvPicPr>
            <a:picLocks noGrp="1" noChangeAspect="1"/>
          </p:cNvPicPr>
          <p:nvPr>
            <p:ph idx="1"/>
          </p:nvPr>
        </p:nvPicPr>
        <p:blipFill>
          <a:blip r:embed="rId4"/>
          <a:stretch>
            <a:fillRect/>
          </a:stretch>
        </p:blipFill>
        <p:spPr>
          <a:xfrm>
            <a:off x="1663700" y="1247774"/>
            <a:ext cx="9677400" cy="7258051"/>
          </a:xfrm>
        </p:spPr>
      </p:pic>
      <p:sp>
        <p:nvSpPr>
          <p:cNvPr id="6" name="Rounded Rectangular Callout 5">
            <a:extLst>
              <a:ext uri="{FF2B5EF4-FFF2-40B4-BE49-F238E27FC236}">
                <a16:creationId xmlns:a16="http://schemas.microsoft.com/office/drawing/2014/main" id="{87EAC0FD-7728-B7F2-18C8-326A44930145}"/>
              </a:ext>
            </a:extLst>
          </p:cNvPr>
          <p:cNvSpPr/>
          <p:nvPr/>
        </p:nvSpPr>
        <p:spPr bwMode="auto">
          <a:xfrm>
            <a:off x="2463800" y="2133598"/>
            <a:ext cx="4953000" cy="2009061"/>
          </a:xfrm>
          <a:prstGeom prst="wedgeRoundRectCallout">
            <a:avLst>
              <a:gd name="adj1" fmla="val -5505"/>
              <a:gd name="adj2" fmla="val 124102"/>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77"/>
              </a:rPr>
              <a:t>Red line – </a:t>
            </a:r>
            <a:r>
              <a:rPr lang="en-US" sz="2800" b="1" dirty="0">
                <a:solidFill>
                  <a:srgbClr val="FF0000"/>
                </a:solidFill>
                <a:latin typeface="Gill Sans MT" panose="020B0502020104020203" pitchFamily="34" charset="77"/>
              </a:rPr>
              <a:t>9Xnon</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0"/>
              </a:rPr>
              <a:t>Green line –</a:t>
            </a:r>
            <a:r>
              <a:rPr lang="en-US" sz="2800" b="1" dirty="0">
                <a:solidFill>
                  <a:srgbClr val="000090"/>
                </a:solidFill>
                <a:latin typeface="Gill Sans MT" panose="020B0502020104020203" pitchFamily="34" charset="0"/>
              </a:rPr>
              <a:t> </a:t>
            </a:r>
            <a:r>
              <a:rPr lang="en-US" sz="2800" b="1" dirty="0">
                <a:solidFill>
                  <a:srgbClr val="008F00"/>
                </a:solidFill>
                <a:latin typeface="Gill Sans MT" panose="020B0502020104020203" pitchFamily="34" charset="0"/>
              </a:rPr>
              <a:t>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chemeClr val="tx1"/>
                </a:solidFill>
                <a:latin typeface="Gill Sans MT" panose="020B0502020104020203" pitchFamily="34" charset="0"/>
              </a:rPr>
              <a:t>Xover</a:t>
            </a:r>
            <a:r>
              <a:rPr lang="en-US" sz="2800" b="1" dirty="0">
                <a:solidFill>
                  <a:schemeClr val="tx1"/>
                </a:solidFill>
                <a:latin typeface="Gill Sans MT" panose="020B0502020104020203" pitchFamily="34" charset="0"/>
              </a:rPr>
              <a:t> ~ </a:t>
            </a:r>
            <a:r>
              <a:rPr lang="en-US" sz="2800" b="1" u="sng" dirty="0">
                <a:solidFill>
                  <a:schemeClr val="tx1"/>
                </a:solidFill>
                <a:latin typeface="Gill Sans MT" panose="020B0502020104020203" pitchFamily="34" charset="0"/>
              </a:rPr>
              <a:t>84 h (3.4 d)</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chemeClr val="tx1"/>
                </a:solidFill>
                <a:latin typeface="Gill Sans MT" panose="020B0502020104020203" pitchFamily="34" charset="0"/>
              </a:rPr>
              <a:t>VWS ~ </a:t>
            </a:r>
            <a:r>
              <a:rPr lang="en-US" sz="2800" b="1" u="sng" dirty="0">
                <a:solidFill>
                  <a:schemeClr val="tx1"/>
                </a:solidFill>
                <a:latin typeface="Gill Sans MT" panose="020B0502020104020203" pitchFamily="34" charset="0"/>
              </a:rPr>
              <a:t>15 kts</a:t>
            </a:r>
          </a:p>
        </p:txBody>
      </p:sp>
      <p:pic>
        <p:nvPicPr>
          <p:cNvPr id="10" name="Audio 9">
            <a:extLst>
              <a:ext uri="{FF2B5EF4-FFF2-40B4-BE49-F238E27FC236}">
                <a16:creationId xmlns:a16="http://schemas.microsoft.com/office/drawing/2014/main" id="{DCD18DED-3014-B818-4CA0-1B3C61DEB0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575117451"/>
      </p:ext>
    </p:extLst>
  </p:cSld>
  <p:clrMapOvr>
    <a:masterClrMapping/>
  </p:clrMapOvr>
  <p:transition advTm="2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77639-53BB-C3F2-B67D-6D15BE01F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D94B5-F8CB-191F-444B-F4591E784DA1}"/>
              </a:ext>
            </a:extLst>
          </p:cNvPr>
          <p:cNvSpPr>
            <a:spLocks noGrp="1"/>
          </p:cNvSpPr>
          <p:nvPr>
            <p:ph type="title"/>
          </p:nvPr>
        </p:nvSpPr>
        <p:spPr/>
        <p:txBody>
          <a:bodyPr/>
          <a:lstStyle/>
          <a:p>
            <a:r>
              <a:rPr kumimoji="0" lang="en-US" sz="3200" b="1" i="1" u="none" strike="noStrike" kern="0" cap="none" spc="0" normalizeH="0" baseline="0" noProof="0" dirty="0">
                <a:ln>
                  <a:noFill/>
                </a:ln>
                <a:solidFill>
                  <a:srgbClr val="FF0000"/>
                </a:solidFill>
                <a:effectLst/>
                <a:uLnTx/>
                <a:uFillTx/>
                <a:latin typeface="Gill Sans MT"/>
                <a:sym typeface="Gill Sans" charset="0"/>
              </a:rPr>
              <a:t>Dynamics</a:t>
            </a:r>
            <a:r>
              <a:rPr kumimoji="0" lang="en-US" sz="3200" b="0" i="0" u="none" strike="noStrike" kern="0" cap="none" spc="0" normalizeH="0" baseline="0" noProof="0" dirty="0">
                <a:ln>
                  <a:noFill/>
                </a:ln>
                <a:solidFill>
                  <a:srgbClr val="000000"/>
                </a:solidFill>
                <a:effectLst/>
                <a:uLnTx/>
                <a:uFillTx/>
                <a:latin typeface="Gill Sans MT"/>
                <a:sym typeface="Gill Sans" charset="0"/>
              </a:rPr>
              <a:t> – Vertical Wind Shear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600" b="0" i="0" u="none" strike="noStrike" kern="0" cap="none" spc="0" normalizeH="0" baseline="0" noProof="0" dirty="0">
                <a:ln>
                  <a:noFill/>
                </a:ln>
                <a:solidFill>
                  <a:srgbClr val="000000"/>
                </a:solidFill>
                <a:effectLst/>
                <a:uLnTx/>
                <a:uFillTx/>
                <a:latin typeface="Gill Sans MT"/>
                <a:sym typeface="Gill Sans" charset="0"/>
              </a:rPr>
              <a:t>WPAC 2018-2022</a:t>
            </a:r>
            <a:endParaRPr lang="en-US" dirty="0"/>
          </a:p>
        </p:txBody>
      </p:sp>
      <p:pic>
        <p:nvPicPr>
          <p:cNvPr id="5" name="Content Placeholder 4" descr="A graph of different colored lines&#10;&#10;Description automatically generated">
            <a:extLst>
              <a:ext uri="{FF2B5EF4-FFF2-40B4-BE49-F238E27FC236}">
                <a16:creationId xmlns:a16="http://schemas.microsoft.com/office/drawing/2014/main" id="{286222C2-3485-BCBD-6854-62283F5F4435}"/>
              </a:ext>
            </a:extLst>
          </p:cNvPr>
          <p:cNvPicPr>
            <a:picLocks noGrp="1" noChangeAspect="1"/>
          </p:cNvPicPr>
          <p:nvPr>
            <p:ph idx="1"/>
          </p:nvPr>
        </p:nvPicPr>
        <p:blipFill>
          <a:blip r:embed="rId4"/>
          <a:stretch>
            <a:fillRect/>
          </a:stretch>
        </p:blipFill>
        <p:spPr>
          <a:xfrm>
            <a:off x="1663700" y="1247774"/>
            <a:ext cx="9677400" cy="7258051"/>
          </a:xfrm>
        </p:spPr>
      </p:pic>
      <p:sp>
        <p:nvSpPr>
          <p:cNvPr id="6" name="Rounded Rectangular Callout 5">
            <a:extLst>
              <a:ext uri="{FF2B5EF4-FFF2-40B4-BE49-F238E27FC236}">
                <a16:creationId xmlns:a16="http://schemas.microsoft.com/office/drawing/2014/main" id="{E1119EEB-850E-9A42-9C73-6A834E9A2BF4}"/>
              </a:ext>
            </a:extLst>
          </p:cNvPr>
          <p:cNvSpPr/>
          <p:nvPr/>
        </p:nvSpPr>
        <p:spPr bwMode="auto">
          <a:xfrm>
            <a:off x="2463800" y="2133598"/>
            <a:ext cx="4953000" cy="2009061"/>
          </a:xfrm>
          <a:prstGeom prst="wedgeRoundRectCallout">
            <a:avLst>
              <a:gd name="adj1" fmla="val -5505"/>
              <a:gd name="adj2" fmla="val 124102"/>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77"/>
              </a:rPr>
              <a:t>Red line – </a:t>
            </a:r>
            <a:r>
              <a:rPr lang="en-US" sz="2800" b="1" dirty="0">
                <a:solidFill>
                  <a:srgbClr val="FF0000"/>
                </a:solidFill>
                <a:latin typeface="Gill Sans MT" panose="020B0502020104020203" pitchFamily="34" charset="77"/>
              </a:rPr>
              <a:t>9Xnon</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0"/>
              </a:rPr>
              <a:t>Green line –</a:t>
            </a:r>
            <a:r>
              <a:rPr lang="en-US" sz="2800" b="1" dirty="0">
                <a:solidFill>
                  <a:srgbClr val="000090"/>
                </a:solidFill>
                <a:latin typeface="Gill Sans MT" panose="020B0502020104020203" pitchFamily="34" charset="0"/>
              </a:rPr>
              <a:t> </a:t>
            </a:r>
            <a:r>
              <a:rPr lang="en-US" sz="2800" b="1" dirty="0">
                <a:solidFill>
                  <a:srgbClr val="008F00"/>
                </a:solidFill>
                <a:latin typeface="Gill Sans MT" panose="020B0502020104020203" pitchFamily="34" charset="0"/>
              </a:rPr>
              <a:t>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chemeClr val="tx1"/>
                </a:solidFill>
                <a:latin typeface="Gill Sans MT" panose="020B0502020104020203" pitchFamily="34" charset="0"/>
              </a:rPr>
              <a:t>Xover</a:t>
            </a:r>
            <a:r>
              <a:rPr lang="en-US" sz="2800" b="1" dirty="0">
                <a:solidFill>
                  <a:schemeClr val="tx1"/>
                </a:solidFill>
                <a:latin typeface="Gill Sans MT" panose="020B0502020104020203" pitchFamily="34" charset="0"/>
              </a:rPr>
              <a:t> ~ </a:t>
            </a:r>
            <a:r>
              <a:rPr lang="en-US" sz="2800" b="1" u="sng" dirty="0">
                <a:solidFill>
                  <a:schemeClr val="tx1"/>
                </a:solidFill>
                <a:latin typeface="Gill Sans MT" panose="020B0502020104020203" pitchFamily="34" charset="0"/>
              </a:rPr>
              <a:t>84 h (3.4 d)</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chemeClr val="tx1"/>
                </a:solidFill>
                <a:latin typeface="Gill Sans MT" panose="020B0502020104020203" pitchFamily="34" charset="0"/>
              </a:rPr>
              <a:t>VWS ~ </a:t>
            </a:r>
            <a:r>
              <a:rPr lang="en-US" sz="2800" b="1" u="sng" dirty="0">
                <a:solidFill>
                  <a:schemeClr val="tx1"/>
                </a:solidFill>
                <a:latin typeface="Gill Sans MT" panose="020B0502020104020203" pitchFamily="34" charset="0"/>
              </a:rPr>
              <a:t>15 kts</a:t>
            </a:r>
          </a:p>
        </p:txBody>
      </p:sp>
      <p:sp>
        <p:nvSpPr>
          <p:cNvPr id="7" name="Rounded Rectangular Callout 6">
            <a:extLst>
              <a:ext uri="{FF2B5EF4-FFF2-40B4-BE49-F238E27FC236}">
                <a16:creationId xmlns:a16="http://schemas.microsoft.com/office/drawing/2014/main" id="{7E01F016-FFB9-37FC-A274-31034F1C8896}"/>
              </a:ext>
            </a:extLst>
          </p:cNvPr>
          <p:cNvSpPr/>
          <p:nvPr/>
        </p:nvSpPr>
        <p:spPr bwMode="auto">
          <a:xfrm>
            <a:off x="7702550" y="2827496"/>
            <a:ext cx="3352800" cy="1191816"/>
          </a:xfrm>
          <a:prstGeom prst="wedgeRoundRectCallout">
            <a:avLst>
              <a:gd name="adj1" fmla="val -16571"/>
              <a:gd name="adj2" fmla="val 13259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a:solidFill>
                  <a:srgbClr val="FF0000"/>
                </a:solidFill>
                <a:latin typeface="Gill Sans MT" panose="020B0502020104020203" pitchFamily="34" charset="77"/>
              </a:rPr>
              <a:t>9Xnon ~ 19 kts</a:t>
            </a:r>
          </a:p>
          <a:p>
            <a:pPr marL="0" marR="0" indent="0" algn="ctr" defTabSz="914400" rtl="0" eaLnBrk="1" fontAlgn="base" latinLnBrk="0" hangingPunct="1">
              <a:lnSpc>
                <a:spcPct val="100000"/>
              </a:lnSpc>
              <a:spcBef>
                <a:spcPct val="0"/>
              </a:spcBef>
              <a:spcAft>
                <a:spcPct val="0"/>
              </a:spcAft>
              <a:buClrTx/>
              <a:buSzTx/>
              <a:buFontTx/>
              <a:buNone/>
              <a:tabLst/>
            </a:pPr>
            <a:r>
              <a:rPr lang="en-US" sz="3200" b="1" dirty="0">
                <a:solidFill>
                  <a:srgbClr val="008F00"/>
                </a:solidFill>
                <a:latin typeface="Gill Sans MT" panose="020B0502020104020203" pitchFamily="34" charset="0"/>
              </a:rPr>
              <a:t>9Xdev ~ 15 kts</a:t>
            </a:r>
          </a:p>
        </p:txBody>
      </p:sp>
      <p:pic>
        <p:nvPicPr>
          <p:cNvPr id="10" name="Audio 9">
            <a:extLst>
              <a:ext uri="{FF2B5EF4-FFF2-40B4-BE49-F238E27FC236}">
                <a16:creationId xmlns:a16="http://schemas.microsoft.com/office/drawing/2014/main" id="{4C05AD91-C7A5-EC50-4752-2FB63FF42B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047741467"/>
      </p:ext>
    </p:extLst>
  </p:cSld>
  <p:clrMapOvr>
    <a:masterClrMapping/>
  </p:clrMapOvr>
  <p:transition advTm="8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9EB1-84C9-2F04-E8EB-D7BDBF07E255}"/>
              </a:ext>
            </a:extLst>
          </p:cNvPr>
          <p:cNvSpPr>
            <a:spLocks noGrp="1"/>
          </p:cNvSpPr>
          <p:nvPr>
            <p:ph type="title"/>
          </p:nvPr>
        </p:nvSpPr>
        <p:spPr/>
        <p:txBody>
          <a:bodyPr/>
          <a:lstStyle/>
          <a:p>
            <a:r>
              <a:rPr kumimoji="0" lang="en-US" sz="3200" b="0" i="0" u="none" strike="noStrike" kern="0" cap="none" spc="0" normalizeH="0" baseline="0" noProof="0" dirty="0">
                <a:ln>
                  <a:noFill/>
                </a:ln>
                <a:solidFill>
                  <a:srgbClr val="000000"/>
                </a:solidFill>
                <a:effectLst/>
                <a:uLnTx/>
                <a:uFillTx/>
                <a:latin typeface="Gill Sans MT"/>
                <a:sym typeface="Gill Sans" charset="0"/>
              </a:rPr>
              <a:t>Vertical Wind Shear – diff between 9Xdev &amp; 9Xnon</a:t>
            </a:r>
            <a:br>
              <a:rPr kumimoji="0" lang="en-US" b="0" i="0" u="none" strike="noStrike" kern="0" cap="none" spc="0" normalizeH="0" baseline="0" noProof="0" dirty="0">
                <a:ln>
                  <a:noFill/>
                </a:ln>
                <a:solidFill>
                  <a:srgbClr val="000000"/>
                </a:solidFill>
                <a:effectLst/>
                <a:uLnTx/>
                <a:uFillTx/>
                <a:latin typeface="Gill Sans MT"/>
                <a:sym typeface="Gill Sans" charset="0"/>
              </a:rPr>
            </a:br>
            <a:r>
              <a:rPr kumimoji="0" lang="en-US" sz="3600" b="0" i="0" u="none" strike="noStrike" kern="0" cap="none" spc="0" normalizeH="0" baseline="0" noProof="0" dirty="0">
                <a:ln>
                  <a:noFill/>
                </a:ln>
                <a:solidFill>
                  <a:srgbClr val="000000"/>
                </a:solidFill>
                <a:effectLst/>
                <a:uLnTx/>
                <a:uFillTx/>
                <a:latin typeface="Gill Sans MT"/>
                <a:sym typeface="Gill Sans" charset="0"/>
              </a:rPr>
              <a:t>summary for 5-y period 2018-2022</a:t>
            </a:r>
            <a:endParaRPr lang="en-US" dirty="0"/>
          </a:p>
        </p:txBody>
      </p:sp>
      <p:sp>
        <p:nvSpPr>
          <p:cNvPr id="3" name="Content Placeholder 2">
            <a:extLst>
              <a:ext uri="{FF2B5EF4-FFF2-40B4-BE49-F238E27FC236}">
                <a16:creationId xmlns:a16="http://schemas.microsoft.com/office/drawing/2014/main" id="{DE565E75-FFEE-EC1C-21BA-321799D2A387}"/>
              </a:ext>
            </a:extLst>
          </p:cNvPr>
          <p:cNvSpPr>
            <a:spLocks noGrp="1"/>
          </p:cNvSpPr>
          <p:nvPr>
            <p:ph idx="1"/>
          </p:nvPr>
        </p:nvSpPr>
        <p:spPr/>
        <p:txBody>
          <a:bodyPr/>
          <a:lstStyle/>
          <a:p>
            <a:r>
              <a:rPr lang="en-US" dirty="0"/>
              <a:t>WPAC</a:t>
            </a:r>
          </a:p>
          <a:p>
            <a:pPr lvl="1"/>
            <a:r>
              <a:rPr lang="en-US" dirty="0"/>
              <a:t>9Xdev v 9Xnon begin to depart or </a:t>
            </a:r>
            <a:r>
              <a:rPr lang="en-US" b="1" i="1" dirty="0" err="1">
                <a:solidFill>
                  <a:srgbClr val="FF0000"/>
                </a:solidFill>
              </a:rPr>
              <a:t>Xover</a:t>
            </a:r>
            <a:r>
              <a:rPr lang="en-US" b="1" i="1" dirty="0">
                <a:solidFill>
                  <a:srgbClr val="FF0000"/>
                </a:solidFill>
              </a:rPr>
              <a:t> point ~ 3 d</a:t>
            </a:r>
          </a:p>
          <a:p>
            <a:pPr lvl="1"/>
            <a:r>
              <a:rPr lang="en-US" b="1" i="1" dirty="0">
                <a:solidFill>
                  <a:srgbClr val="FF0000"/>
                </a:solidFill>
              </a:rPr>
              <a:t>VWS ~ 15 kts </a:t>
            </a:r>
            <a:r>
              <a:rPr lang="en-US" dirty="0"/>
              <a:t>&amp; lower than in the LANT</a:t>
            </a:r>
          </a:p>
          <a:p>
            <a:pPr lvl="1"/>
            <a:r>
              <a:rPr lang="en-US" dirty="0"/>
              <a:t>both 9Xdev &amp; 9Xnon start at 15 kts but 9Xnon increases to 19 kts</a:t>
            </a:r>
          </a:p>
          <a:p>
            <a:r>
              <a:rPr lang="en-US" dirty="0"/>
              <a:t>LANT</a:t>
            </a:r>
          </a:p>
          <a:p>
            <a:pPr lvl="1"/>
            <a:r>
              <a:rPr lang="en-US" dirty="0"/>
              <a:t>9Xdev v 9Xnon begin to depart or </a:t>
            </a:r>
            <a:r>
              <a:rPr lang="en-US" b="1" i="1" dirty="0" err="1">
                <a:solidFill>
                  <a:srgbClr val="FF0000"/>
                </a:solidFill>
              </a:rPr>
              <a:t>Xover</a:t>
            </a:r>
            <a:r>
              <a:rPr lang="en-US" b="1" i="1" dirty="0">
                <a:solidFill>
                  <a:srgbClr val="FF0000"/>
                </a:solidFill>
              </a:rPr>
              <a:t> point ~ 2 d</a:t>
            </a:r>
          </a:p>
          <a:p>
            <a:pPr lvl="1"/>
            <a:r>
              <a:rPr lang="en-US" b="1" i="1" dirty="0">
                <a:solidFill>
                  <a:srgbClr val="FF0000"/>
                </a:solidFill>
              </a:rPr>
              <a:t>VWS ~ 20 kts </a:t>
            </a:r>
            <a:r>
              <a:rPr lang="en-US" dirty="0"/>
              <a:t>&amp; higher than in WPAC</a:t>
            </a:r>
          </a:p>
          <a:p>
            <a:pPr lvl="1"/>
            <a:endParaRPr lang="en-US" dirty="0"/>
          </a:p>
        </p:txBody>
      </p:sp>
      <p:pic>
        <p:nvPicPr>
          <p:cNvPr id="8" name="Audio 7">
            <a:extLst>
              <a:ext uri="{FF2B5EF4-FFF2-40B4-BE49-F238E27FC236}">
                <a16:creationId xmlns:a16="http://schemas.microsoft.com/office/drawing/2014/main" id="{43D98D00-EE55-7BF1-701C-DB341D305C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268911708"/>
      </p:ext>
    </p:extLst>
  </p:cSld>
  <p:clrMapOvr>
    <a:masterClrMapping/>
  </p:clrMapOvr>
  <p:transition advTm="273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9DC4-9886-E348-F680-F49CFD35AFA3}"/>
              </a:ext>
            </a:extLst>
          </p:cNvPr>
          <p:cNvSpPr>
            <a:spLocks noGrp="1"/>
          </p:cNvSpPr>
          <p:nvPr>
            <p:ph type="title"/>
          </p:nvPr>
        </p:nvSpPr>
        <p:spPr/>
        <p:txBody>
          <a:bodyPr/>
          <a:lstStyle/>
          <a:p>
            <a:r>
              <a:rPr lang="en-US" sz="3200" b="1" i="1" dirty="0" err="1">
                <a:solidFill>
                  <a:srgbClr val="FF0000"/>
                </a:solidFill>
              </a:rPr>
              <a:t>Thermo</a:t>
            </a:r>
            <a:r>
              <a:rPr lang="en-US" sz="3200" dirty="0">
                <a:solidFill>
                  <a:srgbClr val="000000"/>
                </a:solidFill>
              </a:rPr>
              <a:t> – </a:t>
            </a:r>
            <a:r>
              <a:rPr kumimoji="0" lang="en-US" sz="2800" b="0" i="0" u="none" strike="noStrike" kern="0" cap="none" spc="0" normalizeH="0" baseline="0" noProof="0" dirty="0">
                <a:ln>
                  <a:noFill/>
                </a:ln>
                <a:solidFill>
                  <a:srgbClr val="000000"/>
                </a:solidFill>
                <a:effectLst/>
                <a:uLnTx/>
                <a:uFillTx/>
                <a:latin typeface="Gill Sans MT"/>
                <a:sym typeface="Gill Sans" charset="0"/>
              </a:rPr>
              <a:t>IMERG </a:t>
            </a:r>
            <a:r>
              <a:rPr lang="en-US" sz="2800" dirty="0">
                <a:solidFill>
                  <a:srgbClr val="000000"/>
                </a:solidFill>
              </a:rPr>
              <a:t>300 km </a:t>
            </a:r>
            <a:r>
              <a:rPr kumimoji="0" lang="en-US" sz="2800" b="0" i="0" u="none" strike="noStrike" kern="0" cap="none" spc="0" normalizeH="0" baseline="0" noProof="0" dirty="0" err="1">
                <a:ln>
                  <a:noFill/>
                </a:ln>
                <a:solidFill>
                  <a:srgbClr val="000000"/>
                </a:solidFill>
                <a:effectLst/>
                <a:uLnTx/>
                <a:uFillTx/>
                <a:latin typeface="Gill Sans MT"/>
                <a:sym typeface="Gill Sans" charset="0"/>
              </a:rPr>
              <a:t>rainrate</a:t>
            </a:r>
            <a:r>
              <a:rPr kumimoji="0" lang="en-US" sz="2800" b="0" i="0" u="none" strike="noStrike" kern="0" cap="none" spc="0" normalizeH="0" baseline="0" noProof="0" dirty="0">
                <a:ln>
                  <a:noFill/>
                </a:ln>
                <a:solidFill>
                  <a:srgbClr val="000000"/>
                </a:solidFill>
                <a:effectLst/>
                <a:uLnTx/>
                <a:uFillTx/>
                <a:latin typeface="Gill Sans MT"/>
                <a:sym typeface="Gill Sans" charset="0"/>
              </a:rPr>
              <a:t> [mm/d]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200" b="0" i="0" u="none" strike="noStrike" kern="0" cap="none" spc="0" normalizeH="0" baseline="0" noProof="0" dirty="0">
                <a:ln>
                  <a:noFill/>
                </a:ln>
                <a:solidFill>
                  <a:srgbClr val="000000"/>
                </a:solidFill>
                <a:effectLst/>
                <a:uLnTx/>
                <a:uFillTx/>
                <a:latin typeface="Gill Sans MT"/>
                <a:sym typeface="Gill Sans" charset="0"/>
              </a:rPr>
              <a:t>WPAC 2018-2022</a:t>
            </a:r>
            <a:endParaRPr lang="en-US" dirty="0"/>
          </a:p>
        </p:txBody>
      </p:sp>
      <p:pic>
        <p:nvPicPr>
          <p:cNvPr id="5" name="Content Placeholder 4">
            <a:extLst>
              <a:ext uri="{FF2B5EF4-FFF2-40B4-BE49-F238E27FC236}">
                <a16:creationId xmlns:a16="http://schemas.microsoft.com/office/drawing/2014/main" id="{565C5AAC-CD57-0676-87CF-0ED73F44FC84}"/>
              </a:ext>
            </a:extLst>
          </p:cNvPr>
          <p:cNvPicPr>
            <a:picLocks noGrp="1" noChangeAspect="1"/>
          </p:cNvPicPr>
          <p:nvPr>
            <p:ph idx="1"/>
          </p:nvPr>
        </p:nvPicPr>
        <p:blipFill>
          <a:blip r:embed="rId4"/>
          <a:srcRect/>
          <a:stretch/>
        </p:blipFill>
        <p:spPr>
          <a:xfrm>
            <a:off x="1663700" y="1247774"/>
            <a:ext cx="9677400" cy="7258051"/>
          </a:xfrm>
        </p:spPr>
      </p:pic>
      <p:pic>
        <p:nvPicPr>
          <p:cNvPr id="11" name="Audio 10">
            <a:extLst>
              <a:ext uri="{FF2B5EF4-FFF2-40B4-BE49-F238E27FC236}">
                <a16:creationId xmlns:a16="http://schemas.microsoft.com/office/drawing/2014/main" id="{B5CFA04F-23ED-91FC-5EED-69B7F48CD0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149574166"/>
      </p:ext>
    </p:extLst>
  </p:cSld>
  <p:clrMapOvr>
    <a:masterClrMapping/>
  </p:clrMapOvr>
  <p:transition advTm="309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4067-EACA-38DB-EB34-5AA544F8C70B}"/>
              </a:ext>
            </a:extLst>
          </p:cNvPr>
          <p:cNvSpPr>
            <a:spLocks noGrp="1"/>
          </p:cNvSpPr>
          <p:nvPr>
            <p:ph type="title"/>
          </p:nvPr>
        </p:nvSpPr>
        <p:spPr/>
        <p:txBody>
          <a:bodyPr/>
          <a:lstStyle/>
          <a:p>
            <a:r>
              <a:rPr lang="en-US" sz="4000" dirty="0"/>
              <a:t>The Bill Gray Standard Seminar Question</a:t>
            </a:r>
            <a:br>
              <a:rPr lang="en-US" dirty="0"/>
            </a:br>
            <a:r>
              <a:rPr lang="en-US" sz="3200" dirty="0"/>
              <a:t>20140401 AMS </a:t>
            </a:r>
            <a:r>
              <a:rPr lang="en-US" sz="3200" dirty="0" err="1"/>
              <a:t>Hurr</a:t>
            </a:r>
            <a:r>
              <a:rPr lang="en-US" sz="3200" dirty="0"/>
              <a:t> Conf San Diego</a:t>
            </a:r>
            <a:endParaRPr lang="en-US" dirty="0"/>
          </a:p>
        </p:txBody>
      </p:sp>
      <p:pic>
        <p:nvPicPr>
          <p:cNvPr id="7" name="Picture 6" descr="A person standing in front of a group of people eating&#10;&#10;Description automatically generated">
            <a:extLst>
              <a:ext uri="{FF2B5EF4-FFF2-40B4-BE49-F238E27FC236}">
                <a16:creationId xmlns:a16="http://schemas.microsoft.com/office/drawing/2014/main" id="{73345C1B-31D6-F61A-BF99-1F7C09194098}"/>
              </a:ext>
            </a:extLst>
          </p:cNvPr>
          <p:cNvPicPr>
            <a:picLocks noChangeAspect="1"/>
          </p:cNvPicPr>
          <p:nvPr/>
        </p:nvPicPr>
        <p:blipFill>
          <a:blip r:embed="rId4"/>
          <a:stretch>
            <a:fillRect/>
          </a:stretch>
        </p:blipFill>
        <p:spPr>
          <a:xfrm>
            <a:off x="12700" y="1132826"/>
            <a:ext cx="7772400" cy="7453657"/>
          </a:xfrm>
          <a:prstGeom prst="rect">
            <a:avLst/>
          </a:prstGeom>
        </p:spPr>
      </p:pic>
      <p:sp>
        <p:nvSpPr>
          <p:cNvPr id="8" name="Rounded Rectangular Callout 7">
            <a:extLst>
              <a:ext uri="{FF2B5EF4-FFF2-40B4-BE49-F238E27FC236}">
                <a16:creationId xmlns:a16="http://schemas.microsoft.com/office/drawing/2014/main" id="{3A771CBB-9165-E889-D1B3-8A7ECF16249B}"/>
              </a:ext>
            </a:extLst>
          </p:cNvPr>
          <p:cNvSpPr/>
          <p:nvPr/>
        </p:nvSpPr>
        <p:spPr bwMode="auto">
          <a:xfrm>
            <a:off x="8407400" y="1132826"/>
            <a:ext cx="4561114" cy="2145268"/>
          </a:xfrm>
          <a:prstGeom prst="wedgeRoundRectCallout">
            <a:avLst>
              <a:gd name="adj1" fmla="val -133408"/>
              <a:gd name="adj2" fmla="val 6549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4000" b="1" dirty="0">
                <a:solidFill>
                  <a:srgbClr val="000090"/>
                </a:solidFill>
              </a:rPr>
              <a:t>This is all well and good Mike…</a:t>
            </a:r>
          </a:p>
        </p:txBody>
      </p:sp>
      <p:pic>
        <p:nvPicPr>
          <p:cNvPr id="39" name="Audio 38">
            <a:extLst>
              <a:ext uri="{FF2B5EF4-FFF2-40B4-BE49-F238E27FC236}">
                <a16:creationId xmlns:a16="http://schemas.microsoft.com/office/drawing/2014/main" id="{FDD912F0-B921-E9BA-04B5-0A51A4CF64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082619304"/>
      </p:ext>
    </p:extLst>
  </p:cSld>
  <p:clrMapOvr>
    <a:masterClrMapping/>
  </p:clrMapOvr>
  <p:transition advTm="1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FCB6-D3D7-BCE5-0C72-199AFE2B1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9E984-FB33-654A-84C7-71F0C666153A}"/>
              </a:ext>
            </a:extLst>
          </p:cNvPr>
          <p:cNvSpPr>
            <a:spLocks noGrp="1"/>
          </p:cNvSpPr>
          <p:nvPr>
            <p:ph type="title"/>
          </p:nvPr>
        </p:nvSpPr>
        <p:spPr/>
        <p:txBody>
          <a:bodyPr/>
          <a:lstStyle/>
          <a:p>
            <a:r>
              <a:rPr lang="en-US" sz="3200" b="1" i="1" dirty="0" err="1">
                <a:solidFill>
                  <a:srgbClr val="FF0000"/>
                </a:solidFill>
              </a:rPr>
              <a:t>Thermo</a:t>
            </a:r>
            <a:r>
              <a:rPr lang="en-US" sz="3200" dirty="0">
                <a:solidFill>
                  <a:srgbClr val="000000"/>
                </a:solidFill>
              </a:rPr>
              <a:t> – </a:t>
            </a:r>
            <a:r>
              <a:rPr kumimoji="0" lang="en-US" sz="2800" b="0" i="0" u="none" strike="noStrike" kern="0" cap="none" spc="0" normalizeH="0" baseline="0" noProof="0" dirty="0">
                <a:ln>
                  <a:noFill/>
                </a:ln>
                <a:solidFill>
                  <a:srgbClr val="000000"/>
                </a:solidFill>
                <a:effectLst/>
                <a:uLnTx/>
                <a:uFillTx/>
                <a:latin typeface="Gill Sans MT"/>
                <a:sym typeface="Gill Sans" charset="0"/>
              </a:rPr>
              <a:t>IMERG </a:t>
            </a:r>
            <a:r>
              <a:rPr lang="en-US" sz="2800" dirty="0">
                <a:solidFill>
                  <a:srgbClr val="000000"/>
                </a:solidFill>
              </a:rPr>
              <a:t>300 km </a:t>
            </a:r>
            <a:r>
              <a:rPr kumimoji="0" lang="en-US" sz="2800" b="0" i="0" u="none" strike="noStrike" kern="0" cap="none" spc="0" normalizeH="0" baseline="0" noProof="0" dirty="0" err="1">
                <a:ln>
                  <a:noFill/>
                </a:ln>
                <a:solidFill>
                  <a:srgbClr val="000000"/>
                </a:solidFill>
                <a:effectLst/>
                <a:uLnTx/>
                <a:uFillTx/>
                <a:latin typeface="Gill Sans MT"/>
                <a:sym typeface="Gill Sans" charset="0"/>
              </a:rPr>
              <a:t>rainrate</a:t>
            </a:r>
            <a:r>
              <a:rPr kumimoji="0" lang="en-US" sz="2800" b="0" i="0" u="none" strike="noStrike" kern="0" cap="none" spc="0" normalizeH="0" baseline="0" noProof="0" dirty="0">
                <a:ln>
                  <a:noFill/>
                </a:ln>
                <a:solidFill>
                  <a:srgbClr val="000000"/>
                </a:solidFill>
                <a:effectLst/>
                <a:uLnTx/>
                <a:uFillTx/>
                <a:latin typeface="Gill Sans MT"/>
                <a:sym typeface="Gill Sans" charset="0"/>
              </a:rPr>
              <a:t> [mm/d]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200" b="0" i="0" u="none" strike="noStrike" kern="0" cap="none" spc="0" normalizeH="0" baseline="0" noProof="0" dirty="0">
                <a:ln>
                  <a:noFill/>
                </a:ln>
                <a:solidFill>
                  <a:srgbClr val="000000"/>
                </a:solidFill>
                <a:effectLst/>
                <a:uLnTx/>
                <a:uFillTx/>
                <a:latin typeface="Gill Sans MT"/>
                <a:sym typeface="Gill Sans" charset="0"/>
              </a:rPr>
              <a:t>WPAC 2018-2022</a:t>
            </a:r>
            <a:endParaRPr lang="en-US" dirty="0"/>
          </a:p>
        </p:txBody>
      </p:sp>
      <p:pic>
        <p:nvPicPr>
          <p:cNvPr id="5" name="Content Placeholder 4">
            <a:extLst>
              <a:ext uri="{FF2B5EF4-FFF2-40B4-BE49-F238E27FC236}">
                <a16:creationId xmlns:a16="http://schemas.microsoft.com/office/drawing/2014/main" id="{7C5229B7-7997-7067-44C7-FFEC0058E9AF}"/>
              </a:ext>
            </a:extLst>
          </p:cNvPr>
          <p:cNvPicPr>
            <a:picLocks noGrp="1" noChangeAspect="1"/>
          </p:cNvPicPr>
          <p:nvPr>
            <p:ph idx="1"/>
          </p:nvPr>
        </p:nvPicPr>
        <p:blipFill>
          <a:blip r:embed="rId4"/>
          <a:srcRect/>
          <a:stretch/>
        </p:blipFill>
        <p:spPr>
          <a:xfrm>
            <a:off x="1663700" y="1247774"/>
            <a:ext cx="9677400" cy="7258051"/>
          </a:xfrm>
        </p:spPr>
      </p:pic>
      <p:sp>
        <p:nvSpPr>
          <p:cNvPr id="6" name="Rounded Rectangular Callout 5">
            <a:extLst>
              <a:ext uri="{FF2B5EF4-FFF2-40B4-BE49-F238E27FC236}">
                <a16:creationId xmlns:a16="http://schemas.microsoft.com/office/drawing/2014/main" id="{9CC4BBFB-686E-3D99-4147-5947121C14EA}"/>
              </a:ext>
            </a:extLst>
          </p:cNvPr>
          <p:cNvSpPr/>
          <p:nvPr/>
        </p:nvSpPr>
        <p:spPr bwMode="auto">
          <a:xfrm>
            <a:off x="2463800" y="2133598"/>
            <a:ext cx="4953000" cy="2009061"/>
          </a:xfrm>
          <a:prstGeom prst="wedgeRoundRectCallout">
            <a:avLst>
              <a:gd name="adj1" fmla="val 57792"/>
              <a:gd name="adj2" fmla="val 122476"/>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77"/>
              </a:rPr>
              <a:t>Red line – </a:t>
            </a:r>
            <a:r>
              <a:rPr lang="en-US" sz="2800" b="1" dirty="0">
                <a:solidFill>
                  <a:srgbClr val="FF0000"/>
                </a:solidFill>
                <a:latin typeface="Gill Sans MT" panose="020B0502020104020203" pitchFamily="34" charset="77"/>
              </a:rPr>
              <a:t>9Xnon</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0"/>
              </a:rPr>
              <a:t>Green line –</a:t>
            </a:r>
            <a:r>
              <a:rPr lang="en-US" sz="2800" b="1" dirty="0">
                <a:solidFill>
                  <a:srgbClr val="000090"/>
                </a:solidFill>
                <a:latin typeface="Gill Sans MT" panose="020B0502020104020203" pitchFamily="34" charset="0"/>
              </a:rPr>
              <a:t> </a:t>
            </a:r>
            <a:r>
              <a:rPr lang="en-US" sz="2800" b="1" dirty="0">
                <a:solidFill>
                  <a:srgbClr val="008F00"/>
                </a:solidFill>
                <a:latin typeface="Gill Sans MT" panose="020B0502020104020203" pitchFamily="34" charset="0"/>
              </a:rPr>
              <a:t>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chemeClr val="tx1"/>
                </a:solidFill>
                <a:latin typeface="Gill Sans MT" panose="020B0502020104020203" pitchFamily="34" charset="0"/>
              </a:rPr>
              <a:t>Xover</a:t>
            </a:r>
            <a:r>
              <a:rPr lang="en-US" sz="2800" b="1" dirty="0">
                <a:solidFill>
                  <a:schemeClr val="tx1"/>
                </a:solidFill>
                <a:latin typeface="Gill Sans MT" panose="020B0502020104020203" pitchFamily="34" charset="0"/>
              </a:rPr>
              <a:t> ~ </a:t>
            </a:r>
            <a:r>
              <a:rPr lang="en-US" sz="2800" b="1" u="sng" dirty="0">
                <a:solidFill>
                  <a:schemeClr val="tx1"/>
                </a:solidFill>
                <a:latin typeface="Gill Sans MT" panose="020B0502020104020203" pitchFamily="34" charset="0"/>
              </a:rPr>
              <a:t>48 h (2 d)</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chemeClr val="tx1"/>
                </a:solidFill>
                <a:latin typeface="Gill Sans MT" panose="020B0502020104020203" pitchFamily="34" charset="0"/>
              </a:rPr>
              <a:t>Rain ~ </a:t>
            </a:r>
            <a:r>
              <a:rPr lang="en-US" sz="2800" b="1" u="sng" dirty="0">
                <a:solidFill>
                  <a:schemeClr val="tx1"/>
                </a:solidFill>
                <a:latin typeface="Gill Sans MT" panose="020B0502020104020203" pitchFamily="34" charset="0"/>
              </a:rPr>
              <a:t>30 mm/d</a:t>
            </a:r>
          </a:p>
        </p:txBody>
      </p:sp>
      <p:pic>
        <p:nvPicPr>
          <p:cNvPr id="11" name="Audio 10">
            <a:extLst>
              <a:ext uri="{FF2B5EF4-FFF2-40B4-BE49-F238E27FC236}">
                <a16:creationId xmlns:a16="http://schemas.microsoft.com/office/drawing/2014/main" id="{115F577E-2620-F951-BAB4-FCF2F79F54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950369929"/>
      </p:ext>
    </p:extLst>
  </p:cSld>
  <p:clrMapOvr>
    <a:masterClrMapping/>
  </p:clrMapOvr>
  <p:transition advTm="10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B31FB-9E78-E18D-013D-D688F0403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407F5-3487-D775-5237-5F688FC9618A}"/>
              </a:ext>
            </a:extLst>
          </p:cNvPr>
          <p:cNvSpPr>
            <a:spLocks noGrp="1"/>
          </p:cNvSpPr>
          <p:nvPr>
            <p:ph type="title"/>
          </p:nvPr>
        </p:nvSpPr>
        <p:spPr/>
        <p:txBody>
          <a:bodyPr/>
          <a:lstStyle/>
          <a:p>
            <a:r>
              <a:rPr lang="en-US" sz="3200" b="1" i="1" dirty="0" err="1">
                <a:solidFill>
                  <a:srgbClr val="FF0000"/>
                </a:solidFill>
              </a:rPr>
              <a:t>Thermo</a:t>
            </a:r>
            <a:r>
              <a:rPr lang="en-US" sz="3200" dirty="0">
                <a:solidFill>
                  <a:srgbClr val="000000"/>
                </a:solidFill>
              </a:rPr>
              <a:t> – </a:t>
            </a:r>
            <a:r>
              <a:rPr kumimoji="0" lang="en-US" sz="2800" b="0" i="0" u="none" strike="noStrike" kern="0" cap="none" spc="0" normalizeH="0" baseline="0" noProof="0" dirty="0">
                <a:ln>
                  <a:noFill/>
                </a:ln>
                <a:solidFill>
                  <a:srgbClr val="000000"/>
                </a:solidFill>
                <a:effectLst/>
                <a:uLnTx/>
                <a:uFillTx/>
                <a:latin typeface="Gill Sans MT"/>
                <a:sym typeface="Gill Sans" charset="0"/>
              </a:rPr>
              <a:t>IMERG </a:t>
            </a:r>
            <a:r>
              <a:rPr lang="en-US" sz="2800" dirty="0">
                <a:solidFill>
                  <a:srgbClr val="000000"/>
                </a:solidFill>
              </a:rPr>
              <a:t>300 km </a:t>
            </a:r>
            <a:r>
              <a:rPr kumimoji="0" lang="en-US" sz="2800" b="0" i="0" u="none" strike="noStrike" kern="0" cap="none" spc="0" normalizeH="0" baseline="0" noProof="0" dirty="0" err="1">
                <a:ln>
                  <a:noFill/>
                </a:ln>
                <a:solidFill>
                  <a:srgbClr val="000000"/>
                </a:solidFill>
                <a:effectLst/>
                <a:uLnTx/>
                <a:uFillTx/>
                <a:latin typeface="Gill Sans MT"/>
                <a:sym typeface="Gill Sans" charset="0"/>
              </a:rPr>
              <a:t>rainrate</a:t>
            </a:r>
            <a:r>
              <a:rPr kumimoji="0" lang="en-US" sz="2800" b="0" i="0" u="none" strike="noStrike" kern="0" cap="none" spc="0" normalizeH="0" baseline="0" noProof="0" dirty="0">
                <a:ln>
                  <a:noFill/>
                </a:ln>
                <a:solidFill>
                  <a:srgbClr val="000000"/>
                </a:solidFill>
                <a:effectLst/>
                <a:uLnTx/>
                <a:uFillTx/>
                <a:latin typeface="Gill Sans MT"/>
                <a:sym typeface="Gill Sans" charset="0"/>
              </a:rPr>
              <a:t> [mm/d]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200" b="0" i="0" u="none" strike="noStrike" kern="0" cap="none" spc="0" normalizeH="0" baseline="0" noProof="0" dirty="0">
                <a:ln>
                  <a:noFill/>
                </a:ln>
                <a:solidFill>
                  <a:srgbClr val="000000"/>
                </a:solidFill>
                <a:effectLst/>
                <a:uLnTx/>
                <a:uFillTx/>
                <a:latin typeface="Gill Sans MT"/>
                <a:sym typeface="Gill Sans" charset="0"/>
              </a:rPr>
              <a:t>WPAC 2018-2022</a:t>
            </a:r>
            <a:endParaRPr lang="en-US" dirty="0"/>
          </a:p>
        </p:txBody>
      </p:sp>
      <p:pic>
        <p:nvPicPr>
          <p:cNvPr id="5" name="Content Placeholder 4">
            <a:extLst>
              <a:ext uri="{FF2B5EF4-FFF2-40B4-BE49-F238E27FC236}">
                <a16:creationId xmlns:a16="http://schemas.microsoft.com/office/drawing/2014/main" id="{A9EB6DA1-A14C-E846-D7B9-6E964D698F2C}"/>
              </a:ext>
            </a:extLst>
          </p:cNvPr>
          <p:cNvPicPr>
            <a:picLocks noGrp="1" noChangeAspect="1"/>
          </p:cNvPicPr>
          <p:nvPr>
            <p:ph idx="1"/>
          </p:nvPr>
        </p:nvPicPr>
        <p:blipFill>
          <a:blip r:embed="rId4"/>
          <a:srcRect/>
          <a:stretch/>
        </p:blipFill>
        <p:spPr>
          <a:xfrm>
            <a:off x="1663700" y="1247774"/>
            <a:ext cx="9677400" cy="7258051"/>
          </a:xfrm>
        </p:spPr>
      </p:pic>
      <p:sp>
        <p:nvSpPr>
          <p:cNvPr id="6" name="Rounded Rectangular Callout 5">
            <a:extLst>
              <a:ext uri="{FF2B5EF4-FFF2-40B4-BE49-F238E27FC236}">
                <a16:creationId xmlns:a16="http://schemas.microsoft.com/office/drawing/2014/main" id="{3080D808-52BE-604D-EE0F-A99275A6D6B4}"/>
              </a:ext>
            </a:extLst>
          </p:cNvPr>
          <p:cNvSpPr/>
          <p:nvPr/>
        </p:nvSpPr>
        <p:spPr bwMode="auto">
          <a:xfrm>
            <a:off x="2463800" y="2133598"/>
            <a:ext cx="4953000" cy="2009061"/>
          </a:xfrm>
          <a:prstGeom prst="wedgeRoundRectCallout">
            <a:avLst>
              <a:gd name="adj1" fmla="val 57792"/>
              <a:gd name="adj2" fmla="val 122476"/>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77"/>
              </a:rPr>
              <a:t>Red line – </a:t>
            </a:r>
            <a:r>
              <a:rPr lang="en-US" sz="2800" b="1" dirty="0">
                <a:solidFill>
                  <a:srgbClr val="FF0000"/>
                </a:solidFill>
                <a:latin typeface="Gill Sans MT" panose="020B0502020104020203" pitchFamily="34" charset="77"/>
              </a:rPr>
              <a:t>9Xnon</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0"/>
              </a:rPr>
              <a:t>Green line –</a:t>
            </a:r>
            <a:r>
              <a:rPr lang="en-US" sz="2800" b="1" dirty="0">
                <a:solidFill>
                  <a:srgbClr val="000090"/>
                </a:solidFill>
                <a:latin typeface="Gill Sans MT" panose="020B0502020104020203" pitchFamily="34" charset="0"/>
              </a:rPr>
              <a:t> </a:t>
            </a:r>
            <a:r>
              <a:rPr lang="en-US" sz="2800" b="1" dirty="0">
                <a:solidFill>
                  <a:srgbClr val="008F00"/>
                </a:solidFill>
                <a:latin typeface="Gill Sans MT" panose="020B0502020104020203" pitchFamily="34" charset="0"/>
              </a:rPr>
              <a:t>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chemeClr val="tx1"/>
                </a:solidFill>
                <a:latin typeface="Gill Sans MT" panose="020B0502020104020203" pitchFamily="34" charset="0"/>
              </a:rPr>
              <a:t>Xover</a:t>
            </a:r>
            <a:r>
              <a:rPr lang="en-US" sz="2800" b="1" dirty="0">
                <a:solidFill>
                  <a:schemeClr val="tx1"/>
                </a:solidFill>
                <a:latin typeface="Gill Sans MT" panose="020B0502020104020203" pitchFamily="34" charset="0"/>
              </a:rPr>
              <a:t> ~ </a:t>
            </a:r>
            <a:r>
              <a:rPr lang="en-US" sz="2800" b="1" u="sng" dirty="0">
                <a:solidFill>
                  <a:schemeClr val="tx1"/>
                </a:solidFill>
                <a:latin typeface="Gill Sans MT" panose="020B0502020104020203" pitchFamily="34" charset="0"/>
              </a:rPr>
              <a:t>48 h (2 d)</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chemeClr val="tx1"/>
                </a:solidFill>
                <a:latin typeface="Gill Sans MT" panose="020B0502020104020203" pitchFamily="34" charset="0"/>
              </a:rPr>
              <a:t>Rain ~ </a:t>
            </a:r>
            <a:r>
              <a:rPr lang="en-US" sz="2800" b="1" u="sng" dirty="0">
                <a:solidFill>
                  <a:schemeClr val="tx1"/>
                </a:solidFill>
                <a:latin typeface="Gill Sans MT" panose="020B0502020104020203" pitchFamily="34" charset="0"/>
              </a:rPr>
              <a:t>30 mm/d</a:t>
            </a:r>
          </a:p>
        </p:txBody>
      </p:sp>
      <p:sp>
        <p:nvSpPr>
          <p:cNvPr id="3" name="Rounded Rectangular Callout 2">
            <a:extLst>
              <a:ext uri="{FF2B5EF4-FFF2-40B4-BE49-F238E27FC236}">
                <a16:creationId xmlns:a16="http://schemas.microsoft.com/office/drawing/2014/main" id="{F74BB89C-2D48-14D2-8006-002006272703}"/>
              </a:ext>
            </a:extLst>
          </p:cNvPr>
          <p:cNvSpPr/>
          <p:nvPr/>
        </p:nvSpPr>
        <p:spPr bwMode="auto">
          <a:xfrm>
            <a:off x="4292600" y="6697504"/>
            <a:ext cx="3581400" cy="1055608"/>
          </a:xfrm>
          <a:prstGeom prst="wedgeRoundRectCallout">
            <a:avLst>
              <a:gd name="adj1" fmla="val 103794"/>
              <a:gd name="adj2" fmla="val -57664"/>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FF0000"/>
                </a:solidFill>
                <a:latin typeface="Gill Sans MT" panose="020B0502020104020203" pitchFamily="34" charset="77"/>
              </a:rPr>
              <a:t>9Xnon</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FF0000"/>
                </a:solidFill>
                <a:latin typeface="Gill Sans MT" panose="020B0502020104020203" pitchFamily="34" charset="77"/>
              </a:rPr>
              <a:t> 30 - 10 mm/d</a:t>
            </a:r>
          </a:p>
        </p:txBody>
      </p:sp>
      <p:pic>
        <p:nvPicPr>
          <p:cNvPr id="11" name="Audio 10">
            <a:extLst>
              <a:ext uri="{FF2B5EF4-FFF2-40B4-BE49-F238E27FC236}">
                <a16:creationId xmlns:a16="http://schemas.microsoft.com/office/drawing/2014/main" id="{FC02B8B9-7038-23D8-B294-CC4CD823CB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298556908"/>
      </p:ext>
    </p:extLst>
  </p:cSld>
  <p:clrMapOvr>
    <a:masterClrMapping/>
  </p:clrMapOvr>
  <p:transition advTm="71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31806-6FD6-95E4-E5D4-C240D13C8A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DAC49-DB7D-8BD1-73EE-C804D7900541}"/>
              </a:ext>
            </a:extLst>
          </p:cNvPr>
          <p:cNvSpPr>
            <a:spLocks noGrp="1"/>
          </p:cNvSpPr>
          <p:nvPr>
            <p:ph type="title"/>
          </p:nvPr>
        </p:nvSpPr>
        <p:spPr/>
        <p:txBody>
          <a:bodyPr/>
          <a:lstStyle/>
          <a:p>
            <a:r>
              <a:rPr lang="en-US" sz="3200" b="1" i="1" dirty="0" err="1">
                <a:solidFill>
                  <a:srgbClr val="FF0000"/>
                </a:solidFill>
              </a:rPr>
              <a:t>Thermo</a:t>
            </a:r>
            <a:r>
              <a:rPr lang="en-US" sz="3200" dirty="0">
                <a:solidFill>
                  <a:srgbClr val="000000"/>
                </a:solidFill>
              </a:rPr>
              <a:t> – </a:t>
            </a:r>
            <a:r>
              <a:rPr kumimoji="0" lang="en-US" sz="2800" b="0" i="0" u="none" strike="noStrike" kern="0" cap="none" spc="0" normalizeH="0" baseline="0" noProof="0" dirty="0">
                <a:ln>
                  <a:noFill/>
                </a:ln>
                <a:solidFill>
                  <a:srgbClr val="000000"/>
                </a:solidFill>
                <a:effectLst/>
                <a:uLnTx/>
                <a:uFillTx/>
                <a:latin typeface="Gill Sans MT"/>
                <a:sym typeface="Gill Sans" charset="0"/>
              </a:rPr>
              <a:t>IMERG </a:t>
            </a:r>
            <a:r>
              <a:rPr lang="en-US" sz="2800" dirty="0">
                <a:solidFill>
                  <a:srgbClr val="000000"/>
                </a:solidFill>
              </a:rPr>
              <a:t>300 km </a:t>
            </a:r>
            <a:r>
              <a:rPr kumimoji="0" lang="en-US" sz="2800" b="0" i="0" u="none" strike="noStrike" kern="0" cap="none" spc="0" normalizeH="0" baseline="0" noProof="0" dirty="0" err="1">
                <a:ln>
                  <a:noFill/>
                </a:ln>
                <a:solidFill>
                  <a:srgbClr val="000000"/>
                </a:solidFill>
                <a:effectLst/>
                <a:uLnTx/>
                <a:uFillTx/>
                <a:latin typeface="Gill Sans MT"/>
                <a:sym typeface="Gill Sans" charset="0"/>
              </a:rPr>
              <a:t>rainrate</a:t>
            </a:r>
            <a:r>
              <a:rPr kumimoji="0" lang="en-US" sz="2800" b="0" i="0" u="none" strike="noStrike" kern="0" cap="none" spc="0" normalizeH="0" baseline="0" noProof="0" dirty="0">
                <a:ln>
                  <a:noFill/>
                </a:ln>
                <a:solidFill>
                  <a:srgbClr val="000000"/>
                </a:solidFill>
                <a:effectLst/>
                <a:uLnTx/>
                <a:uFillTx/>
                <a:latin typeface="Gill Sans MT"/>
                <a:sym typeface="Gill Sans" charset="0"/>
              </a:rPr>
              <a:t> [mm/d]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200" b="0" i="0" u="none" strike="noStrike" kern="0" cap="none" spc="0" normalizeH="0" baseline="0" noProof="0" dirty="0">
                <a:ln>
                  <a:noFill/>
                </a:ln>
                <a:solidFill>
                  <a:srgbClr val="000000"/>
                </a:solidFill>
                <a:effectLst/>
                <a:uLnTx/>
                <a:uFillTx/>
                <a:latin typeface="Gill Sans MT"/>
                <a:sym typeface="Gill Sans" charset="0"/>
              </a:rPr>
              <a:t>WPAC 2018-2022</a:t>
            </a:r>
            <a:endParaRPr lang="en-US" dirty="0"/>
          </a:p>
        </p:txBody>
      </p:sp>
      <p:pic>
        <p:nvPicPr>
          <p:cNvPr id="5" name="Content Placeholder 4">
            <a:extLst>
              <a:ext uri="{FF2B5EF4-FFF2-40B4-BE49-F238E27FC236}">
                <a16:creationId xmlns:a16="http://schemas.microsoft.com/office/drawing/2014/main" id="{7D364F4B-7CB0-0E37-569D-CA8E67772563}"/>
              </a:ext>
            </a:extLst>
          </p:cNvPr>
          <p:cNvPicPr>
            <a:picLocks noGrp="1" noChangeAspect="1"/>
          </p:cNvPicPr>
          <p:nvPr>
            <p:ph idx="1"/>
          </p:nvPr>
        </p:nvPicPr>
        <p:blipFill>
          <a:blip r:embed="rId4"/>
          <a:srcRect/>
          <a:stretch/>
        </p:blipFill>
        <p:spPr>
          <a:xfrm>
            <a:off x="1663700" y="1247774"/>
            <a:ext cx="9677400" cy="7258051"/>
          </a:xfrm>
        </p:spPr>
      </p:pic>
      <p:sp>
        <p:nvSpPr>
          <p:cNvPr id="6" name="Rounded Rectangular Callout 5">
            <a:extLst>
              <a:ext uri="{FF2B5EF4-FFF2-40B4-BE49-F238E27FC236}">
                <a16:creationId xmlns:a16="http://schemas.microsoft.com/office/drawing/2014/main" id="{70B8C954-4E8E-97AB-8893-4F9ADC967FF4}"/>
              </a:ext>
            </a:extLst>
          </p:cNvPr>
          <p:cNvSpPr/>
          <p:nvPr/>
        </p:nvSpPr>
        <p:spPr bwMode="auto">
          <a:xfrm>
            <a:off x="2463800" y="2133598"/>
            <a:ext cx="4953000" cy="2009061"/>
          </a:xfrm>
          <a:prstGeom prst="wedgeRoundRectCallout">
            <a:avLst>
              <a:gd name="adj1" fmla="val 57792"/>
              <a:gd name="adj2" fmla="val 122476"/>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77"/>
              </a:rPr>
              <a:t>Red line – </a:t>
            </a:r>
            <a:r>
              <a:rPr lang="en-US" sz="2800" b="1" dirty="0">
                <a:solidFill>
                  <a:srgbClr val="FF0000"/>
                </a:solidFill>
                <a:latin typeface="Gill Sans MT" panose="020B0502020104020203" pitchFamily="34" charset="77"/>
              </a:rPr>
              <a:t>9Xnon</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chemeClr val="tx1"/>
                </a:solidFill>
                <a:latin typeface="Gill Sans MT" panose="020B0502020104020203" pitchFamily="34" charset="0"/>
              </a:rPr>
              <a:t>Green line –</a:t>
            </a:r>
            <a:r>
              <a:rPr lang="en-US" sz="2800" b="1" dirty="0">
                <a:solidFill>
                  <a:srgbClr val="000090"/>
                </a:solidFill>
                <a:latin typeface="Gill Sans MT" panose="020B0502020104020203" pitchFamily="34" charset="0"/>
              </a:rPr>
              <a:t> </a:t>
            </a:r>
            <a:r>
              <a:rPr lang="en-US" sz="2800" b="1" dirty="0">
                <a:solidFill>
                  <a:srgbClr val="008F00"/>
                </a:solidFill>
                <a:latin typeface="Gill Sans MT" panose="020B0502020104020203" pitchFamily="34" charset="0"/>
              </a:rPr>
              <a:t>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chemeClr val="tx1"/>
                </a:solidFill>
                <a:latin typeface="Gill Sans MT" panose="020B0502020104020203" pitchFamily="34" charset="0"/>
              </a:rPr>
              <a:t>Xover</a:t>
            </a:r>
            <a:r>
              <a:rPr lang="en-US" sz="2800" b="1" dirty="0">
                <a:solidFill>
                  <a:schemeClr val="tx1"/>
                </a:solidFill>
                <a:latin typeface="Gill Sans MT" panose="020B0502020104020203" pitchFamily="34" charset="0"/>
              </a:rPr>
              <a:t> ~ </a:t>
            </a:r>
            <a:r>
              <a:rPr lang="en-US" sz="2800" b="1" u="sng" dirty="0">
                <a:solidFill>
                  <a:schemeClr val="tx1"/>
                </a:solidFill>
                <a:latin typeface="Gill Sans MT" panose="020B0502020104020203" pitchFamily="34" charset="0"/>
              </a:rPr>
              <a:t>48 h (2 d)</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chemeClr val="tx1"/>
                </a:solidFill>
                <a:latin typeface="Gill Sans MT" panose="020B0502020104020203" pitchFamily="34" charset="0"/>
              </a:rPr>
              <a:t>Rain ~ </a:t>
            </a:r>
            <a:r>
              <a:rPr lang="en-US" sz="2800" b="1" u="sng" dirty="0">
                <a:solidFill>
                  <a:schemeClr val="tx1"/>
                </a:solidFill>
                <a:latin typeface="Gill Sans MT" panose="020B0502020104020203" pitchFamily="34" charset="0"/>
              </a:rPr>
              <a:t>30 mm/d</a:t>
            </a:r>
          </a:p>
        </p:txBody>
      </p:sp>
      <p:sp>
        <p:nvSpPr>
          <p:cNvPr id="7" name="Rounded Rectangular Callout 6">
            <a:extLst>
              <a:ext uri="{FF2B5EF4-FFF2-40B4-BE49-F238E27FC236}">
                <a16:creationId xmlns:a16="http://schemas.microsoft.com/office/drawing/2014/main" id="{FF120CA3-12B6-7586-E065-819F3A08C554}"/>
              </a:ext>
            </a:extLst>
          </p:cNvPr>
          <p:cNvSpPr/>
          <p:nvPr/>
        </p:nvSpPr>
        <p:spPr bwMode="auto">
          <a:xfrm>
            <a:off x="7874000" y="2286000"/>
            <a:ext cx="2990850" cy="1055608"/>
          </a:xfrm>
          <a:prstGeom prst="wedgeRoundRectCallout">
            <a:avLst>
              <a:gd name="adj1" fmla="val 41300"/>
              <a:gd name="adj2" fmla="val 100113"/>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8F00"/>
                </a:solidFill>
                <a:latin typeface="Gill Sans MT" panose="020B0502020104020203" pitchFamily="34" charset="0"/>
              </a:rPr>
              <a:t>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8F00"/>
                </a:solidFill>
                <a:latin typeface="Gill Sans MT" panose="020B0502020104020203" pitchFamily="34" charset="0"/>
              </a:rPr>
              <a:t>30 – 50 mm/d</a:t>
            </a:r>
          </a:p>
        </p:txBody>
      </p:sp>
      <p:sp>
        <p:nvSpPr>
          <p:cNvPr id="3" name="Rounded Rectangular Callout 2">
            <a:extLst>
              <a:ext uri="{FF2B5EF4-FFF2-40B4-BE49-F238E27FC236}">
                <a16:creationId xmlns:a16="http://schemas.microsoft.com/office/drawing/2014/main" id="{AEEE9BA8-5EB2-BA26-CF34-76BE2A475EDD}"/>
              </a:ext>
            </a:extLst>
          </p:cNvPr>
          <p:cNvSpPr/>
          <p:nvPr/>
        </p:nvSpPr>
        <p:spPr bwMode="auto">
          <a:xfrm>
            <a:off x="4292600" y="6697504"/>
            <a:ext cx="3581400" cy="1055608"/>
          </a:xfrm>
          <a:prstGeom prst="wedgeRoundRectCallout">
            <a:avLst>
              <a:gd name="adj1" fmla="val 103794"/>
              <a:gd name="adj2" fmla="val -57664"/>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FF0000"/>
                </a:solidFill>
                <a:latin typeface="Gill Sans MT" panose="020B0502020104020203" pitchFamily="34" charset="77"/>
              </a:rPr>
              <a:t>9Xnon</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FF0000"/>
                </a:solidFill>
                <a:latin typeface="Gill Sans MT" panose="020B0502020104020203" pitchFamily="34" charset="77"/>
              </a:rPr>
              <a:t> 30 - 10 mm/d</a:t>
            </a:r>
          </a:p>
        </p:txBody>
      </p:sp>
      <p:pic>
        <p:nvPicPr>
          <p:cNvPr id="11" name="Audio 10">
            <a:extLst>
              <a:ext uri="{FF2B5EF4-FFF2-40B4-BE49-F238E27FC236}">
                <a16:creationId xmlns:a16="http://schemas.microsoft.com/office/drawing/2014/main" id="{3D7083EE-2472-A12D-603F-32DE7ECCA8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979828835"/>
      </p:ext>
    </p:extLst>
  </p:cSld>
  <p:clrMapOvr>
    <a:masterClrMapping/>
  </p:clrMapOvr>
  <p:transition advTm="7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9EB1-84C9-2F04-E8EB-D7BDBF07E255}"/>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000000"/>
                </a:solidFill>
                <a:effectLst/>
                <a:uLnTx/>
                <a:uFillTx/>
                <a:latin typeface="Gill Sans MT"/>
                <a:sym typeface="Gill Sans" charset="0"/>
              </a:rPr>
              <a:t>IMERG 300 km </a:t>
            </a:r>
            <a:r>
              <a:rPr kumimoji="0" lang="en-US" sz="3600" b="0" i="0" u="none" strike="noStrike" kern="0" cap="none" spc="0" normalizeH="0" baseline="0" noProof="0" dirty="0" err="1">
                <a:ln>
                  <a:noFill/>
                </a:ln>
                <a:solidFill>
                  <a:srgbClr val="000000"/>
                </a:solidFill>
                <a:effectLst/>
                <a:uLnTx/>
                <a:uFillTx/>
                <a:latin typeface="Gill Sans MT"/>
                <a:sym typeface="Gill Sans" charset="0"/>
              </a:rPr>
              <a:t>rainrate</a:t>
            </a:r>
            <a:r>
              <a:rPr kumimoji="0" lang="en-US" sz="3600" b="0" i="0" u="none" strike="noStrike" kern="0" cap="none" spc="0" normalizeH="0" baseline="0" noProof="0" dirty="0">
                <a:ln>
                  <a:noFill/>
                </a:ln>
                <a:solidFill>
                  <a:srgbClr val="000000"/>
                </a:solidFill>
                <a:effectLst/>
                <a:uLnTx/>
                <a:uFillTx/>
                <a:latin typeface="Gill Sans MT"/>
                <a:sym typeface="Gill Sans" charset="0"/>
              </a:rPr>
              <a:t> [mm/d] – diff between 9Xdev &amp; 9Xnon</a:t>
            </a:r>
            <a:br>
              <a:rPr kumimoji="0" lang="en-US" sz="4400" b="0" i="0" u="none" strike="noStrike" kern="0" cap="none" spc="0" normalizeH="0" baseline="0" noProof="0" dirty="0">
                <a:ln>
                  <a:noFill/>
                </a:ln>
                <a:solidFill>
                  <a:srgbClr val="000000"/>
                </a:solidFill>
                <a:effectLst/>
                <a:uLnTx/>
                <a:uFillTx/>
                <a:latin typeface="Gill Sans MT"/>
                <a:sym typeface="Gill Sans" charset="0"/>
              </a:rPr>
            </a:br>
            <a:r>
              <a:rPr kumimoji="0" lang="en-US" sz="3600" b="0" i="0" u="none" strike="noStrike" kern="0" cap="none" spc="0" normalizeH="0" baseline="0" noProof="0" dirty="0">
                <a:ln>
                  <a:noFill/>
                </a:ln>
                <a:solidFill>
                  <a:srgbClr val="000000"/>
                </a:solidFill>
                <a:effectLst/>
                <a:uLnTx/>
                <a:uFillTx/>
                <a:latin typeface="Gill Sans MT"/>
                <a:sym typeface="Gill Sans" charset="0"/>
              </a:rPr>
              <a:t>summary for 5 y period 2018-2022</a:t>
            </a:r>
            <a:endParaRPr lang="en-US" dirty="0"/>
          </a:p>
        </p:txBody>
      </p:sp>
      <p:sp>
        <p:nvSpPr>
          <p:cNvPr id="3" name="Content Placeholder 2">
            <a:extLst>
              <a:ext uri="{FF2B5EF4-FFF2-40B4-BE49-F238E27FC236}">
                <a16:creationId xmlns:a16="http://schemas.microsoft.com/office/drawing/2014/main" id="{DE565E75-FFEE-EC1C-21BA-321799D2A387}"/>
              </a:ext>
            </a:extLst>
          </p:cNvPr>
          <p:cNvSpPr>
            <a:spLocks noGrp="1"/>
          </p:cNvSpPr>
          <p:nvPr>
            <p:ph idx="1"/>
          </p:nvPr>
        </p:nvSpPr>
        <p:spPr/>
        <p:txBody>
          <a:bodyPr/>
          <a:lstStyle/>
          <a:p>
            <a:r>
              <a:rPr lang="en-US" dirty="0"/>
              <a:t>WPAC</a:t>
            </a:r>
          </a:p>
          <a:p>
            <a:pPr lvl="1"/>
            <a:r>
              <a:rPr lang="en-US" dirty="0"/>
              <a:t>9Xdev v 9Xnon begin to depart or </a:t>
            </a:r>
            <a:r>
              <a:rPr lang="en-US" b="1" i="1" dirty="0" err="1">
                <a:solidFill>
                  <a:srgbClr val="FF0000"/>
                </a:solidFill>
              </a:rPr>
              <a:t>Xover</a:t>
            </a:r>
            <a:r>
              <a:rPr lang="en-US" b="1" i="1" dirty="0">
                <a:solidFill>
                  <a:srgbClr val="FF0000"/>
                </a:solidFill>
              </a:rPr>
              <a:t> point ~ 2 d</a:t>
            </a:r>
          </a:p>
          <a:p>
            <a:pPr lvl="1"/>
            <a:r>
              <a:rPr lang="en-US" b="1" i="1" dirty="0">
                <a:solidFill>
                  <a:srgbClr val="FF0000"/>
                </a:solidFill>
              </a:rPr>
              <a:t>RR ~ 30 mm/d </a:t>
            </a:r>
            <a:r>
              <a:rPr lang="en-US" dirty="0"/>
              <a:t>&amp; </a:t>
            </a:r>
            <a:r>
              <a:rPr lang="en-US" b="1" i="1" dirty="0"/>
              <a:t>higher</a:t>
            </a:r>
            <a:r>
              <a:rPr lang="en-US" dirty="0"/>
              <a:t> than in the LANT</a:t>
            </a:r>
          </a:p>
          <a:p>
            <a:pPr lvl="1"/>
            <a:r>
              <a:rPr lang="en-US" dirty="0"/>
              <a:t>both 9Xdev &amp; 9Xnon start at 30 mm/d but 9Xnon </a:t>
            </a:r>
            <a:r>
              <a:rPr lang="en-US" b="1" i="1" dirty="0"/>
              <a:t>decreases</a:t>
            </a:r>
            <a:r>
              <a:rPr lang="en-US" dirty="0"/>
              <a:t> to 15 mm/d</a:t>
            </a:r>
          </a:p>
          <a:p>
            <a:r>
              <a:rPr lang="en-US" dirty="0"/>
              <a:t>LANT</a:t>
            </a:r>
          </a:p>
          <a:p>
            <a:pPr lvl="1"/>
            <a:r>
              <a:rPr lang="en-US" dirty="0"/>
              <a:t>9Xdev v 9Xnon begin to depart or </a:t>
            </a:r>
            <a:r>
              <a:rPr lang="en-US" b="1" i="1" dirty="0" err="1">
                <a:solidFill>
                  <a:srgbClr val="FF0000"/>
                </a:solidFill>
              </a:rPr>
              <a:t>Xover</a:t>
            </a:r>
            <a:r>
              <a:rPr lang="en-US" b="1" i="1" dirty="0">
                <a:solidFill>
                  <a:srgbClr val="FF0000"/>
                </a:solidFill>
              </a:rPr>
              <a:t> point ~ 1.5 d</a:t>
            </a:r>
          </a:p>
          <a:p>
            <a:pPr lvl="1"/>
            <a:r>
              <a:rPr lang="en-US" b="1" i="1" dirty="0">
                <a:solidFill>
                  <a:srgbClr val="FF0000"/>
                </a:solidFill>
              </a:rPr>
              <a:t>RR ~ 20 mm/d </a:t>
            </a:r>
            <a:r>
              <a:rPr lang="en-US" dirty="0"/>
              <a:t>&amp; </a:t>
            </a:r>
            <a:r>
              <a:rPr lang="en-US" b="1" i="1" dirty="0"/>
              <a:t>lower</a:t>
            </a:r>
            <a:r>
              <a:rPr lang="en-US" dirty="0"/>
              <a:t> than in WPAC</a:t>
            </a:r>
          </a:p>
          <a:p>
            <a:pPr lvl="1"/>
            <a:r>
              <a:rPr lang="en-US" dirty="0"/>
              <a:t>RR change ~ 10 mm/d vice 15-20 mm/d in WPAC</a:t>
            </a:r>
          </a:p>
          <a:p>
            <a:pPr lvl="1"/>
            <a:endParaRPr lang="en-US" dirty="0"/>
          </a:p>
        </p:txBody>
      </p:sp>
      <p:pic>
        <p:nvPicPr>
          <p:cNvPr id="8" name="Audio 7">
            <a:extLst>
              <a:ext uri="{FF2B5EF4-FFF2-40B4-BE49-F238E27FC236}">
                <a16:creationId xmlns:a16="http://schemas.microsoft.com/office/drawing/2014/main" id="{7CA3ED97-D608-FA41-B2C9-60EED7B215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602489871"/>
      </p:ext>
    </p:extLst>
  </p:cSld>
  <p:clrMapOvr>
    <a:masterClrMapping/>
  </p:clrMapOvr>
  <p:transition advTm="21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985A5-E38D-4E16-1B1B-E823AFDB969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7C00261-FFEC-27E7-F9CE-E4AF1969B9BD}"/>
              </a:ext>
            </a:extLst>
          </p:cNvPr>
          <p:cNvSpPr>
            <a:spLocks noGrp="1"/>
          </p:cNvSpPr>
          <p:nvPr>
            <p:ph idx="1"/>
          </p:nvPr>
        </p:nvSpPr>
        <p:spPr>
          <a:xfrm>
            <a:off x="539750" y="1524000"/>
            <a:ext cx="11925300" cy="6705600"/>
          </a:xfrm>
        </p:spPr>
        <p:txBody>
          <a:bodyPr/>
          <a:lstStyle/>
          <a:p>
            <a:r>
              <a:rPr lang="en-US" dirty="0" err="1"/>
              <a:t>superBT</a:t>
            </a:r>
            <a:r>
              <a:rPr lang="en-US" dirty="0"/>
              <a:t> = BT +	</a:t>
            </a:r>
          </a:p>
          <a:p>
            <a:pPr lvl="1"/>
            <a:r>
              <a:rPr lang="en-US" b="1" dirty="0">
                <a:solidFill>
                  <a:srgbClr val="FF0000"/>
                </a:solidFill>
              </a:rPr>
              <a:t>genesis</a:t>
            </a:r>
            <a:r>
              <a:rPr lang="en-US" dirty="0"/>
              <a:t> –  2007-2024 of both </a:t>
            </a:r>
          </a:p>
          <a:p>
            <a:pPr lvl="2"/>
            <a:r>
              <a:rPr lang="en-US" dirty="0"/>
              <a:t>developing and non-developing </a:t>
            </a:r>
            <a:r>
              <a:rPr lang="en-US" dirty="0" err="1"/>
              <a:t>pTC</a:t>
            </a:r>
            <a:endParaRPr lang="en-US" dirty="0"/>
          </a:p>
          <a:p>
            <a:pPr lvl="1"/>
            <a:r>
              <a:rPr lang="en-US" b="1" dirty="0">
                <a:solidFill>
                  <a:srgbClr val="FF0000"/>
                </a:solidFill>
              </a:rPr>
              <a:t>dynamics</a:t>
            </a:r>
            <a:r>
              <a:rPr lang="en-US" dirty="0"/>
              <a:t> – 1945-2024 twice-daily 10-d ERA5 forecasts</a:t>
            </a:r>
          </a:p>
          <a:p>
            <a:pPr lvl="2"/>
            <a:r>
              <a:rPr lang="en-US" dirty="0"/>
              <a:t>TC tracker</a:t>
            </a:r>
          </a:p>
          <a:p>
            <a:pPr lvl="2"/>
            <a:r>
              <a:rPr lang="en-US" dirty="0"/>
              <a:t>TC diagnostics file of environmental variables (e.g., vertical wind shear)</a:t>
            </a:r>
          </a:p>
          <a:p>
            <a:pPr lvl="1"/>
            <a:r>
              <a:rPr lang="en-US" b="1" dirty="0">
                <a:solidFill>
                  <a:srgbClr val="FF0000"/>
                </a:solidFill>
              </a:rPr>
              <a:t>thermodynamics</a:t>
            </a:r>
            <a:r>
              <a:rPr lang="en-US" dirty="0"/>
              <a:t> – 1998-2024 - satellite global precipitation analyses</a:t>
            </a:r>
          </a:p>
          <a:p>
            <a:pPr lvl="2"/>
            <a:r>
              <a:rPr lang="en-US" dirty="0" err="1"/>
              <a:t>GsMAP</a:t>
            </a:r>
            <a:r>
              <a:rPr lang="en-US" dirty="0"/>
              <a:t> JAXA V8</a:t>
            </a:r>
          </a:p>
          <a:p>
            <a:pPr lvl="2"/>
            <a:r>
              <a:rPr lang="en-US" dirty="0"/>
              <a:t>IMERG NASA V6</a:t>
            </a:r>
          </a:p>
          <a:p>
            <a:r>
              <a:rPr lang="en-US" dirty="0"/>
              <a:t>V04 </a:t>
            </a:r>
            <a:r>
              <a:rPr lang="en-US" sz="2800" dirty="0"/>
              <a:t>(beta - https://</a:t>
            </a:r>
            <a:r>
              <a:rPr lang="en-US" sz="2800" dirty="0" err="1"/>
              <a:t>surperbt.blogspot.com</a:t>
            </a:r>
            <a:r>
              <a:rPr lang="en-US" sz="2800" dirty="0"/>
              <a:t>/2023/12/intro-to-</a:t>
            </a:r>
            <a:r>
              <a:rPr lang="en-US" sz="2800" dirty="0" err="1"/>
              <a:t>superbt.html</a:t>
            </a:r>
            <a:r>
              <a:rPr lang="en-US" sz="2800" dirty="0"/>
              <a:t> )</a:t>
            </a:r>
          </a:p>
          <a:p>
            <a:pPr lvl="1"/>
            <a:r>
              <a:rPr lang="en-US" dirty="0"/>
              <a:t>2007-2022</a:t>
            </a:r>
          </a:p>
          <a:p>
            <a:r>
              <a:rPr lang="en-US" dirty="0"/>
              <a:t>V10 </a:t>
            </a:r>
            <a:r>
              <a:rPr lang="en-US" sz="2800" dirty="0"/>
              <a:t>(available around 202512)</a:t>
            </a:r>
          </a:p>
          <a:p>
            <a:pPr lvl="1"/>
            <a:r>
              <a:rPr lang="en-US" dirty="0"/>
              <a:t>1945-2024</a:t>
            </a:r>
          </a:p>
          <a:p>
            <a:pPr lvl="1"/>
            <a:r>
              <a:rPr lang="en-US" dirty="0"/>
              <a:t>R34 (radius of 34 kt winds) – TC size</a:t>
            </a:r>
          </a:p>
          <a:p>
            <a:pPr lvl="2"/>
            <a:endParaRPr lang="en-US" dirty="0"/>
          </a:p>
        </p:txBody>
      </p:sp>
      <p:pic>
        <p:nvPicPr>
          <p:cNvPr id="8" name="Audio 7">
            <a:extLst>
              <a:ext uri="{FF2B5EF4-FFF2-40B4-BE49-F238E27FC236}">
                <a16:creationId xmlns:a16="http://schemas.microsoft.com/office/drawing/2014/main" id="{5C172C35-289B-82F9-9ADD-D8289772D2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925146457"/>
      </p:ext>
    </p:extLst>
  </p:cSld>
  <p:clrMapOvr>
    <a:masterClrMapping/>
  </p:clrMapOvr>
  <p:transition advTm="37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B7BD-7CD9-1192-610A-A6D473ADE59B}"/>
              </a:ext>
            </a:extLst>
          </p:cNvPr>
          <p:cNvSpPr>
            <a:spLocks noGrp="1"/>
          </p:cNvSpPr>
          <p:nvPr>
            <p:ph type="title"/>
          </p:nvPr>
        </p:nvSpPr>
        <p:spPr/>
        <p:txBody>
          <a:bodyPr/>
          <a:lstStyle/>
          <a:p>
            <a:r>
              <a:rPr lang="en-US" dirty="0"/>
              <a:t>Contacts and Links</a:t>
            </a:r>
          </a:p>
        </p:txBody>
      </p:sp>
      <p:sp>
        <p:nvSpPr>
          <p:cNvPr id="10" name="TextBox 9">
            <a:extLst>
              <a:ext uri="{FF2B5EF4-FFF2-40B4-BE49-F238E27FC236}">
                <a16:creationId xmlns:a16="http://schemas.microsoft.com/office/drawing/2014/main" id="{347A30FB-63EF-192F-6211-37465EACF3C7}"/>
              </a:ext>
            </a:extLst>
          </p:cNvPr>
          <p:cNvSpPr txBox="1"/>
          <p:nvPr/>
        </p:nvSpPr>
        <p:spPr>
          <a:xfrm>
            <a:off x="502024" y="1676400"/>
            <a:ext cx="11734800" cy="7355860"/>
          </a:xfrm>
          <a:prstGeom prst="rect">
            <a:avLst/>
          </a:prstGeom>
          <a:noFill/>
        </p:spPr>
        <p:txBody>
          <a:bodyPr wrap="square" rtlCol="0">
            <a:spAutoFit/>
          </a:bodyPr>
          <a:lstStyle/>
          <a:p>
            <a:r>
              <a:rPr lang="en-US" sz="4800" dirty="0">
                <a:hlinkClick r:id="rId4"/>
              </a:rPr>
              <a:t>mfiorino@gmu.edu</a:t>
            </a:r>
            <a:endParaRPr lang="en-US" sz="4800" dirty="0"/>
          </a:p>
          <a:p>
            <a:r>
              <a:rPr lang="en-US" dirty="0"/>
              <a:t>  </a:t>
            </a:r>
          </a:p>
          <a:p>
            <a:r>
              <a:rPr lang="en-US" dirty="0"/>
              <a:t>               https://</a:t>
            </a:r>
            <a:r>
              <a:rPr lang="en-US" dirty="0" err="1"/>
              <a:t>surperbt.blogspot.com</a:t>
            </a:r>
            <a:r>
              <a:rPr lang="en-US" dirty="0"/>
              <a:t>/2023/12/intro-to-</a:t>
            </a:r>
            <a:r>
              <a:rPr lang="en-US" dirty="0" err="1"/>
              <a:t>superbt.html</a:t>
            </a:r>
            <a:endParaRPr lang="en-US" dirty="0"/>
          </a:p>
          <a:p>
            <a:endParaRPr lang="en-US" sz="2800" dirty="0"/>
          </a:p>
          <a:p>
            <a:r>
              <a:rPr lang="en-US" sz="1100" dirty="0"/>
              <a:t> </a:t>
            </a:r>
            <a:r>
              <a:rPr lang="en-US" sz="2800" dirty="0"/>
              <a:t>        </a:t>
            </a:r>
          </a:p>
          <a:p>
            <a:r>
              <a:rPr lang="en-US" dirty="0"/>
              <a:t>       https://</a:t>
            </a:r>
            <a:r>
              <a:rPr lang="en-US" dirty="0" err="1"/>
              <a:t>github.com</a:t>
            </a:r>
            <a:r>
              <a:rPr lang="en-US" dirty="0"/>
              <a:t>/</a:t>
            </a:r>
            <a:r>
              <a:rPr lang="en-US" dirty="0" err="1"/>
              <a:t>tenkiman</a:t>
            </a:r>
            <a:r>
              <a:rPr lang="en-US" dirty="0"/>
              <a:t>/superBT-V04/</a:t>
            </a:r>
          </a:p>
          <a:p>
            <a:endParaRPr lang="en-US" dirty="0"/>
          </a:p>
          <a:p>
            <a:r>
              <a:rPr lang="en-US" sz="2000" dirty="0"/>
              <a:t> </a:t>
            </a:r>
          </a:p>
          <a:p>
            <a:endParaRPr lang="en-US" sz="3200" dirty="0"/>
          </a:p>
          <a:p>
            <a:pPr algn="l"/>
            <a:r>
              <a:rPr lang="en-US" dirty="0"/>
              <a:t>                https://maps.wxmap2.com</a:t>
            </a:r>
          </a:p>
          <a:p>
            <a:endParaRPr lang="en-US" dirty="0"/>
          </a:p>
          <a:p>
            <a:endParaRPr lang="en-US" dirty="0"/>
          </a:p>
        </p:txBody>
      </p:sp>
      <p:pic>
        <p:nvPicPr>
          <p:cNvPr id="11" name="Picture 10" descr="A qr code on a white background&#10;&#10;AI-generated content may be incorrect.">
            <a:extLst>
              <a:ext uri="{FF2B5EF4-FFF2-40B4-BE49-F238E27FC236}">
                <a16:creationId xmlns:a16="http://schemas.microsoft.com/office/drawing/2014/main" id="{FA42BD7C-BB41-2F38-7054-7B96E07E1F5B}"/>
              </a:ext>
            </a:extLst>
          </p:cNvPr>
          <p:cNvPicPr>
            <a:picLocks noChangeAspect="1"/>
          </p:cNvPicPr>
          <p:nvPr/>
        </p:nvPicPr>
        <p:blipFill>
          <a:blip r:embed="rId5"/>
          <a:stretch>
            <a:fillRect/>
          </a:stretch>
        </p:blipFill>
        <p:spPr>
          <a:xfrm>
            <a:off x="826247" y="2590800"/>
            <a:ext cx="1554619" cy="1554619"/>
          </a:xfrm>
          <a:prstGeom prst="rect">
            <a:avLst/>
          </a:prstGeom>
        </p:spPr>
      </p:pic>
      <p:pic>
        <p:nvPicPr>
          <p:cNvPr id="13" name="Picture 12" descr="A qr code with black squares&#10;&#10;AI-generated content may be incorrect.">
            <a:extLst>
              <a:ext uri="{FF2B5EF4-FFF2-40B4-BE49-F238E27FC236}">
                <a16:creationId xmlns:a16="http://schemas.microsoft.com/office/drawing/2014/main" id="{87DE1586-B57D-ABB5-1F56-1550E8F58D96}"/>
              </a:ext>
            </a:extLst>
          </p:cNvPr>
          <p:cNvPicPr>
            <a:picLocks noChangeAspect="1"/>
          </p:cNvPicPr>
          <p:nvPr/>
        </p:nvPicPr>
        <p:blipFill>
          <a:blip r:embed="rId6"/>
          <a:stretch>
            <a:fillRect/>
          </a:stretch>
        </p:blipFill>
        <p:spPr>
          <a:xfrm>
            <a:off x="811305" y="4572000"/>
            <a:ext cx="1554619" cy="1554619"/>
          </a:xfrm>
          <a:prstGeom prst="rect">
            <a:avLst/>
          </a:prstGeom>
        </p:spPr>
      </p:pic>
      <p:pic>
        <p:nvPicPr>
          <p:cNvPr id="15" name="Picture 14" descr="A qr code with black squares&#10;&#10;AI-generated content may be incorrect.">
            <a:extLst>
              <a:ext uri="{FF2B5EF4-FFF2-40B4-BE49-F238E27FC236}">
                <a16:creationId xmlns:a16="http://schemas.microsoft.com/office/drawing/2014/main" id="{99250EBA-251F-734C-F1A0-9F0BA1098B32}"/>
              </a:ext>
            </a:extLst>
          </p:cNvPr>
          <p:cNvPicPr>
            <a:picLocks noChangeAspect="1"/>
          </p:cNvPicPr>
          <p:nvPr/>
        </p:nvPicPr>
        <p:blipFill>
          <a:blip r:embed="rId7"/>
          <a:stretch>
            <a:fillRect/>
          </a:stretch>
        </p:blipFill>
        <p:spPr>
          <a:xfrm>
            <a:off x="788894" y="6479251"/>
            <a:ext cx="1597949" cy="1597949"/>
          </a:xfrm>
          <a:prstGeom prst="rect">
            <a:avLst/>
          </a:prstGeom>
        </p:spPr>
      </p:pic>
      <p:pic>
        <p:nvPicPr>
          <p:cNvPr id="20" name="Audio 19">
            <a:extLst>
              <a:ext uri="{FF2B5EF4-FFF2-40B4-BE49-F238E27FC236}">
                <a16:creationId xmlns:a16="http://schemas.microsoft.com/office/drawing/2014/main" id="{221E4E7F-BFA2-A8B3-D4F5-CEBA18872A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663133075"/>
      </p:ext>
    </p:extLst>
  </p:cSld>
  <p:clrMapOvr>
    <a:masterClrMapping/>
  </p:clrMapOvr>
  <p:transition advTm="12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1E7D-D469-D0D5-3EB5-4C95F53D1109}"/>
              </a:ext>
            </a:extLst>
          </p:cNvPr>
          <p:cNvSpPr>
            <a:spLocks noGrp="1"/>
          </p:cNvSpPr>
          <p:nvPr>
            <p:ph type="title"/>
          </p:nvPr>
        </p:nvSpPr>
        <p:spPr/>
        <p:txBody>
          <a:bodyPr/>
          <a:lstStyle/>
          <a:p>
            <a:r>
              <a:rPr lang="en-US" sz="3200" dirty="0"/>
              <a:t>Formation Rate &amp; Time to Genesis/Dissipation</a:t>
            </a:r>
            <a:br>
              <a:rPr lang="en-US" dirty="0"/>
            </a:br>
            <a:r>
              <a:rPr lang="en-US" sz="3600" dirty="0"/>
              <a:t>LANT 2018-2022</a:t>
            </a:r>
            <a:endParaRPr lang="en-US" dirty="0"/>
          </a:p>
        </p:txBody>
      </p:sp>
      <p:pic>
        <p:nvPicPr>
          <p:cNvPr id="11" name="Content Placeholder 10">
            <a:extLst>
              <a:ext uri="{FF2B5EF4-FFF2-40B4-BE49-F238E27FC236}">
                <a16:creationId xmlns:a16="http://schemas.microsoft.com/office/drawing/2014/main" id="{19364A9E-5539-0487-357C-FCE115E83BF0}"/>
              </a:ext>
            </a:extLst>
          </p:cNvPr>
          <p:cNvPicPr>
            <a:picLocks noGrp="1" noChangeAspect="1"/>
          </p:cNvPicPr>
          <p:nvPr>
            <p:ph idx="1"/>
          </p:nvPr>
        </p:nvPicPr>
        <p:blipFill>
          <a:blip r:embed="rId2"/>
          <a:srcRect/>
          <a:stretch/>
        </p:blipFill>
        <p:spPr>
          <a:xfrm>
            <a:off x="1507069" y="1130300"/>
            <a:ext cx="9990662" cy="7493000"/>
          </a:xfrm>
        </p:spPr>
      </p:pic>
      <p:sp>
        <p:nvSpPr>
          <p:cNvPr id="12" name="Rounded Rectangular Callout 11">
            <a:extLst>
              <a:ext uri="{FF2B5EF4-FFF2-40B4-BE49-F238E27FC236}">
                <a16:creationId xmlns:a16="http://schemas.microsoft.com/office/drawing/2014/main" id="{4425C485-78A8-4369-E93C-5092154E3ECE}"/>
              </a:ext>
            </a:extLst>
          </p:cNvPr>
          <p:cNvSpPr/>
          <p:nvPr/>
        </p:nvSpPr>
        <p:spPr bwMode="auto">
          <a:xfrm>
            <a:off x="5816600" y="2303860"/>
            <a:ext cx="5486400" cy="2621994"/>
          </a:xfrm>
          <a:prstGeom prst="wedgeRoundRectCallout">
            <a:avLst>
              <a:gd name="adj1" fmla="val -37218"/>
              <a:gd name="adj2" fmla="val 86785"/>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Form Rate: </a:t>
            </a:r>
            <a:r>
              <a:rPr lang="en-US" sz="3600" b="1" u="sng" dirty="0">
                <a:solidFill>
                  <a:schemeClr val="accent1"/>
                </a:solidFill>
              </a:rPr>
              <a:t>62%</a:t>
            </a:r>
            <a:endParaRPr lang="en-US" sz="2800" b="1" u="sng" dirty="0">
              <a:solidFill>
                <a:schemeClr val="accent1"/>
              </a:solidFill>
            </a:endParaRPr>
          </a:p>
          <a:p>
            <a:r>
              <a:rPr lang="en-US" sz="2400" dirty="0">
                <a:solidFill>
                  <a:srgbClr val="000090"/>
                </a:solidFill>
              </a:rPr>
              <a:t>(62% of all 9X become NN)</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T-Gen: </a:t>
            </a:r>
            <a:r>
              <a:rPr lang="en-US" sz="2800" b="1" u="sng" dirty="0">
                <a:solidFill>
                  <a:schemeClr val="accent1"/>
                </a:solidFill>
              </a:rPr>
              <a:t>2.9 d</a:t>
            </a:r>
            <a:r>
              <a:rPr lang="en-US" sz="2800" b="1" dirty="0">
                <a:solidFill>
                  <a:srgbClr val="000090"/>
                </a:solidFill>
              </a:rPr>
              <a:t> (9Xdev)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T-Diss: </a:t>
            </a:r>
            <a:r>
              <a:rPr lang="en-US" sz="2800" b="1" u="sng" dirty="0">
                <a:solidFill>
                  <a:schemeClr val="accent1"/>
                </a:solidFill>
              </a:rPr>
              <a:t>2.9 d</a:t>
            </a:r>
            <a:r>
              <a:rPr lang="en-US" sz="2800" b="1" dirty="0">
                <a:solidFill>
                  <a:srgbClr val="000090"/>
                </a:solidFill>
              </a:rPr>
              <a:t> (9Xdev)</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 </a:t>
            </a:r>
          </a:p>
        </p:txBody>
      </p:sp>
    </p:spTree>
    <p:extLst>
      <p:ext uri="{BB962C8B-B14F-4D97-AF65-F5344CB8AC3E}">
        <p14:creationId xmlns:p14="http://schemas.microsoft.com/office/powerpoint/2010/main" val="378470472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661EE5E0-9449-E844-8DE6-9483083828C9}"/>
              </a:ext>
            </a:extLst>
          </p:cNvPr>
          <p:cNvSpPr>
            <a:spLocks noGrp="1" noChangeArrowheads="1"/>
          </p:cNvSpPr>
          <p:nvPr>
            <p:ph type="title"/>
          </p:nvPr>
        </p:nvSpPr>
        <p:spPr/>
        <p:txBody>
          <a:bodyPr/>
          <a:lstStyle/>
          <a:p>
            <a:r>
              <a:rPr lang="en-US" altLang="ja-JP" sz="3413">
                <a:ea typeface="ＭＳ Ｐゴシック" panose="020B0600070205080204" pitchFamily="34" charset="-128"/>
              </a:rPr>
              <a:t>ERA-40 TC detection v tropical wind score</a:t>
            </a:r>
            <a:br>
              <a:rPr lang="en-US" altLang="ja-JP" sz="3413">
                <a:ea typeface="ＭＳ Ｐゴシック" panose="020B0600070205080204" pitchFamily="34" charset="-128"/>
              </a:rPr>
            </a:br>
            <a:r>
              <a:rPr lang="en-US" altLang="ja-JP" sz="2560">
                <a:solidFill>
                  <a:srgbClr val="0D1C9F"/>
                </a:solidFill>
                <a:ea typeface="ＭＳ Ｐゴシック" panose="020B0600070205080204" pitchFamily="34" charset="-128"/>
              </a:rPr>
              <a:t>SHEM v NHEM ; tau=0 v tau=72 h</a:t>
            </a:r>
            <a:endParaRPr lang="en-US" altLang="en-US" sz="2560">
              <a:solidFill>
                <a:srgbClr val="0D1C9F"/>
              </a:solidFill>
            </a:endParaRPr>
          </a:p>
        </p:txBody>
      </p:sp>
      <p:grpSp>
        <p:nvGrpSpPr>
          <p:cNvPr id="2" name="Group 1">
            <a:extLst>
              <a:ext uri="{FF2B5EF4-FFF2-40B4-BE49-F238E27FC236}">
                <a16:creationId xmlns:a16="http://schemas.microsoft.com/office/drawing/2014/main" id="{A715A4B5-0659-C894-434C-CA180C3A8094}"/>
              </a:ext>
            </a:extLst>
          </p:cNvPr>
          <p:cNvGrpSpPr/>
          <p:nvPr/>
        </p:nvGrpSpPr>
        <p:grpSpPr>
          <a:xfrm>
            <a:off x="958427" y="1279031"/>
            <a:ext cx="11087946" cy="7195537"/>
            <a:chOff x="745068" y="1338863"/>
            <a:chExt cx="11690772" cy="8028658"/>
          </a:xfrm>
        </p:grpSpPr>
        <p:pic>
          <p:nvPicPr>
            <p:cNvPr id="524292" name="Picture 4">
              <a:extLst>
                <a:ext uri="{FF2B5EF4-FFF2-40B4-BE49-F238E27FC236}">
                  <a16:creationId xmlns:a16="http://schemas.microsoft.com/office/drawing/2014/main" id="{E96DDF74-5CB7-ED44-81FD-C5B7A50AD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68" y="1338863"/>
              <a:ext cx="11584658" cy="8028658"/>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293" name="Picture 5">
              <a:extLst>
                <a:ext uri="{FF2B5EF4-FFF2-40B4-BE49-F238E27FC236}">
                  <a16:creationId xmlns:a16="http://schemas.microsoft.com/office/drawing/2014/main" id="{6D7C83DE-49DB-734C-821D-F4E96991224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009" y="5046135"/>
              <a:ext cx="6917831" cy="3942080"/>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4294" name="Line 6">
            <a:extLst>
              <a:ext uri="{FF2B5EF4-FFF2-40B4-BE49-F238E27FC236}">
                <a16:creationId xmlns:a16="http://schemas.microsoft.com/office/drawing/2014/main" id="{47EDB8BC-05C1-6946-81DA-D72B850D0385}"/>
              </a:ext>
            </a:extLst>
          </p:cNvPr>
          <p:cNvSpPr>
            <a:spLocks noChangeShapeType="1"/>
          </p:cNvSpPr>
          <p:nvPr/>
        </p:nvSpPr>
        <p:spPr bwMode="auto">
          <a:xfrm>
            <a:off x="6044072" y="7188765"/>
            <a:ext cx="5788942" cy="1354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23507472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867D84D8-6CAA-7147-8DA6-5DF3E6B4E200}"/>
              </a:ext>
            </a:extLst>
          </p:cNvPr>
          <p:cNvSpPr>
            <a:spLocks noChangeArrowheads="1"/>
          </p:cNvSpPr>
          <p:nvPr/>
        </p:nvSpPr>
        <p:spPr bwMode="auto">
          <a:xfrm>
            <a:off x="539610" y="216746"/>
            <a:ext cx="11636587" cy="857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b"/>
          <a:lstStyle>
            <a:lvl1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1pPr>
            <a:lvl2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2pPr>
            <a:lvl3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3pPr>
            <a:lvl4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4pPr>
            <a:lvl5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9pPr>
          </a:lstStyle>
          <a:p>
            <a:r>
              <a:rPr lang="en-US" altLang="en-US" sz="4267"/>
              <a:t>TC Detection in ERA-15 v ECMWF ops</a:t>
            </a:r>
            <a:endParaRPr lang="en-US" altLang="en-US" sz="3982"/>
          </a:p>
        </p:txBody>
      </p:sp>
      <p:grpSp>
        <p:nvGrpSpPr>
          <p:cNvPr id="2" name="Group 1">
            <a:extLst>
              <a:ext uri="{FF2B5EF4-FFF2-40B4-BE49-F238E27FC236}">
                <a16:creationId xmlns:a16="http://schemas.microsoft.com/office/drawing/2014/main" id="{7440F0C0-CC99-8581-5E1D-93506E38D590}"/>
              </a:ext>
            </a:extLst>
          </p:cNvPr>
          <p:cNvGrpSpPr/>
          <p:nvPr/>
        </p:nvGrpSpPr>
        <p:grpSpPr>
          <a:xfrm>
            <a:off x="684106" y="1288913"/>
            <a:ext cx="11636587" cy="7175774"/>
            <a:chOff x="0" y="1282418"/>
            <a:chExt cx="12291342" cy="8033174"/>
          </a:xfrm>
        </p:grpSpPr>
        <p:pic>
          <p:nvPicPr>
            <p:cNvPr id="523273" name="Picture 9">
              <a:extLst>
                <a:ext uri="{FF2B5EF4-FFF2-40B4-BE49-F238E27FC236}">
                  <a16:creationId xmlns:a16="http://schemas.microsoft.com/office/drawing/2014/main" id="{2ECC6ED9-735F-BB4A-9C84-BE46C98C4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418"/>
              <a:ext cx="12277796" cy="682074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3275" name="Group 11">
              <a:extLst>
                <a:ext uri="{FF2B5EF4-FFF2-40B4-BE49-F238E27FC236}">
                  <a16:creationId xmlns:a16="http://schemas.microsoft.com/office/drawing/2014/main" id="{3C58F31D-BA5A-6841-B018-27B38AB448FF}"/>
                </a:ext>
              </a:extLst>
            </p:cNvPr>
            <p:cNvGrpSpPr>
              <a:grpSpLocks/>
            </p:cNvGrpSpPr>
            <p:nvPr/>
          </p:nvGrpSpPr>
          <p:grpSpPr bwMode="auto">
            <a:xfrm>
              <a:off x="4906152" y="5438988"/>
              <a:ext cx="7385190" cy="3876604"/>
              <a:chOff x="2173" y="2409"/>
              <a:chExt cx="3271" cy="1717"/>
            </a:xfrm>
          </p:grpSpPr>
          <p:pic>
            <p:nvPicPr>
              <p:cNvPr id="523272" name="Picture 8">
                <a:extLst>
                  <a:ext uri="{FF2B5EF4-FFF2-40B4-BE49-F238E27FC236}">
                    <a16:creationId xmlns:a16="http://schemas.microsoft.com/office/drawing/2014/main" id="{560660FA-8902-A44C-BEA7-FC492455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 y="2409"/>
                <a:ext cx="3271" cy="171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69" name="AutoShape 5">
                <a:extLst>
                  <a:ext uri="{FF2B5EF4-FFF2-40B4-BE49-F238E27FC236}">
                    <a16:creationId xmlns:a16="http://schemas.microsoft.com/office/drawing/2014/main" id="{DB256A5B-DFAA-614F-9FF5-297A12888A28}"/>
                  </a:ext>
                </a:extLst>
              </p:cNvPr>
              <p:cNvSpPr>
                <a:spLocks noChangeArrowheads="1"/>
              </p:cNvSpPr>
              <p:nvPr/>
            </p:nvSpPr>
            <p:spPr bwMode="auto">
              <a:xfrm>
                <a:off x="2402" y="2609"/>
                <a:ext cx="1859" cy="346"/>
              </a:xfrm>
              <a:prstGeom prst="wedgeRoundRectCallout">
                <a:avLst>
                  <a:gd name="adj1" fmla="val 11486"/>
                  <a:gd name="adj2" fmla="val 193097"/>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tropical wind skill increases from 2.5 to 4 days ~1989</a:t>
                </a:r>
              </a:p>
            </p:txBody>
          </p:sp>
        </p:grpSp>
      </p:grpSp>
      <p:sp>
        <p:nvSpPr>
          <p:cNvPr id="523271" name="AutoShape 7">
            <a:extLst>
              <a:ext uri="{FF2B5EF4-FFF2-40B4-BE49-F238E27FC236}">
                <a16:creationId xmlns:a16="http://schemas.microsoft.com/office/drawing/2014/main" id="{980A5C17-C108-514E-B938-C1E9332DEEB9}"/>
              </a:ext>
            </a:extLst>
          </p:cNvPr>
          <p:cNvSpPr>
            <a:spLocks noChangeArrowheads="1"/>
          </p:cNvSpPr>
          <p:nvPr/>
        </p:nvSpPr>
        <p:spPr bwMode="auto">
          <a:xfrm>
            <a:off x="1654952" y="3920062"/>
            <a:ext cx="2147146" cy="780072"/>
          </a:xfrm>
          <a:prstGeom prst="wedgeRoundRectCallout">
            <a:avLst>
              <a:gd name="adj1" fmla="val 31389"/>
              <a:gd name="adj2" fmla="val -122315"/>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a:t>ERA-15 ~85% 1979-93</a:t>
            </a:r>
          </a:p>
        </p:txBody>
      </p:sp>
      <p:sp>
        <p:nvSpPr>
          <p:cNvPr id="523270" name="AutoShape 6">
            <a:extLst>
              <a:ext uri="{FF2B5EF4-FFF2-40B4-BE49-F238E27FC236}">
                <a16:creationId xmlns:a16="http://schemas.microsoft.com/office/drawing/2014/main" id="{B85CD706-3BBC-D845-B688-0A7D9D6DCCDE}"/>
              </a:ext>
            </a:extLst>
          </p:cNvPr>
          <p:cNvSpPr>
            <a:spLocks noChangeArrowheads="1"/>
          </p:cNvSpPr>
          <p:nvPr/>
        </p:nvSpPr>
        <p:spPr bwMode="auto">
          <a:xfrm>
            <a:off x="1815253" y="5746604"/>
            <a:ext cx="2738685" cy="780072"/>
          </a:xfrm>
          <a:prstGeom prst="wedgeRoundRectCallout">
            <a:avLst>
              <a:gd name="adj1" fmla="val 107708"/>
              <a:gd name="adj2" fmla="val -187602"/>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Ops detection  increases to 80+% ~1989</a:t>
            </a:r>
          </a:p>
        </p:txBody>
      </p:sp>
      <p:sp>
        <p:nvSpPr>
          <p:cNvPr id="523276" name="Line 12">
            <a:extLst>
              <a:ext uri="{FF2B5EF4-FFF2-40B4-BE49-F238E27FC236}">
                <a16:creationId xmlns:a16="http://schemas.microsoft.com/office/drawing/2014/main" id="{D8C31EF7-BC59-2245-84A2-47DF1059A9D3}"/>
              </a:ext>
            </a:extLst>
          </p:cNvPr>
          <p:cNvSpPr>
            <a:spLocks noChangeShapeType="1"/>
          </p:cNvSpPr>
          <p:nvPr/>
        </p:nvSpPr>
        <p:spPr bwMode="auto">
          <a:xfrm>
            <a:off x="5292231" y="7491307"/>
            <a:ext cx="6827520"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3199395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3270"/>
                                        </p:tgtEl>
                                        <p:attrNameLst>
                                          <p:attrName>style.visibility</p:attrName>
                                        </p:attrNameLst>
                                      </p:cBhvr>
                                      <p:to>
                                        <p:strVal val="visible"/>
                                      </p:to>
                                    </p:set>
                                    <p:anim calcmode="lin" valueType="num">
                                      <p:cBhvr additive="base">
                                        <p:cTn id="7" dur="500" fill="hold"/>
                                        <p:tgtEl>
                                          <p:spTgt spid="523270"/>
                                        </p:tgtEl>
                                        <p:attrNameLst>
                                          <p:attrName>ppt_x</p:attrName>
                                        </p:attrNameLst>
                                      </p:cBhvr>
                                      <p:tavLst>
                                        <p:tav tm="0">
                                          <p:val>
                                            <p:strVal val="1+#ppt_w/2"/>
                                          </p:val>
                                        </p:tav>
                                        <p:tav tm="100000">
                                          <p:val>
                                            <p:strVal val="#ppt_x"/>
                                          </p:val>
                                        </p:tav>
                                      </p:tavLst>
                                    </p:anim>
                                    <p:anim calcmode="lin" valueType="num">
                                      <p:cBhvr additive="base">
                                        <p:cTn id="8" dur="500" fill="hold"/>
                                        <p:tgtEl>
                                          <p:spTgt spid="5232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3271"/>
                                        </p:tgtEl>
                                        <p:attrNameLst>
                                          <p:attrName>style.visibility</p:attrName>
                                        </p:attrNameLst>
                                      </p:cBhvr>
                                      <p:to>
                                        <p:strVal val="visible"/>
                                      </p:to>
                                    </p:set>
                                    <p:anim calcmode="lin" valueType="num">
                                      <p:cBhvr additive="base">
                                        <p:cTn id="13" dur="500" fill="hold"/>
                                        <p:tgtEl>
                                          <p:spTgt spid="523271"/>
                                        </p:tgtEl>
                                        <p:attrNameLst>
                                          <p:attrName>ppt_x</p:attrName>
                                        </p:attrNameLst>
                                      </p:cBhvr>
                                      <p:tavLst>
                                        <p:tav tm="0">
                                          <p:val>
                                            <p:strVal val="0-#ppt_w/2"/>
                                          </p:val>
                                        </p:tav>
                                        <p:tav tm="100000">
                                          <p:val>
                                            <p:strVal val="#ppt_x"/>
                                          </p:val>
                                        </p:tav>
                                      </p:tavLst>
                                    </p:anim>
                                    <p:anim calcmode="lin" valueType="num">
                                      <p:cBhvr additive="base">
                                        <p:cTn id="14" dur="500" fill="hold"/>
                                        <p:tgtEl>
                                          <p:spTgt spid="5232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71" grpId="0" animBg="1" autoUpdateAnimBg="0"/>
      <p:bldP spid="523270"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1A88-9CE2-11BB-2BE6-F1BEF780175E}"/>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301AAF95-6C0D-CF09-6526-7543E13B6872}"/>
              </a:ext>
            </a:extLst>
          </p:cNvPr>
          <p:cNvSpPr>
            <a:spLocks noGrp="1"/>
          </p:cNvSpPr>
          <p:nvPr>
            <p:ph idx="1"/>
          </p:nvPr>
        </p:nvSpPr>
        <p:spPr/>
        <p:txBody>
          <a:bodyPr/>
          <a:lstStyle/>
          <a:p>
            <a:r>
              <a:rPr lang="en-US" dirty="0"/>
              <a:t>Quality of ERA5 analyses and forecasts – how </a:t>
            </a:r>
            <a:r>
              <a:rPr lang="en-US" b="1" i="1" dirty="0">
                <a:solidFill>
                  <a:srgbClr val="FF0000"/>
                </a:solidFill>
              </a:rPr>
              <a:t>good</a:t>
            </a:r>
            <a:r>
              <a:rPr lang="en-US" dirty="0"/>
              <a:t> are the </a:t>
            </a:r>
            <a:r>
              <a:rPr lang="en-US" b="1" i="1" dirty="0">
                <a:solidFill>
                  <a:srgbClr val="FF0000"/>
                </a:solidFill>
              </a:rPr>
              <a:t>dynamics</a:t>
            </a:r>
            <a:r>
              <a:rPr lang="en-US" dirty="0"/>
              <a:t> like vertical wind shear?</a:t>
            </a:r>
          </a:p>
          <a:p>
            <a:pPr lvl="1"/>
            <a:r>
              <a:rPr lang="en-US" dirty="0"/>
              <a:t>run TC tracker for all TC 1945-2024</a:t>
            </a:r>
          </a:p>
          <a:p>
            <a:pPr lvl="1"/>
            <a:r>
              <a:rPr lang="en-US" dirty="0"/>
              <a:t>position error (PE) and probability of detection (</a:t>
            </a:r>
            <a:r>
              <a:rPr lang="en-US" dirty="0" err="1"/>
              <a:t>PoD</a:t>
            </a:r>
            <a:r>
              <a:rPr lang="en-US" dirty="0"/>
              <a:t>)</a:t>
            </a:r>
          </a:p>
          <a:p>
            <a:r>
              <a:rPr lang="en-US" dirty="0"/>
              <a:t>Formation or 9X → NN</a:t>
            </a:r>
          </a:p>
          <a:p>
            <a:pPr lvl="1"/>
            <a:r>
              <a:rPr lang="en-US" dirty="0">
                <a:solidFill>
                  <a:schemeClr val="bg2">
                    <a:lumMod val="60000"/>
                    <a:lumOff val="40000"/>
                  </a:schemeClr>
                </a:solidFill>
              </a:rPr>
              <a:t>rate or percentage of 9X that become NN</a:t>
            </a:r>
          </a:p>
          <a:p>
            <a:pPr lvl="1"/>
            <a:r>
              <a:rPr lang="en-US" dirty="0">
                <a:solidFill>
                  <a:schemeClr val="bg2">
                    <a:lumMod val="60000"/>
                    <a:lumOff val="40000"/>
                  </a:schemeClr>
                </a:solidFill>
              </a:rPr>
              <a:t>difference in dynamics (vertical wind shear) &amp; </a:t>
            </a:r>
            <a:r>
              <a:rPr lang="en-US" dirty="0" err="1">
                <a:solidFill>
                  <a:schemeClr val="bg2">
                    <a:lumMod val="60000"/>
                    <a:lumOff val="40000"/>
                  </a:schemeClr>
                </a:solidFill>
              </a:rPr>
              <a:t>thermo</a:t>
            </a:r>
            <a:r>
              <a:rPr lang="en-US" dirty="0">
                <a:solidFill>
                  <a:schemeClr val="bg2">
                    <a:lumMod val="60000"/>
                    <a:lumOff val="40000"/>
                  </a:schemeClr>
                </a:solidFill>
              </a:rPr>
              <a:t> (3deg mean rain) between 9Xdev and 9Xnon</a:t>
            </a:r>
          </a:p>
          <a:p>
            <a:r>
              <a:rPr lang="en-US" dirty="0"/>
              <a:t>Version 0.4 (beta)</a:t>
            </a:r>
          </a:p>
          <a:p>
            <a:pPr lvl="1"/>
            <a:r>
              <a:rPr lang="en-US" dirty="0"/>
              <a:t>2007-2022</a:t>
            </a:r>
          </a:p>
          <a:p>
            <a:r>
              <a:rPr lang="en-US" dirty="0"/>
              <a:t>Version 1.0</a:t>
            </a:r>
          </a:p>
          <a:p>
            <a:pPr lvl="1"/>
            <a:r>
              <a:rPr lang="en-US" dirty="0">
                <a:solidFill>
                  <a:schemeClr val="bg2">
                    <a:lumMod val="60000"/>
                    <a:lumOff val="40000"/>
                  </a:schemeClr>
                </a:solidFill>
              </a:rPr>
              <a:t>add 1945-2006 &amp; 2023-2024</a:t>
            </a:r>
          </a:p>
          <a:p>
            <a:pPr lvl="1"/>
            <a:r>
              <a:rPr lang="en-US" dirty="0">
                <a:solidFill>
                  <a:schemeClr val="bg2">
                    <a:lumMod val="60000"/>
                    <a:lumOff val="40000"/>
                  </a:schemeClr>
                </a:solidFill>
              </a:rPr>
              <a:t>add more R34 data from CIRA &amp; ERA5</a:t>
            </a:r>
          </a:p>
          <a:p>
            <a:pPr lvl="1"/>
            <a:endParaRPr lang="en-US" dirty="0"/>
          </a:p>
        </p:txBody>
      </p:sp>
    </p:spTree>
    <p:extLst>
      <p:ext uri="{BB962C8B-B14F-4D97-AF65-F5344CB8AC3E}">
        <p14:creationId xmlns:p14="http://schemas.microsoft.com/office/powerpoint/2010/main" val="37086883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4067-EACA-38DB-EB34-5AA544F8C70B}"/>
              </a:ext>
            </a:extLst>
          </p:cNvPr>
          <p:cNvSpPr>
            <a:spLocks noGrp="1"/>
          </p:cNvSpPr>
          <p:nvPr>
            <p:ph type="title"/>
          </p:nvPr>
        </p:nvSpPr>
        <p:spPr/>
        <p:txBody>
          <a:bodyPr/>
          <a:lstStyle/>
          <a:p>
            <a:r>
              <a:rPr lang="en-US" sz="4000" dirty="0"/>
              <a:t>The Bill Gray Standard Seminar Question</a:t>
            </a:r>
            <a:br>
              <a:rPr lang="en-US" dirty="0"/>
            </a:br>
            <a:r>
              <a:rPr lang="en-US" sz="3200" dirty="0"/>
              <a:t>20140401 AMS </a:t>
            </a:r>
            <a:r>
              <a:rPr lang="en-US" sz="3200" dirty="0" err="1"/>
              <a:t>Hurr</a:t>
            </a:r>
            <a:r>
              <a:rPr lang="en-US" sz="3200" dirty="0"/>
              <a:t> Conf San Diego</a:t>
            </a:r>
            <a:endParaRPr lang="en-US" dirty="0"/>
          </a:p>
        </p:txBody>
      </p:sp>
      <p:pic>
        <p:nvPicPr>
          <p:cNvPr id="7" name="Picture 6" descr="A person standing in front of a group of people eating&#10;&#10;Description automatically generated">
            <a:extLst>
              <a:ext uri="{FF2B5EF4-FFF2-40B4-BE49-F238E27FC236}">
                <a16:creationId xmlns:a16="http://schemas.microsoft.com/office/drawing/2014/main" id="{73345C1B-31D6-F61A-BF99-1F7C09194098}"/>
              </a:ext>
            </a:extLst>
          </p:cNvPr>
          <p:cNvPicPr>
            <a:picLocks noChangeAspect="1"/>
          </p:cNvPicPr>
          <p:nvPr/>
        </p:nvPicPr>
        <p:blipFill>
          <a:blip r:embed="rId4"/>
          <a:stretch>
            <a:fillRect/>
          </a:stretch>
        </p:blipFill>
        <p:spPr>
          <a:xfrm>
            <a:off x="12700" y="1132826"/>
            <a:ext cx="7772400" cy="7453657"/>
          </a:xfrm>
          <a:prstGeom prst="rect">
            <a:avLst/>
          </a:prstGeom>
        </p:spPr>
      </p:pic>
      <p:sp>
        <p:nvSpPr>
          <p:cNvPr id="8" name="Rounded Rectangular Callout 7">
            <a:extLst>
              <a:ext uri="{FF2B5EF4-FFF2-40B4-BE49-F238E27FC236}">
                <a16:creationId xmlns:a16="http://schemas.microsoft.com/office/drawing/2014/main" id="{3A771CBB-9165-E889-D1B3-8A7ECF16249B}"/>
              </a:ext>
            </a:extLst>
          </p:cNvPr>
          <p:cNvSpPr/>
          <p:nvPr/>
        </p:nvSpPr>
        <p:spPr bwMode="auto">
          <a:xfrm>
            <a:off x="8407400" y="1132826"/>
            <a:ext cx="4561114" cy="2145268"/>
          </a:xfrm>
          <a:prstGeom prst="wedgeRoundRectCallout">
            <a:avLst>
              <a:gd name="adj1" fmla="val -133408"/>
              <a:gd name="adj2" fmla="val 6549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4000" b="1" dirty="0">
                <a:solidFill>
                  <a:srgbClr val="000090"/>
                </a:solidFill>
              </a:rPr>
              <a:t>This is all well and good Mike…</a:t>
            </a:r>
          </a:p>
        </p:txBody>
      </p:sp>
      <p:sp>
        <p:nvSpPr>
          <p:cNvPr id="3" name="Rounded Rectangular Callout 2">
            <a:extLst>
              <a:ext uri="{FF2B5EF4-FFF2-40B4-BE49-F238E27FC236}">
                <a16:creationId xmlns:a16="http://schemas.microsoft.com/office/drawing/2014/main" id="{A0793EAE-3AC6-C126-A426-0063CB8D9511}"/>
              </a:ext>
            </a:extLst>
          </p:cNvPr>
          <p:cNvSpPr/>
          <p:nvPr/>
        </p:nvSpPr>
        <p:spPr bwMode="auto">
          <a:xfrm>
            <a:off x="8427357" y="3748138"/>
            <a:ext cx="4561114" cy="1464231"/>
          </a:xfrm>
          <a:prstGeom prst="wedgeRoundRectCallout">
            <a:avLst>
              <a:gd name="adj1" fmla="val -133766"/>
              <a:gd name="adj2" fmla="val -4601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4000" b="1" dirty="0">
                <a:solidFill>
                  <a:srgbClr val="000090"/>
                </a:solidFill>
              </a:rPr>
              <a:t>but why are you doing this?</a:t>
            </a:r>
          </a:p>
        </p:txBody>
      </p:sp>
      <p:pic>
        <p:nvPicPr>
          <p:cNvPr id="18" name="Audio 17">
            <a:extLst>
              <a:ext uri="{FF2B5EF4-FFF2-40B4-BE49-F238E27FC236}">
                <a16:creationId xmlns:a16="http://schemas.microsoft.com/office/drawing/2014/main" id="{B0BC32B1-5586-C27C-265C-94F7393893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278329486"/>
      </p:ext>
    </p:extLst>
  </p:cSld>
  <p:clrMapOvr>
    <a:masterClrMapping/>
  </p:clrMapOvr>
  <p:transition advTm="25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02BB2C-63FE-3C45-65A6-CB55AD97AC1A}"/>
              </a:ext>
            </a:extLst>
          </p:cNvPr>
          <p:cNvSpPr>
            <a:spLocks noGrp="1"/>
          </p:cNvSpPr>
          <p:nvPr>
            <p:ph type="title"/>
          </p:nvPr>
        </p:nvSpPr>
        <p:spPr>
          <a:xfrm>
            <a:off x="12700" y="-12700"/>
            <a:ext cx="12979400" cy="8699500"/>
          </a:xfrm>
        </p:spPr>
        <p:txBody>
          <a:bodyPr/>
          <a:lstStyle/>
          <a:p>
            <a:r>
              <a:rPr lang="en-US" sz="8800" dirty="0"/>
              <a:t>Mahalo</a:t>
            </a:r>
            <a:br>
              <a:rPr lang="en-US" dirty="0"/>
            </a:br>
            <a:br>
              <a:rPr lang="en-US" dirty="0"/>
            </a:br>
            <a:r>
              <a:rPr lang="en-US" sz="6000" dirty="0" err="1"/>
              <a:t>どうも</a:t>
            </a:r>
            <a:br>
              <a:rPr lang="en-US" sz="6000" dirty="0"/>
            </a:br>
            <a:r>
              <a:rPr lang="en-US" sz="6000" dirty="0" err="1"/>
              <a:t>ありがとう</a:t>
            </a:r>
            <a:br>
              <a:rPr lang="en-US" sz="6000" dirty="0"/>
            </a:br>
            <a:r>
              <a:rPr lang="en-US" sz="6000" dirty="0" err="1"/>
              <a:t>ございました</a:t>
            </a:r>
            <a:endParaRPr lang="en-US" dirty="0"/>
          </a:p>
        </p:txBody>
      </p:sp>
    </p:spTree>
    <p:extLst>
      <p:ext uri="{BB962C8B-B14F-4D97-AF65-F5344CB8AC3E}">
        <p14:creationId xmlns:p14="http://schemas.microsoft.com/office/powerpoint/2010/main" val="238258801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4067-EACA-38DB-EB34-5AA544F8C70B}"/>
              </a:ext>
            </a:extLst>
          </p:cNvPr>
          <p:cNvSpPr>
            <a:spLocks noGrp="1"/>
          </p:cNvSpPr>
          <p:nvPr>
            <p:ph type="title"/>
          </p:nvPr>
        </p:nvSpPr>
        <p:spPr/>
        <p:txBody>
          <a:bodyPr/>
          <a:lstStyle/>
          <a:p>
            <a:r>
              <a:rPr lang="en-US" sz="4000" dirty="0"/>
              <a:t>The Bill Gray Standard Seminar Question</a:t>
            </a:r>
            <a:br>
              <a:rPr lang="en-US" dirty="0"/>
            </a:br>
            <a:r>
              <a:rPr lang="en-US" sz="3200" dirty="0"/>
              <a:t>20140401 AMS </a:t>
            </a:r>
            <a:r>
              <a:rPr lang="en-US" sz="3200" dirty="0" err="1"/>
              <a:t>Hurr</a:t>
            </a:r>
            <a:r>
              <a:rPr lang="en-US" sz="3200" dirty="0"/>
              <a:t> Conf San Diego</a:t>
            </a:r>
            <a:endParaRPr lang="en-US" dirty="0"/>
          </a:p>
        </p:txBody>
      </p:sp>
      <p:sp>
        <p:nvSpPr>
          <p:cNvPr id="4" name="TextBox 3">
            <a:extLst>
              <a:ext uri="{FF2B5EF4-FFF2-40B4-BE49-F238E27FC236}">
                <a16:creationId xmlns:a16="http://schemas.microsoft.com/office/drawing/2014/main" id="{48FEEFEC-0585-A817-56D2-E537610E988A}"/>
              </a:ext>
            </a:extLst>
          </p:cNvPr>
          <p:cNvSpPr txBox="1"/>
          <p:nvPr/>
        </p:nvSpPr>
        <p:spPr>
          <a:xfrm>
            <a:off x="1625600" y="1630571"/>
            <a:ext cx="12344400" cy="2123658"/>
          </a:xfrm>
          <a:prstGeom prst="rect">
            <a:avLst/>
          </a:prstGeom>
          <a:noFill/>
        </p:spPr>
        <p:txBody>
          <a:bodyPr wrap="square">
            <a:spAutoFit/>
          </a:bodyPr>
          <a:lstStyle/>
          <a:p>
            <a:r>
              <a:rPr lang="en-US" sz="6600" i="1" dirty="0">
                <a:solidFill>
                  <a:srgbClr val="011893"/>
                </a:solidFill>
              </a:rPr>
              <a:t>This work is unfunded…</a:t>
            </a:r>
          </a:p>
          <a:p>
            <a:r>
              <a:rPr lang="en-US" sz="6600" i="1" dirty="0">
                <a:solidFill>
                  <a:srgbClr val="011893"/>
                </a:solidFill>
              </a:rPr>
              <a:t>the real reason…</a:t>
            </a:r>
            <a:endParaRPr lang="en-US" sz="4800" dirty="0">
              <a:solidFill>
                <a:srgbClr val="011893"/>
              </a:solidFill>
            </a:endParaRPr>
          </a:p>
        </p:txBody>
      </p:sp>
      <p:pic>
        <p:nvPicPr>
          <p:cNvPr id="7" name="Picture 6" descr="A person standing in front of a group of people eating&#10;&#10;Description automatically generated">
            <a:extLst>
              <a:ext uri="{FF2B5EF4-FFF2-40B4-BE49-F238E27FC236}">
                <a16:creationId xmlns:a16="http://schemas.microsoft.com/office/drawing/2014/main" id="{73345C1B-31D6-F61A-BF99-1F7C09194098}"/>
              </a:ext>
            </a:extLst>
          </p:cNvPr>
          <p:cNvPicPr>
            <a:picLocks noChangeAspect="1"/>
          </p:cNvPicPr>
          <p:nvPr/>
        </p:nvPicPr>
        <p:blipFill>
          <a:blip r:embed="rId4"/>
          <a:stretch>
            <a:fillRect/>
          </a:stretch>
        </p:blipFill>
        <p:spPr>
          <a:xfrm>
            <a:off x="12700" y="1132827"/>
            <a:ext cx="3060700" cy="2935182"/>
          </a:xfrm>
          <a:prstGeom prst="rect">
            <a:avLst/>
          </a:prstGeom>
        </p:spPr>
      </p:pic>
      <p:pic>
        <p:nvPicPr>
          <p:cNvPr id="12" name="Audio 11">
            <a:extLst>
              <a:ext uri="{FF2B5EF4-FFF2-40B4-BE49-F238E27FC236}">
                <a16:creationId xmlns:a16="http://schemas.microsoft.com/office/drawing/2014/main" id="{DACD2BD7-AEE5-4F58-38A2-5EB213460E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062783727"/>
      </p:ext>
    </p:extLst>
  </p:cSld>
  <p:clrMapOvr>
    <a:masterClrMapping/>
  </p:clrMapOvr>
  <p:transition advTm="6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4067-EACA-38DB-EB34-5AA544F8C70B}"/>
              </a:ext>
            </a:extLst>
          </p:cNvPr>
          <p:cNvSpPr>
            <a:spLocks noGrp="1"/>
          </p:cNvSpPr>
          <p:nvPr>
            <p:ph type="title"/>
          </p:nvPr>
        </p:nvSpPr>
        <p:spPr/>
        <p:txBody>
          <a:bodyPr/>
          <a:lstStyle/>
          <a:p>
            <a:r>
              <a:rPr lang="en-US" sz="4000" dirty="0"/>
              <a:t>The Bill Gray Standard Seminar Question</a:t>
            </a:r>
            <a:br>
              <a:rPr lang="en-US" dirty="0"/>
            </a:br>
            <a:r>
              <a:rPr lang="en-US" sz="3200" dirty="0"/>
              <a:t>20140401 AMS </a:t>
            </a:r>
            <a:r>
              <a:rPr lang="en-US" sz="3200" dirty="0" err="1"/>
              <a:t>Hurr</a:t>
            </a:r>
            <a:r>
              <a:rPr lang="en-US" sz="3200" dirty="0"/>
              <a:t> Conf San Diego</a:t>
            </a:r>
            <a:endParaRPr lang="en-US" dirty="0"/>
          </a:p>
        </p:txBody>
      </p:sp>
      <p:sp>
        <p:nvSpPr>
          <p:cNvPr id="4" name="TextBox 3">
            <a:extLst>
              <a:ext uri="{FF2B5EF4-FFF2-40B4-BE49-F238E27FC236}">
                <a16:creationId xmlns:a16="http://schemas.microsoft.com/office/drawing/2014/main" id="{48FEEFEC-0585-A817-56D2-E537610E988A}"/>
              </a:ext>
            </a:extLst>
          </p:cNvPr>
          <p:cNvSpPr txBox="1"/>
          <p:nvPr/>
        </p:nvSpPr>
        <p:spPr>
          <a:xfrm>
            <a:off x="1625600" y="1630571"/>
            <a:ext cx="12344400" cy="2123658"/>
          </a:xfrm>
          <a:prstGeom prst="rect">
            <a:avLst/>
          </a:prstGeom>
          <a:noFill/>
        </p:spPr>
        <p:txBody>
          <a:bodyPr wrap="square">
            <a:spAutoFit/>
          </a:bodyPr>
          <a:lstStyle/>
          <a:p>
            <a:r>
              <a:rPr lang="en-US" sz="6600" i="1" dirty="0">
                <a:solidFill>
                  <a:srgbClr val="011893"/>
                </a:solidFill>
              </a:rPr>
              <a:t>This work is unfunded…</a:t>
            </a:r>
          </a:p>
          <a:p>
            <a:r>
              <a:rPr lang="en-US" sz="6600" i="1" dirty="0">
                <a:solidFill>
                  <a:srgbClr val="011893"/>
                </a:solidFill>
              </a:rPr>
              <a:t>the real reason…</a:t>
            </a:r>
            <a:endParaRPr lang="en-US" sz="4800" dirty="0">
              <a:solidFill>
                <a:srgbClr val="011893"/>
              </a:solidFill>
            </a:endParaRPr>
          </a:p>
        </p:txBody>
      </p:sp>
      <p:pic>
        <p:nvPicPr>
          <p:cNvPr id="7" name="Picture 6" descr="A person standing in front of a group of people eating&#10;&#10;Description automatically generated">
            <a:extLst>
              <a:ext uri="{FF2B5EF4-FFF2-40B4-BE49-F238E27FC236}">
                <a16:creationId xmlns:a16="http://schemas.microsoft.com/office/drawing/2014/main" id="{73345C1B-31D6-F61A-BF99-1F7C09194098}"/>
              </a:ext>
            </a:extLst>
          </p:cNvPr>
          <p:cNvPicPr>
            <a:picLocks noChangeAspect="1"/>
          </p:cNvPicPr>
          <p:nvPr/>
        </p:nvPicPr>
        <p:blipFill>
          <a:blip r:embed="rId4"/>
          <a:stretch>
            <a:fillRect/>
          </a:stretch>
        </p:blipFill>
        <p:spPr>
          <a:xfrm>
            <a:off x="12700" y="1132827"/>
            <a:ext cx="3060700" cy="2935182"/>
          </a:xfrm>
          <a:prstGeom prst="rect">
            <a:avLst/>
          </a:prstGeom>
        </p:spPr>
      </p:pic>
      <p:sp>
        <p:nvSpPr>
          <p:cNvPr id="3" name="TextBox 2">
            <a:extLst>
              <a:ext uri="{FF2B5EF4-FFF2-40B4-BE49-F238E27FC236}">
                <a16:creationId xmlns:a16="http://schemas.microsoft.com/office/drawing/2014/main" id="{B473AEA5-40B3-2355-B341-FB5AC837CE45}"/>
              </a:ext>
            </a:extLst>
          </p:cNvPr>
          <p:cNvSpPr txBox="1"/>
          <p:nvPr/>
        </p:nvSpPr>
        <p:spPr>
          <a:xfrm>
            <a:off x="596900" y="4343400"/>
            <a:ext cx="11811000" cy="4093428"/>
          </a:xfrm>
          <a:prstGeom prst="rect">
            <a:avLst/>
          </a:prstGeom>
          <a:noFill/>
        </p:spPr>
        <p:txBody>
          <a:bodyPr wrap="square">
            <a:spAutoFit/>
          </a:bodyPr>
          <a:lstStyle/>
          <a:p>
            <a:r>
              <a:rPr lang="en-US" sz="8000" i="1" u="sng" dirty="0">
                <a:solidFill>
                  <a:srgbClr val="C00000"/>
                </a:solidFill>
              </a:rPr>
              <a:t>Alzheimer’s avoidance</a:t>
            </a:r>
            <a:r>
              <a:rPr lang="en-US" sz="8000" u="sng" dirty="0">
                <a:solidFill>
                  <a:srgbClr val="C00000"/>
                </a:solidFill>
              </a:rPr>
              <a:t>😉</a:t>
            </a:r>
            <a:endParaRPr lang="en-US" sz="7200" i="1" u="sng" dirty="0">
              <a:solidFill>
                <a:srgbClr val="C00000"/>
              </a:solidFill>
            </a:endParaRPr>
          </a:p>
          <a:p>
            <a:pPr marL="914400" indent="-914400" algn="l">
              <a:buAutoNum type="arabicParenR"/>
            </a:pPr>
            <a:r>
              <a:rPr lang="en-US" sz="4400" i="1" dirty="0" err="1">
                <a:solidFill>
                  <a:srgbClr val="C00000"/>
                </a:solidFill>
              </a:rPr>
              <a:t>geeking</a:t>
            </a:r>
            <a:r>
              <a:rPr lang="en-US" sz="4400" i="1" dirty="0">
                <a:solidFill>
                  <a:srgbClr val="C00000"/>
                </a:solidFill>
              </a:rPr>
              <a:t> -- TCs &amp; NWP &amp; computers</a:t>
            </a:r>
          </a:p>
          <a:p>
            <a:pPr marL="914400" indent="-914400" algn="l">
              <a:buAutoNum type="arabicParenR"/>
            </a:pPr>
            <a:r>
              <a:rPr lang="en-US" sz="4400" dirty="0" err="1">
                <a:solidFill>
                  <a:srgbClr val="C00000"/>
                </a:solidFill>
              </a:rPr>
              <a:t>毎日日本語を勉強しています</a:t>
            </a:r>
            <a:r>
              <a:rPr lang="en-US" sz="4400" dirty="0">
                <a:solidFill>
                  <a:srgbClr val="C00000"/>
                </a:solidFill>
              </a:rPr>
              <a:t> – I study Japanese every day to rewire my brain…</a:t>
            </a:r>
            <a:endParaRPr lang="en-US" sz="4400" i="1" dirty="0">
              <a:solidFill>
                <a:srgbClr val="C00000"/>
              </a:solidFill>
            </a:endParaRPr>
          </a:p>
          <a:p>
            <a:r>
              <a:rPr lang="en-US" sz="4800" i="1" dirty="0">
                <a:solidFill>
                  <a:srgbClr val="C00000"/>
                </a:solidFill>
              </a:rPr>
              <a:t> </a:t>
            </a:r>
            <a:endParaRPr lang="en-US" sz="3600" dirty="0">
              <a:solidFill>
                <a:srgbClr val="C00000"/>
              </a:solidFill>
            </a:endParaRPr>
          </a:p>
        </p:txBody>
      </p:sp>
      <p:pic>
        <p:nvPicPr>
          <p:cNvPr id="12" name="Audio 11">
            <a:extLst>
              <a:ext uri="{FF2B5EF4-FFF2-40B4-BE49-F238E27FC236}">
                <a16:creationId xmlns:a16="http://schemas.microsoft.com/office/drawing/2014/main" id="{005EB4F8-66EE-CD05-0E33-26C7210368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485446066"/>
      </p:ext>
    </p:extLst>
  </p:cSld>
  <p:clrMapOvr>
    <a:masterClrMapping/>
  </p:clrMapOvr>
  <p:transition advTm="189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EA35-3722-69E1-5CB7-A48C80E32C23}"/>
              </a:ext>
            </a:extLst>
          </p:cNvPr>
          <p:cNvSpPr txBox="1"/>
          <p:nvPr/>
        </p:nvSpPr>
        <p:spPr>
          <a:xfrm>
            <a:off x="539750" y="685800"/>
            <a:ext cx="11925300" cy="5324535"/>
          </a:xfrm>
          <a:prstGeom prst="rect">
            <a:avLst/>
          </a:prstGeom>
          <a:noFill/>
        </p:spPr>
        <p:txBody>
          <a:bodyPr wrap="square">
            <a:spAutoFit/>
          </a:bodyPr>
          <a:lstStyle/>
          <a:p>
            <a:r>
              <a:rPr lang="en-US" sz="6000" dirty="0">
                <a:solidFill>
                  <a:srgbClr val="191919"/>
                </a:solidFill>
              </a:rPr>
              <a:t>Acknowledgements</a:t>
            </a:r>
            <a:endParaRPr lang="en-US" sz="4400" dirty="0">
              <a:solidFill>
                <a:srgbClr val="191919"/>
              </a:solidFill>
            </a:endParaRPr>
          </a:p>
          <a:p>
            <a:pPr algn="l"/>
            <a:endParaRPr lang="en-US" i="1" u="sng" dirty="0"/>
          </a:p>
          <a:p>
            <a:pPr marL="571500" indent="-571500" algn="l">
              <a:buFont typeface="Arial" panose="020B0604020202020204" pitchFamily="34" charset="0"/>
              <a:buChar char="•"/>
            </a:pPr>
            <a:r>
              <a:rPr lang="en-US" i="1" u="sng" dirty="0"/>
              <a:t>Yukari </a:t>
            </a:r>
            <a:r>
              <a:rPr lang="en-US" i="1" u="sng" dirty="0" err="1"/>
              <a:t>Takayabu</a:t>
            </a:r>
            <a:r>
              <a:rPr lang="en-US" i="1" u="sng" dirty="0"/>
              <a:t>-sensei</a:t>
            </a:r>
          </a:p>
          <a:p>
            <a:pPr marL="1028700" lvl="1" indent="-571500" algn="l">
              <a:buFont typeface="Arial" panose="020B0604020202020204" pitchFamily="34" charset="0"/>
              <a:buChar char="•"/>
            </a:pPr>
            <a:r>
              <a:rPr lang="en-US" sz="3200" dirty="0"/>
              <a:t>sponsoring my visiting professorship at U of Tokyo (“</a:t>
            </a:r>
            <a:r>
              <a:rPr lang="en-US" sz="3200" dirty="0" err="1"/>
              <a:t>TouDai</a:t>
            </a:r>
            <a:r>
              <a:rPr lang="en-US" sz="3200" dirty="0"/>
              <a:t>”)</a:t>
            </a:r>
            <a:endParaRPr lang="en-US" dirty="0"/>
          </a:p>
          <a:p>
            <a:pPr marL="571500" indent="-571500" algn="l">
              <a:buFont typeface="Arial" panose="020B0604020202020204" pitchFamily="34" charset="0"/>
              <a:buChar char="•"/>
            </a:pPr>
            <a:r>
              <a:rPr lang="en-US" i="1" u="sng" dirty="0"/>
              <a:t>Hans </a:t>
            </a:r>
            <a:r>
              <a:rPr lang="en-US" i="1" u="sng" dirty="0" err="1"/>
              <a:t>Hersbach</a:t>
            </a:r>
            <a:r>
              <a:rPr lang="en-US" i="1" u="sng" dirty="0"/>
              <a:t>, ECMWF</a:t>
            </a:r>
          </a:p>
          <a:p>
            <a:pPr marL="1028700" lvl="1" indent="-571500" algn="l">
              <a:buFont typeface="Arial" panose="020B0604020202020204" pitchFamily="34" charset="0"/>
              <a:buChar char="•"/>
            </a:pPr>
            <a:r>
              <a:rPr lang="en-US" sz="3200" dirty="0"/>
              <a:t>ECMWF computer account and access to ERA5 forecasts</a:t>
            </a:r>
            <a:endParaRPr lang="en-US" dirty="0"/>
          </a:p>
          <a:p>
            <a:pPr marL="571500" indent="-571500" algn="l">
              <a:buFont typeface="Arial" panose="020B0604020202020204" pitchFamily="34" charset="0"/>
              <a:buChar char="•"/>
            </a:pPr>
            <a:r>
              <a:rPr lang="en-US" i="1" u="sng" dirty="0"/>
              <a:t>Jim Kinter, COLA/GMU</a:t>
            </a:r>
          </a:p>
          <a:p>
            <a:pPr marL="1028700" lvl="1" indent="-571500" algn="l">
              <a:buFont typeface="Arial" panose="020B0604020202020204" pitchFamily="34" charset="0"/>
              <a:buChar char="•"/>
            </a:pPr>
            <a:r>
              <a:rPr lang="en-US" sz="3200" dirty="0"/>
              <a:t>sponsors my affiliated faculty position (essentially emeritus) at George Mason U since 2021</a:t>
            </a:r>
          </a:p>
        </p:txBody>
      </p:sp>
      <p:pic>
        <p:nvPicPr>
          <p:cNvPr id="9" name="Audio 8">
            <a:extLst>
              <a:ext uri="{FF2B5EF4-FFF2-40B4-BE49-F238E27FC236}">
                <a16:creationId xmlns:a16="http://schemas.microsoft.com/office/drawing/2014/main" id="{D986F045-2524-1B8A-3A04-1E620C4FC8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542454119"/>
      </p:ext>
    </p:extLst>
  </p:cSld>
  <p:clrMapOvr>
    <a:masterClrMapping/>
  </p:clrMapOvr>
  <p:transition advTm="19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C53F-32F3-4D9B-CC17-CEA786E7386F}"/>
              </a:ext>
            </a:extLst>
          </p:cNvPr>
          <p:cNvSpPr>
            <a:spLocks noGrp="1"/>
          </p:cNvSpPr>
          <p:nvPr>
            <p:ph type="title"/>
          </p:nvPr>
        </p:nvSpPr>
        <p:spPr/>
        <p:txBody>
          <a:bodyPr/>
          <a:lstStyle/>
          <a:p>
            <a:r>
              <a:rPr lang="en-US" dirty="0"/>
              <a:t>What’s a ‘</a:t>
            </a:r>
            <a:r>
              <a:rPr lang="en-US" dirty="0" err="1"/>
              <a:t>superBT</a:t>
            </a:r>
            <a:r>
              <a:rPr lang="en-US" dirty="0"/>
              <a:t>’?</a:t>
            </a:r>
            <a:br>
              <a:rPr lang="en-US" dirty="0"/>
            </a:br>
            <a:r>
              <a:rPr lang="en-US" sz="2800" dirty="0"/>
              <a:t>a partial theft from </a:t>
            </a:r>
            <a:r>
              <a:rPr lang="en-US" sz="2800" dirty="0" err="1"/>
              <a:t>Krish’s</a:t>
            </a:r>
            <a:r>
              <a:rPr lang="en-US" sz="2800" dirty="0"/>
              <a:t> ‘super ensemble’</a:t>
            </a:r>
            <a:endParaRPr lang="en-US" dirty="0"/>
          </a:p>
        </p:txBody>
      </p:sp>
      <p:sp>
        <p:nvSpPr>
          <p:cNvPr id="3" name="Content Placeholder 2">
            <a:extLst>
              <a:ext uri="{FF2B5EF4-FFF2-40B4-BE49-F238E27FC236}">
                <a16:creationId xmlns:a16="http://schemas.microsoft.com/office/drawing/2014/main" id="{0E426F74-3F69-1E12-C33A-9CD33AE92934}"/>
              </a:ext>
            </a:extLst>
          </p:cNvPr>
          <p:cNvSpPr>
            <a:spLocks noGrp="1"/>
          </p:cNvSpPr>
          <p:nvPr>
            <p:ph idx="1"/>
          </p:nvPr>
        </p:nvSpPr>
        <p:spPr>
          <a:xfrm>
            <a:off x="539750" y="1333500"/>
            <a:ext cx="11925300" cy="7086600"/>
          </a:xfrm>
        </p:spPr>
        <p:txBody>
          <a:bodyPr/>
          <a:lstStyle/>
          <a:p>
            <a:r>
              <a:rPr lang="en-US" b="1" i="1" dirty="0">
                <a:solidFill>
                  <a:srgbClr val="FF0000"/>
                </a:solidFill>
              </a:rPr>
              <a:t>super</a:t>
            </a:r>
            <a:r>
              <a:rPr lang="en-US" b="1" i="1" dirty="0"/>
              <a:t>position</a:t>
            </a:r>
            <a:r>
              <a:rPr lang="en-US" dirty="0"/>
              <a:t> on to a </a:t>
            </a:r>
            <a:r>
              <a:rPr lang="en-US" b="1" i="1" dirty="0"/>
              <a:t>TC</a:t>
            </a:r>
            <a:r>
              <a:rPr lang="en-US" b="1" i="1" dirty="0">
                <a:solidFill>
                  <a:srgbClr val="FF0000"/>
                </a:solidFill>
              </a:rPr>
              <a:t> best track</a:t>
            </a:r>
            <a:r>
              <a:rPr lang="en-US" dirty="0"/>
              <a:t> data set of ancillary data from ERA5 (NWP – </a:t>
            </a:r>
            <a:r>
              <a:rPr lang="en-US" b="1" i="1" dirty="0">
                <a:solidFill>
                  <a:srgbClr val="FF0000"/>
                </a:solidFill>
              </a:rPr>
              <a:t>dynamics</a:t>
            </a:r>
            <a:r>
              <a:rPr lang="en-US" dirty="0"/>
              <a:t>) and precipitation (</a:t>
            </a:r>
            <a:r>
              <a:rPr lang="en-US" b="1" i="1" dirty="0">
                <a:solidFill>
                  <a:srgbClr val="FF0000"/>
                </a:solidFill>
              </a:rPr>
              <a:t>thermodynamics</a:t>
            </a:r>
            <a:r>
              <a:rPr lang="en-US" dirty="0"/>
              <a:t>)</a:t>
            </a:r>
          </a:p>
          <a:p>
            <a:r>
              <a:rPr lang="en-US" dirty="0"/>
              <a:t>three data set types:</a:t>
            </a:r>
          </a:p>
          <a:p>
            <a:pPr lvl="1"/>
            <a:r>
              <a:rPr lang="en-US" b="1" dirty="0"/>
              <a:t>genesis</a:t>
            </a:r>
            <a:r>
              <a:rPr lang="en-US" dirty="0"/>
              <a:t> – add pre/potential TC positions – ‘</a:t>
            </a:r>
            <a:r>
              <a:rPr lang="en-US" dirty="0" err="1"/>
              <a:t>pTCs’</a:t>
            </a:r>
            <a:r>
              <a:rPr lang="en-US" dirty="0"/>
              <a:t> or ‘seeds’ to the BT</a:t>
            </a:r>
            <a:endParaRPr lang="en-US" b="1" i="1" dirty="0">
              <a:solidFill>
                <a:schemeClr val="accent1"/>
              </a:solidFill>
            </a:endParaRPr>
          </a:p>
          <a:p>
            <a:pPr lvl="2"/>
            <a:r>
              <a:rPr lang="en-US" dirty="0"/>
              <a:t>2007-2024 for both </a:t>
            </a:r>
            <a:r>
              <a:rPr lang="en-US" b="1" i="1" dirty="0">
                <a:solidFill>
                  <a:schemeClr val="accent1"/>
                </a:solidFill>
              </a:rPr>
              <a:t>developing</a:t>
            </a:r>
            <a:r>
              <a:rPr lang="en-US" dirty="0"/>
              <a:t> and </a:t>
            </a:r>
            <a:r>
              <a:rPr lang="en-US" b="1" i="1" dirty="0">
                <a:solidFill>
                  <a:schemeClr val="accent1"/>
                </a:solidFill>
              </a:rPr>
              <a:t>non-developing </a:t>
            </a:r>
            <a:r>
              <a:rPr lang="en-US" dirty="0" err="1"/>
              <a:t>pTCs</a:t>
            </a:r>
            <a:r>
              <a:rPr lang="en-US" dirty="0"/>
              <a:t> from operational files</a:t>
            </a:r>
          </a:p>
          <a:p>
            <a:pPr lvl="2"/>
            <a:r>
              <a:rPr lang="en-US" b="1" i="1" dirty="0">
                <a:solidFill>
                  <a:schemeClr val="accent1"/>
                </a:solidFill>
              </a:rPr>
              <a:t>formation rate</a:t>
            </a:r>
            <a:r>
              <a:rPr lang="en-US" b="1" i="1" dirty="0"/>
              <a:t> </a:t>
            </a:r>
            <a:r>
              <a:rPr lang="en-US" dirty="0"/>
              <a:t>and </a:t>
            </a:r>
            <a:r>
              <a:rPr lang="en-US" b="1" i="1" dirty="0">
                <a:solidFill>
                  <a:schemeClr val="accent1"/>
                </a:solidFill>
              </a:rPr>
              <a:t>time to formation/dissipation</a:t>
            </a:r>
          </a:p>
          <a:p>
            <a:pPr lvl="2"/>
            <a:r>
              <a:rPr lang="en-US" b="1" i="1" dirty="0">
                <a:solidFill>
                  <a:schemeClr val="accent1"/>
                </a:solidFill>
              </a:rPr>
              <a:t>dynamical/thermodynamical differences between dev/non-dev </a:t>
            </a:r>
            <a:r>
              <a:rPr lang="en-US" b="1" i="1" dirty="0" err="1">
                <a:solidFill>
                  <a:schemeClr val="accent1"/>
                </a:solidFill>
              </a:rPr>
              <a:t>pTCs</a:t>
            </a:r>
            <a:endParaRPr lang="en-US" dirty="0"/>
          </a:p>
          <a:p>
            <a:pPr lvl="1"/>
            <a:r>
              <a:rPr lang="en-US" b="1" dirty="0"/>
              <a:t>dynamics – ECMWF ERA5 reanalysis </a:t>
            </a:r>
            <a:r>
              <a:rPr lang="en-US" b="1" i="1" dirty="0">
                <a:solidFill>
                  <a:srgbClr val="FF0000"/>
                </a:solidFill>
              </a:rPr>
              <a:t>00/12 UTC 10-d forecasts</a:t>
            </a:r>
          </a:p>
          <a:p>
            <a:pPr lvl="1"/>
            <a:r>
              <a:rPr lang="en-US" b="1" dirty="0"/>
              <a:t>thermodynamics</a:t>
            </a:r>
            <a:r>
              <a:rPr lang="en-US" dirty="0"/>
              <a:t> – two hi-res satellite global precipitation analyses</a:t>
            </a:r>
          </a:p>
          <a:p>
            <a:pPr lvl="2"/>
            <a:r>
              <a:rPr lang="en-US" b="1" i="1" dirty="0" err="1">
                <a:solidFill>
                  <a:srgbClr val="FF0000"/>
                </a:solidFill>
              </a:rPr>
              <a:t>GsMAP</a:t>
            </a:r>
            <a:r>
              <a:rPr lang="en-US" b="1" i="1" dirty="0">
                <a:solidFill>
                  <a:srgbClr val="FF0000"/>
                </a:solidFill>
              </a:rPr>
              <a:t> (Japan JAXA)</a:t>
            </a:r>
          </a:p>
          <a:p>
            <a:pPr lvl="2"/>
            <a:r>
              <a:rPr lang="en-US" b="1" i="1" dirty="0">
                <a:solidFill>
                  <a:srgbClr val="FF0000"/>
                </a:solidFill>
              </a:rPr>
              <a:t>IMERG (NASA)</a:t>
            </a:r>
          </a:p>
          <a:p>
            <a:r>
              <a:rPr lang="en-US" dirty="0"/>
              <a:t>implementation – </a:t>
            </a:r>
            <a:r>
              <a:rPr lang="en-US" dirty="0" err="1"/>
              <a:t>github</a:t>
            </a:r>
            <a:r>
              <a:rPr lang="en-US" dirty="0"/>
              <a:t> project – V04 (1</a:t>
            </a:r>
            <a:r>
              <a:rPr lang="en-US" baseline="30000" dirty="0"/>
              <a:t>st</a:t>
            </a:r>
            <a:r>
              <a:rPr lang="en-US" dirty="0"/>
              <a:t> beta)</a:t>
            </a:r>
          </a:p>
          <a:p>
            <a:pPr lvl="1"/>
            <a:r>
              <a:rPr lang="en-US" dirty="0"/>
              <a:t>2007-2022 </a:t>
            </a:r>
          </a:p>
          <a:p>
            <a:endParaRPr lang="en-US" b="1" i="1" dirty="0">
              <a:solidFill>
                <a:srgbClr val="FF0000"/>
              </a:solidFill>
            </a:endParaRPr>
          </a:p>
        </p:txBody>
      </p:sp>
      <p:pic>
        <p:nvPicPr>
          <p:cNvPr id="12" name="Audio 11">
            <a:extLst>
              <a:ext uri="{FF2B5EF4-FFF2-40B4-BE49-F238E27FC236}">
                <a16:creationId xmlns:a16="http://schemas.microsoft.com/office/drawing/2014/main" id="{739EC9B3-5EDD-FCAB-1A36-711E473962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1194278920"/>
      </p:ext>
    </p:extLst>
  </p:cSld>
  <p:clrMapOvr>
    <a:masterClrMapping/>
  </p:clrMapOvr>
  <p:transition advTm="113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F07D-7BD4-230A-E4DC-DF5D3FE68ECE}"/>
              </a:ext>
            </a:extLst>
          </p:cNvPr>
          <p:cNvSpPr>
            <a:spLocks noGrp="1"/>
          </p:cNvSpPr>
          <p:nvPr>
            <p:ph type="title"/>
          </p:nvPr>
        </p:nvSpPr>
        <p:spPr/>
        <p:txBody>
          <a:bodyPr/>
          <a:lstStyle/>
          <a:p>
            <a:r>
              <a:rPr lang="en-US" dirty="0"/>
              <a:t>some words of wisdom…</a:t>
            </a:r>
          </a:p>
        </p:txBody>
      </p:sp>
      <p:sp>
        <p:nvSpPr>
          <p:cNvPr id="3" name="Content Placeholder 2">
            <a:extLst>
              <a:ext uri="{FF2B5EF4-FFF2-40B4-BE49-F238E27FC236}">
                <a16:creationId xmlns:a16="http://schemas.microsoft.com/office/drawing/2014/main" id="{FE4F13FC-42D4-3C12-0467-AE17F0314D57}"/>
              </a:ext>
            </a:extLst>
          </p:cNvPr>
          <p:cNvSpPr>
            <a:spLocks noGrp="1"/>
          </p:cNvSpPr>
          <p:nvPr>
            <p:ph idx="1"/>
          </p:nvPr>
        </p:nvSpPr>
        <p:spPr>
          <a:xfrm>
            <a:off x="-21167" y="1905000"/>
            <a:ext cx="12979400" cy="3429000"/>
          </a:xfrm>
        </p:spPr>
        <p:txBody>
          <a:bodyPr/>
          <a:lstStyle/>
          <a:p>
            <a:pPr marL="266700" indent="0" algn="r">
              <a:buNone/>
            </a:pPr>
            <a:endParaRPr lang="en-US" sz="3200" dirty="0"/>
          </a:p>
          <a:p>
            <a:pPr marL="266700" marR="0" lvl="0" indent="0" algn="l"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5400" b="0" i="0" u="none" strike="noStrike" kern="0" cap="none" spc="0" normalizeH="0" baseline="0" noProof="0" dirty="0">
                <a:ln>
                  <a:noFill/>
                </a:ln>
                <a:solidFill>
                  <a:srgbClr val="000000"/>
                </a:solidFill>
                <a:effectLst/>
                <a:uLnTx/>
                <a:uFillTx/>
                <a:latin typeface="Gill Sans MT"/>
                <a:ea typeface="ヒラギノ角ゴ ProN W3"/>
                <a:sym typeface="Gill Sans" charset="0"/>
              </a:rPr>
              <a:t>“Forecasting is the acid test of an 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t>Bob Kistler, NCEP</a:t>
            </a:r>
            <a:endPar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endParaRP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lang="en-US" sz="2400" dirty="0">
                <a:solidFill>
                  <a:srgbClr val="000000"/>
                </a:solidFill>
                <a:ea typeface="ヒラギノ角ゴ ProN W3"/>
              </a:rPr>
              <a:t>father of American Reanalysis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2400" b="0" i="0" u="none" strike="noStrike" kern="0" cap="none" spc="0" normalizeH="0" baseline="0" noProof="0" dirty="0">
                <a:ln>
                  <a:noFill/>
                </a:ln>
                <a:solidFill>
                  <a:srgbClr val="000000"/>
                </a:solidFill>
                <a:effectLst/>
                <a:uLnTx/>
                <a:uFillTx/>
                <a:latin typeface="Gill Sans MT"/>
                <a:ea typeface="ヒラギノ角ゴ ProN W3"/>
                <a:sym typeface="Gill Sans" charset="0"/>
              </a:rPr>
              <a:t>NCEP/NCAR R1</a:t>
            </a:r>
          </a:p>
          <a:p>
            <a:pPr marL="266700" indent="0" algn="r">
              <a:buNone/>
            </a:pPr>
            <a:endParaRPr lang="en-US" sz="3200" dirty="0"/>
          </a:p>
        </p:txBody>
      </p:sp>
      <p:sp>
        <p:nvSpPr>
          <p:cNvPr id="4" name="Content Placeholder 2">
            <a:extLst>
              <a:ext uri="{FF2B5EF4-FFF2-40B4-BE49-F238E27FC236}">
                <a16:creationId xmlns:a16="http://schemas.microsoft.com/office/drawing/2014/main" id="{09507108-344E-9E27-F4B3-EAF6A6815308}"/>
              </a:ext>
            </a:extLst>
          </p:cNvPr>
          <p:cNvSpPr txBox="1">
            <a:spLocks/>
          </p:cNvSpPr>
          <p:nvPr/>
        </p:nvSpPr>
        <p:spPr bwMode="auto">
          <a:xfrm>
            <a:off x="539750" y="5728447"/>
            <a:ext cx="11925300" cy="2133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8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r>
              <a:rPr lang="en-US" kern="0" dirty="0"/>
              <a:t>ERA5 quality metrics:</a:t>
            </a:r>
          </a:p>
          <a:p>
            <a:pPr lvl="1"/>
            <a:r>
              <a:rPr lang="en-US" b="1" kern="0" dirty="0" err="1">
                <a:solidFill>
                  <a:srgbClr val="FF0000"/>
                </a:solidFill>
              </a:rPr>
              <a:t>PoD</a:t>
            </a:r>
            <a:r>
              <a:rPr lang="en-US" kern="0" dirty="0"/>
              <a:t> – Probability of Detection of TCs by the tracker</a:t>
            </a:r>
          </a:p>
          <a:p>
            <a:pPr lvl="1"/>
            <a:r>
              <a:rPr lang="en-US" b="1" kern="0" dirty="0">
                <a:solidFill>
                  <a:srgbClr val="FF0000"/>
                </a:solidFill>
              </a:rPr>
              <a:t>PE</a:t>
            </a:r>
            <a:r>
              <a:rPr lang="en-US" kern="0" dirty="0"/>
              <a:t> – Position Error –  model TC track forecasts compared to the BT</a:t>
            </a:r>
          </a:p>
        </p:txBody>
      </p:sp>
      <p:pic>
        <p:nvPicPr>
          <p:cNvPr id="12" name="Audio 11">
            <a:extLst>
              <a:ext uri="{FF2B5EF4-FFF2-40B4-BE49-F238E27FC236}">
                <a16:creationId xmlns:a16="http://schemas.microsoft.com/office/drawing/2014/main" id="{7C5938D8-CB4C-57D3-ED4E-45FCA25AF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2472379579"/>
      </p:ext>
    </p:extLst>
  </p:cSld>
  <p:clrMapOvr>
    <a:masterClrMapping/>
  </p:clrMapOvr>
  <p:transition advTm="39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30D7-DB64-429B-D72C-E4DC77433786}"/>
              </a:ext>
            </a:extLst>
          </p:cNvPr>
          <p:cNvSpPr>
            <a:spLocks noGrp="1"/>
          </p:cNvSpPr>
          <p:nvPr>
            <p:ph type="title"/>
          </p:nvPr>
        </p:nvSpPr>
        <p:spPr/>
        <p:txBody>
          <a:bodyPr/>
          <a:lstStyle/>
          <a:p>
            <a:r>
              <a:rPr lang="en-US" sz="4000" dirty="0"/>
              <a:t>ERA5 TC forecasts – TCs in the analysis </a:t>
            </a:r>
            <a:br>
              <a:rPr lang="en-US" dirty="0"/>
            </a:br>
            <a:r>
              <a:rPr lang="en-US" sz="2000" b="1" dirty="0"/>
              <a:t>Probability of Detection (</a:t>
            </a:r>
            <a:r>
              <a:rPr lang="en-US" sz="2000" b="1" dirty="0" err="1"/>
              <a:t>PoD</a:t>
            </a:r>
            <a:r>
              <a:rPr lang="en-US" sz="2000" b="1" dirty="0"/>
              <a:t>) </a:t>
            </a:r>
            <a:r>
              <a:rPr lang="en-US" sz="2000" dirty="0"/>
              <a:t>- WPAC 1945-2024 </a:t>
            </a:r>
            <a:r>
              <a:rPr lang="en-US" sz="2000" i="1" dirty="0"/>
              <a:t>– </a:t>
            </a:r>
            <a:r>
              <a:rPr lang="en-US" sz="2000" b="1" i="1" dirty="0">
                <a:solidFill>
                  <a:srgbClr val="FF0000"/>
                </a:solidFill>
              </a:rPr>
              <a:t>TC central pressure assimilated 1945-1980</a:t>
            </a:r>
            <a:endParaRPr lang="en-US" b="1" i="1" dirty="0">
              <a:solidFill>
                <a:srgbClr val="FF0000"/>
              </a:solidFill>
            </a:endParaRPr>
          </a:p>
        </p:txBody>
      </p:sp>
      <p:pic>
        <p:nvPicPr>
          <p:cNvPr id="5" name="Content Placeholder 4" descr="A graph with lines and numbers&#10;&#10;AI-generated content may be incorrect.">
            <a:extLst>
              <a:ext uri="{FF2B5EF4-FFF2-40B4-BE49-F238E27FC236}">
                <a16:creationId xmlns:a16="http://schemas.microsoft.com/office/drawing/2014/main" id="{0FD0AFFF-461C-D459-4DF0-BAD83A795BB7}"/>
              </a:ext>
            </a:extLst>
          </p:cNvPr>
          <p:cNvPicPr>
            <a:picLocks noGrp="1" noChangeAspect="1"/>
          </p:cNvPicPr>
          <p:nvPr>
            <p:ph idx="1"/>
          </p:nvPr>
        </p:nvPicPr>
        <p:blipFill>
          <a:blip r:embed="rId4"/>
          <a:stretch>
            <a:fillRect/>
          </a:stretch>
        </p:blipFill>
        <p:spPr>
          <a:xfrm>
            <a:off x="1695737" y="1041400"/>
            <a:ext cx="9613325" cy="7553324"/>
          </a:xfrm>
        </p:spPr>
      </p:pic>
      <p:sp>
        <p:nvSpPr>
          <p:cNvPr id="7" name="Rounded Rectangular Callout 6">
            <a:extLst>
              <a:ext uri="{FF2B5EF4-FFF2-40B4-BE49-F238E27FC236}">
                <a16:creationId xmlns:a16="http://schemas.microsoft.com/office/drawing/2014/main" id="{49EF9D4A-0380-E5E1-BA7D-57FC6AE5448B}"/>
              </a:ext>
            </a:extLst>
          </p:cNvPr>
          <p:cNvSpPr/>
          <p:nvPr/>
        </p:nvSpPr>
        <p:spPr bwMode="auto">
          <a:xfrm>
            <a:off x="2921000" y="4760255"/>
            <a:ext cx="4991101" cy="919401"/>
          </a:xfrm>
          <a:prstGeom prst="wedgeRoundRectCallout">
            <a:avLst>
              <a:gd name="adj1" fmla="val -8405"/>
              <a:gd name="adj2" fmla="val -80561"/>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solidFill>
                  <a:srgbClr val="000090"/>
                </a:solidFill>
                <a:latin typeface="Gill Sans MT" panose="020B0502020104020203" pitchFamily="34" charset="77"/>
              </a:rPr>
              <a:t>dropouts?</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a:solidFill>
                  <a:srgbClr val="000090"/>
                </a:solidFill>
                <a:latin typeface="Gill Sans MT" panose="020B0502020104020203" pitchFamily="34" charset="77"/>
              </a:rPr>
              <a:t>curious year-to-year variability</a:t>
            </a:r>
          </a:p>
        </p:txBody>
      </p:sp>
      <p:pic>
        <p:nvPicPr>
          <p:cNvPr id="12" name="Audio 11">
            <a:extLst>
              <a:ext uri="{FF2B5EF4-FFF2-40B4-BE49-F238E27FC236}">
                <a16:creationId xmlns:a16="http://schemas.microsoft.com/office/drawing/2014/main" id="{2E4089E2-8052-1B6D-A87F-AE6939B71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8788400"/>
            <a:ext cx="812800" cy="812800"/>
          </a:xfrm>
          <a:prstGeom prst="rect">
            <a:avLst/>
          </a:prstGeom>
        </p:spPr>
      </p:pic>
    </p:spTree>
    <p:extLst>
      <p:ext uri="{BB962C8B-B14F-4D97-AF65-F5344CB8AC3E}">
        <p14:creationId xmlns:p14="http://schemas.microsoft.com/office/powerpoint/2010/main" val="3639947893"/>
      </p:ext>
    </p:extLst>
  </p:cSld>
  <p:clrMapOvr>
    <a:masterClrMapping/>
  </p:clrMapOvr>
  <p:transition advTm="793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4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107282</TotalTime>
  <Pages>0</Pages>
  <Words>1610</Words>
  <Characters>0</Characters>
  <Application>Microsoft Macintosh PowerPoint</Application>
  <PresentationFormat>Custom</PresentationFormat>
  <Lines>0</Lines>
  <Paragraphs>180</Paragraphs>
  <Slides>30</Slides>
  <Notes>1</Notes>
  <HiddenSlides>5</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ＭＳ Ｐゴシック</vt:lpstr>
      <vt:lpstr>ヒラギノ角ゴ ProN W3</vt:lpstr>
      <vt:lpstr>Arial</vt:lpstr>
      <vt:lpstr>Calibri</vt:lpstr>
      <vt:lpstr>Gill Sans</vt:lpstr>
      <vt:lpstr>Gill Sans MT</vt:lpstr>
      <vt:lpstr>Lucida Grande</vt:lpstr>
      <vt:lpstr>4_Title &amp; Bullets</vt:lpstr>
      <vt:lpstr>    A ‘superBT’ for TC Forecasting &amp; Research  Mike Fiorino Commander, United States Navy (retired) B.S. (’75 PSU), M.S. (’78 PSU), Ph.D. (’87 NPS) all in Meteorology mfiorino@gmu.edu  George Mason University VA AORI University of Tokyo, 柏のは University of Colorado Boulder CO   Earth System Research Laboratory, Boulder CO  National Hurricane Center, Miami FL Joint Typhoon Warning Center, Pearl Harbor HI Lawrence Livermore National Laboratory, Livermore CA European Centre for Medium-Range Weather Forecasts Meteorological Research Institute – Japan Meteorological Agency, Tsukuba JAPAN Space and Naval Warfare Systems Command,  Arlington VA NASA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         </vt:lpstr>
      <vt:lpstr>The Bill Gray Standard Seminar Question 20140401 AMS Hurr Conf San Diego</vt:lpstr>
      <vt:lpstr>The Bill Gray Standard Seminar Question 20140401 AMS Hurr Conf San Diego</vt:lpstr>
      <vt:lpstr>The Bill Gray Standard Seminar Question 20140401 AMS Hurr Conf San Diego</vt:lpstr>
      <vt:lpstr>The Bill Gray Standard Seminar Question 20140401 AMS Hurr Conf San Diego</vt:lpstr>
      <vt:lpstr>PowerPoint Presentation</vt:lpstr>
      <vt:lpstr>What’s a ‘superBT’? a partial theft from Krish’s ‘super ensemble’</vt:lpstr>
      <vt:lpstr>some words of wisdom…</vt:lpstr>
      <vt:lpstr>ERA5 TC forecasts – TCs in the analysis  Probability of Detection (PoD) - WPAC 1945-2024 – TC central pressure assimilated 1945-1980</vt:lpstr>
      <vt:lpstr>ERA5 TC forecasts – 72-h Position Error WPAC 1945-2024 – TC central pressure assimilated 1945-1980</vt:lpstr>
      <vt:lpstr>ERA5 v ECMWF OPS – TC forecasts – 72-h PE WPAC 2007-2024 – ERA5 model is the Ops model ~ 2016</vt:lpstr>
      <vt:lpstr>ERA5 %improve over OPS – TC forecasts – 72-h WPAC 2007-2024 – ERA5 model is the Ops model ~ 2016</vt:lpstr>
      <vt:lpstr>TC genesis</vt:lpstr>
      <vt:lpstr>Formation Rate &amp; Time to Genesis/Dissipation WPAC 2018-2022</vt:lpstr>
      <vt:lpstr>Dynamics – Vertical Wind Shear – diff between 9Xdev &amp; 9Xnon WPAC 2018-2022</vt:lpstr>
      <vt:lpstr>Dynamics – Vertical Wind Shear – diff between 9Xdev &amp; 9Xnon WPAC 2018-2022</vt:lpstr>
      <vt:lpstr>Dynamics – Vertical Wind Shear – diff between 9Xdev &amp; 9Xnon WPAC 2018-2022</vt:lpstr>
      <vt:lpstr>Vertical Wind Shear – diff between 9Xdev &amp; 9Xnon summary for 5-y period 2018-2022</vt:lpstr>
      <vt:lpstr>Thermo – IMERG 300 km rainrate [mm/d] – diff between 9Xdev &amp; 9Xnon WPAC 2018-2022</vt:lpstr>
      <vt:lpstr>Thermo – IMERG 300 km rainrate [mm/d] – diff between 9Xdev &amp; 9Xnon WPAC 2018-2022</vt:lpstr>
      <vt:lpstr>Thermo – IMERG 300 km rainrate [mm/d] – diff between 9Xdev &amp; 9Xnon WPAC 2018-2022</vt:lpstr>
      <vt:lpstr>Thermo – IMERG 300 km rainrate [mm/d] – diff between 9Xdev &amp; 9Xnon WPAC 2018-2022</vt:lpstr>
      <vt:lpstr>IMERG 300 km rainrate [mm/d] – diff between 9Xdev &amp; 9Xnon summary for 5 y period 2018-2022</vt:lpstr>
      <vt:lpstr>Summary</vt:lpstr>
      <vt:lpstr>Contacts and Links</vt:lpstr>
      <vt:lpstr>Formation Rate &amp; Time to Genesis/Dissipation LANT 2018-2022</vt:lpstr>
      <vt:lpstr>ERA-40 TC detection v tropical wind score SHEM v NHEM ; tau=0 v tau=72 h</vt:lpstr>
      <vt:lpstr>PowerPoint Presentation</vt:lpstr>
      <vt:lpstr>Topics</vt:lpstr>
      <vt:lpstr>Mahalo  どうも ありがとう 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 Genesis in Global Models  tcgen V1.0   Mike Fiorino, CDR USN(ret) NOAA ESRL Boulder CO michael.fiorino@noaa.gov 1 March 2011</dc:title>
  <dc:subject/>
  <dc:creator>Mike Fiorino</dc:creator>
  <cp:keywords/>
  <dc:description/>
  <cp:lastModifiedBy>Mike Fiorino</cp:lastModifiedBy>
  <cp:revision>759</cp:revision>
  <cp:lastPrinted>2018-05-09T21:47:28Z</cp:lastPrinted>
  <dcterms:modified xsi:type="dcterms:W3CDTF">2025-07-28T01:05:26Z</dcterms:modified>
</cp:coreProperties>
</file>