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84" r:id="rId2"/>
    <p:sldMasterId id="2147483704" r:id="rId3"/>
    <p:sldMasterId id="2147483723" r:id="rId4"/>
    <p:sldMasterId id="2147483737" r:id="rId5"/>
  </p:sldMasterIdLst>
  <p:notesMasterIdLst>
    <p:notesMasterId r:id="rId59"/>
  </p:notesMasterIdLst>
  <p:handoutMasterIdLst>
    <p:handoutMasterId r:id="rId60"/>
  </p:handoutMasterIdLst>
  <p:sldIdLst>
    <p:sldId id="645" r:id="rId6"/>
    <p:sldId id="646" r:id="rId7"/>
    <p:sldId id="647" r:id="rId8"/>
    <p:sldId id="648" r:id="rId9"/>
    <p:sldId id="650" r:id="rId10"/>
    <p:sldId id="476" r:id="rId11"/>
    <p:sldId id="477" r:id="rId12"/>
    <p:sldId id="478" r:id="rId13"/>
    <p:sldId id="474" r:id="rId14"/>
    <p:sldId id="481" r:id="rId15"/>
    <p:sldId id="667" r:id="rId16"/>
    <p:sldId id="394" r:id="rId17"/>
    <p:sldId id="642" r:id="rId18"/>
    <p:sldId id="643" r:id="rId19"/>
    <p:sldId id="651" r:id="rId20"/>
    <p:sldId id="639" r:id="rId21"/>
    <p:sldId id="640" r:id="rId22"/>
    <p:sldId id="653" r:id="rId23"/>
    <p:sldId id="635" r:id="rId24"/>
    <p:sldId id="637" r:id="rId25"/>
    <p:sldId id="652" r:id="rId26"/>
    <p:sldId id="620" r:id="rId27"/>
    <p:sldId id="553" r:id="rId28"/>
    <p:sldId id="624" r:id="rId29"/>
    <p:sldId id="625" r:id="rId30"/>
    <p:sldId id="626" r:id="rId31"/>
    <p:sldId id="668" r:id="rId32"/>
    <p:sldId id="659" r:id="rId33"/>
    <p:sldId id="501" r:id="rId34"/>
    <p:sldId id="655" r:id="rId35"/>
    <p:sldId id="656" r:id="rId36"/>
    <p:sldId id="660" r:id="rId37"/>
    <p:sldId id="661" r:id="rId38"/>
    <p:sldId id="669" r:id="rId39"/>
    <p:sldId id="662" r:id="rId40"/>
    <p:sldId id="663" r:id="rId41"/>
    <p:sldId id="414" r:id="rId42"/>
    <p:sldId id="580" r:id="rId43"/>
    <p:sldId id="518" r:id="rId44"/>
    <p:sldId id="612" r:id="rId45"/>
    <p:sldId id="641" r:id="rId46"/>
    <p:sldId id="537" r:id="rId47"/>
    <p:sldId id="534" r:id="rId48"/>
    <p:sldId id="797" r:id="rId49"/>
    <p:sldId id="798" r:id="rId50"/>
    <p:sldId id="786" r:id="rId51"/>
    <p:sldId id="256" r:id="rId52"/>
    <p:sldId id="799" r:id="rId53"/>
    <p:sldId id="259" r:id="rId54"/>
    <p:sldId id="665" r:id="rId55"/>
    <p:sldId id="636" r:id="rId56"/>
    <p:sldId id="800" r:id="rId57"/>
    <p:sldId id="596" r:id="rId58"/>
  </p:sldIdLst>
  <p:sldSz cx="13004800" cy="9753600"/>
  <p:notesSz cx="6858000" cy="9144000"/>
  <p:defaultTextStyle>
    <a:defPPr>
      <a:defRPr lang="en-US"/>
    </a:defPPr>
    <a:lvl1pPr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1872">
          <p15:clr>
            <a:srgbClr val="A4A3A4"/>
          </p15:clr>
        </p15:guide>
        <p15:guide id="2" pos="414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CC00"/>
    <a:srgbClr val="660066"/>
    <a:srgbClr val="FAD40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37" autoAdjust="0"/>
    <p:restoredTop sz="86401"/>
  </p:normalViewPr>
  <p:slideViewPr>
    <p:cSldViewPr showGuides="1">
      <p:cViewPr varScale="1">
        <p:scale>
          <a:sx n="76" d="100"/>
          <a:sy n="76" d="100"/>
        </p:scale>
        <p:origin x="1272" y="208"/>
      </p:cViewPr>
      <p:guideLst>
        <p:guide orient="horz" pos="1872"/>
        <p:guide pos="4144"/>
      </p:guideLst>
    </p:cSldViewPr>
  </p:slideViewPr>
  <p:outlineViewPr>
    <p:cViewPr>
      <p:scale>
        <a:sx n="33" d="100"/>
        <a:sy n="33" d="100"/>
      </p:scale>
      <p:origin x="0" y="-31344"/>
    </p:cViewPr>
  </p:outlineViewPr>
  <p:notesTextViewPr>
    <p:cViewPr>
      <p:scale>
        <a:sx n="3" d="2"/>
        <a:sy n="3" d="2"/>
      </p:scale>
      <p:origin x="0" y="0"/>
    </p:cViewPr>
  </p:notesTextViewPr>
  <p:sorterViewPr>
    <p:cViewPr varScale="1">
      <p:scale>
        <a:sx n="100" d="100"/>
        <a:sy n="100" d="100"/>
      </p:scale>
      <p:origin x="0" y="-10720"/>
    </p:cViewPr>
  </p:sorterViewPr>
  <p:notesViewPr>
    <p:cSldViewPr>
      <p:cViewPr varScale="1">
        <p:scale>
          <a:sx n="77" d="100"/>
          <a:sy n="77" d="100"/>
        </p:scale>
        <p:origin x="244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909C7F-0019-A746-BC35-60078EE268AB}" type="datetimeFigureOut">
              <a:rPr lang="en-US" smtClean="0"/>
              <a:t>12/6/18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C792CD-2E85-ED44-AF36-A9280AD41DD4}" type="slidenum">
              <a:rPr lang="en-US" smtClean="0"/>
              <a:t>‹#›</a:t>
            </a:fld>
            <a:endParaRPr lang="en-US"/>
          </a:p>
        </p:txBody>
      </p:sp>
    </p:spTree>
    <p:extLst>
      <p:ext uri="{BB962C8B-B14F-4D97-AF65-F5344CB8AC3E}">
        <p14:creationId xmlns:p14="http://schemas.microsoft.com/office/powerpoint/2010/main" val="26764695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4D811-AE98-3547-8C95-9A72C60AA8A9}" type="datetimeFigureOut">
              <a:rPr lang="en-US" smtClean="0"/>
              <a:t>12/6/18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C63263-B3F5-3543-9330-AF2F475BC8D9}" type="slidenum">
              <a:rPr lang="en-US" smtClean="0"/>
              <a:t>‹#›</a:t>
            </a:fld>
            <a:endParaRPr lang="en-US"/>
          </a:p>
        </p:txBody>
      </p:sp>
    </p:spTree>
    <p:extLst>
      <p:ext uri="{BB962C8B-B14F-4D97-AF65-F5344CB8AC3E}">
        <p14:creationId xmlns:p14="http://schemas.microsoft.com/office/powerpoint/2010/main" val="5817855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Julian Heming</a:t>
            </a:r>
          </a:p>
        </p:txBody>
      </p:sp>
      <p:sp>
        <p:nvSpPr>
          <p:cNvPr id="4" name="Slide Number Placeholder 3"/>
          <p:cNvSpPr>
            <a:spLocks noGrp="1"/>
          </p:cNvSpPr>
          <p:nvPr>
            <p:ph type="sldNum" sz="quarter" idx="5"/>
          </p:nvPr>
        </p:nvSpPr>
        <p:spPr/>
        <p:txBody>
          <a:bodyPr/>
          <a:lstStyle/>
          <a:p>
            <a:fld id="{67C63263-B3F5-3543-9330-AF2F475BC8D9}" type="slidenum">
              <a:rPr lang="en-US" smtClean="0"/>
              <a:t>42</a:t>
            </a:fld>
            <a:endParaRPr lang="en-US"/>
          </a:p>
        </p:txBody>
      </p:sp>
    </p:spTree>
    <p:extLst>
      <p:ext uri="{BB962C8B-B14F-4D97-AF65-F5344CB8AC3E}">
        <p14:creationId xmlns:p14="http://schemas.microsoft.com/office/powerpoint/2010/main" val="3911808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Using these</a:t>
            </a:r>
            <a:r>
              <a:rPr kumimoji="1" lang="en-US" altLang="ja-JP" baseline="0" dirty="0"/>
              <a:t> </a:t>
            </a:r>
            <a:r>
              <a:rPr kumimoji="1" lang="en-US" altLang="ja-JP" dirty="0"/>
              <a:t>empirical formula.</a:t>
            </a:r>
          </a:p>
          <a:p>
            <a:endParaRPr kumimoji="1" lang="en-US" altLang="ja-JP" dirty="0"/>
          </a:p>
          <a:p>
            <a:r>
              <a:rPr kumimoji="1" lang="en-US" altLang="ja-JP" dirty="0"/>
              <a:t>1. Radius</a:t>
            </a:r>
            <a:r>
              <a:rPr kumimoji="1" lang="en-US" altLang="ja-JP" baseline="0" dirty="0"/>
              <a:t> of typhoon :</a:t>
            </a:r>
          </a:p>
          <a:p>
            <a:r>
              <a:rPr kumimoji="1" lang="en-US" altLang="ja-JP" dirty="0"/>
              <a:t>R</a:t>
            </a:r>
            <a:r>
              <a:rPr kumimoji="1" lang="en-US" altLang="ja-JP" baseline="-25000" dirty="0"/>
              <a:t>B </a:t>
            </a:r>
            <a:r>
              <a:rPr kumimoji="1" lang="en-US" altLang="ja-JP" dirty="0"/>
              <a:t>= R</a:t>
            </a:r>
            <a:r>
              <a:rPr kumimoji="1" lang="en-US" altLang="ja-JP" baseline="-25000" dirty="0"/>
              <a:t>15</a:t>
            </a:r>
            <a:r>
              <a:rPr kumimoji="1" lang="en-US" altLang="ja-JP" dirty="0"/>
              <a:t>*{1 + 2 * V</a:t>
            </a:r>
            <a:r>
              <a:rPr kumimoji="1" lang="en-US" altLang="ja-JP" baseline="-25000" dirty="0"/>
              <a:t>15</a:t>
            </a:r>
            <a:r>
              <a:rPr kumimoji="1" lang="en-US" altLang="ja-JP" dirty="0"/>
              <a:t> * 0.001/(f * R</a:t>
            </a:r>
            <a:r>
              <a:rPr kumimoji="1" lang="en-US" altLang="ja-JP" baseline="-25000" dirty="0"/>
              <a:t>15</a:t>
            </a:r>
            <a:r>
              <a:rPr kumimoji="1" lang="en-US" altLang="ja-JP" dirty="0"/>
              <a:t>)} </a:t>
            </a:r>
          </a:p>
          <a:p>
            <a:r>
              <a:rPr kumimoji="1" lang="en-US" altLang="ja-JP" dirty="0"/>
              <a:t>2.</a:t>
            </a:r>
            <a:r>
              <a:rPr kumimoji="1" lang="en-US" altLang="ja-JP" baseline="0" dirty="0"/>
              <a:t> </a:t>
            </a:r>
            <a:r>
              <a:rPr kumimoji="1" lang="en-US" altLang="ja-JP" dirty="0"/>
              <a:t>Psea profiles</a:t>
            </a:r>
            <a:r>
              <a:rPr kumimoji="1" lang="en-US" altLang="ja-JP" baseline="0" dirty="0"/>
              <a:t> :</a:t>
            </a:r>
            <a:endParaRPr kumimoji="1" lang="en-US" altLang="ja-JP" dirty="0"/>
          </a:p>
          <a:p>
            <a:r>
              <a:rPr kumimoji="1" lang="en-US" altLang="ja-JP" dirty="0"/>
              <a:t>P(r) = </a:t>
            </a:r>
            <a:r>
              <a:rPr kumimoji="1" lang="en-US" altLang="ja-JP" dirty="0" err="1"/>
              <a:t>Pmax</a:t>
            </a:r>
            <a:r>
              <a:rPr kumimoji="1" lang="en-US" altLang="ja-JP" dirty="0"/>
              <a:t> – </a:t>
            </a:r>
            <a:r>
              <a:rPr kumimoji="1" lang="ja-JP" altLang="en-US" dirty="0"/>
              <a:t>⊿</a:t>
            </a:r>
            <a:r>
              <a:rPr kumimoji="1" lang="en-US" altLang="ja-JP" dirty="0"/>
              <a:t>P {1 + (r/R</a:t>
            </a:r>
            <a:r>
              <a:rPr kumimoji="1" lang="en-US" altLang="ja-JP" baseline="-25000" dirty="0"/>
              <a:t>0</a:t>
            </a:r>
            <a:r>
              <a:rPr kumimoji="1" lang="en-US" altLang="ja-JP" dirty="0"/>
              <a:t>)**2}**(-1/2)</a:t>
            </a:r>
          </a:p>
          <a:p>
            <a:r>
              <a:rPr kumimoji="1" lang="ja-JP" altLang="en-US" dirty="0"/>
              <a:t>⊿</a:t>
            </a:r>
            <a:r>
              <a:rPr kumimoji="1" lang="en-US" altLang="ja-JP" dirty="0"/>
              <a:t>P = </a:t>
            </a:r>
            <a:r>
              <a:rPr kumimoji="1" lang="en-US" altLang="ja-JP" dirty="0" err="1"/>
              <a:t>Pmax</a:t>
            </a:r>
            <a:r>
              <a:rPr kumimoji="1" lang="en-US" altLang="ja-JP" baseline="0" dirty="0"/>
              <a:t> – P</a:t>
            </a:r>
            <a:r>
              <a:rPr kumimoji="1" lang="en-US" altLang="ja-JP" baseline="-25000" dirty="0"/>
              <a:t>C</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err="1"/>
              <a:t>Pmax</a:t>
            </a:r>
            <a:r>
              <a:rPr kumimoji="1" lang="en-US" altLang="ja-JP" baseline="0" dirty="0"/>
              <a:t> = P</a:t>
            </a:r>
            <a:r>
              <a:rPr kumimoji="1" lang="en-US" altLang="ja-JP" baseline="-25000" dirty="0"/>
              <a:t>C</a:t>
            </a:r>
            <a:r>
              <a:rPr kumimoji="1" lang="en-US" altLang="ja-JP" baseline="0" dirty="0"/>
              <a:t> + (</a:t>
            </a:r>
            <a:r>
              <a:rPr kumimoji="1" lang="en-US" altLang="ja-JP" dirty="0"/>
              <a:t>R</a:t>
            </a:r>
            <a:r>
              <a:rPr kumimoji="1" lang="en-US" altLang="ja-JP" baseline="-25000" dirty="0"/>
              <a:t>B</a:t>
            </a:r>
            <a:r>
              <a:rPr kumimoji="1" lang="en-US" altLang="ja-JP" baseline="0" dirty="0"/>
              <a:t> - P</a:t>
            </a:r>
            <a:r>
              <a:rPr kumimoji="1" lang="en-US" altLang="ja-JP" baseline="-25000" dirty="0"/>
              <a:t>C</a:t>
            </a:r>
            <a:r>
              <a:rPr kumimoji="1" lang="en-US" altLang="ja-JP" baseline="0" dirty="0"/>
              <a:t>)/{ 1 - 1/(1-(</a:t>
            </a:r>
            <a:r>
              <a:rPr kumimoji="1" lang="en-US" altLang="ja-JP" dirty="0"/>
              <a:t>R</a:t>
            </a:r>
            <a:r>
              <a:rPr kumimoji="1" lang="en-US" altLang="ja-JP" baseline="-25000" dirty="0"/>
              <a:t>B</a:t>
            </a:r>
            <a:r>
              <a:rPr kumimoji="1" lang="en-US" altLang="ja-JP" baseline="0" dirty="0"/>
              <a:t>/</a:t>
            </a:r>
            <a:r>
              <a:rPr kumimoji="1" lang="en-US" altLang="ja-JP" dirty="0"/>
              <a:t>R</a:t>
            </a:r>
            <a:r>
              <a:rPr kumimoji="1" lang="en-US" altLang="ja-JP" baseline="-25000" dirty="0"/>
              <a:t>0</a:t>
            </a:r>
            <a:r>
              <a:rPr kumimoji="1" lang="en-US" altLang="ja-JP" baseline="0" dirty="0"/>
              <a:t>)**2)**1/2)}</a:t>
            </a:r>
            <a:endParaRPr kumimoji="1" lang="ja-JP" altLang="en-US" baseline="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67DBC-8255-4718-8544-4C500E87ADC5}"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422778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Okabe-san</a:t>
            </a:r>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67DBC-8255-4718-8544-4C500E87ADC5}"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073219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Okabe-san</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67DBC-8255-4718-8544-4C500E87ADC5}"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282082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Zhan Zhang</a:t>
            </a:r>
          </a:p>
        </p:txBody>
      </p:sp>
      <p:sp>
        <p:nvSpPr>
          <p:cNvPr id="4" name="Slide Number Placeholder 3"/>
          <p:cNvSpPr>
            <a:spLocks noGrp="1"/>
          </p:cNvSpPr>
          <p:nvPr>
            <p:ph type="sldNum" sz="quarter" idx="5"/>
          </p:nvPr>
        </p:nvSpPr>
        <p:spPr/>
        <p:txBody>
          <a:bodyPr/>
          <a:lstStyle/>
          <a:p>
            <a:fld id="{67C63263-B3F5-3543-9330-AF2F475BC8D9}" type="slidenum">
              <a:rPr lang="en-US" smtClean="0"/>
              <a:t>47</a:t>
            </a:fld>
            <a:endParaRPr lang="en-US"/>
          </a:p>
        </p:txBody>
      </p:sp>
    </p:spTree>
    <p:extLst>
      <p:ext uri="{BB962C8B-B14F-4D97-AF65-F5344CB8AC3E}">
        <p14:creationId xmlns:p14="http://schemas.microsoft.com/office/powerpoint/2010/main" val="324539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Zhan Zhang</a:t>
            </a:r>
          </a:p>
        </p:txBody>
      </p:sp>
      <p:sp>
        <p:nvSpPr>
          <p:cNvPr id="4" name="Slide Number Placeholder 3"/>
          <p:cNvSpPr>
            <a:spLocks noGrp="1"/>
          </p:cNvSpPr>
          <p:nvPr>
            <p:ph type="sldNum" sz="quarter" idx="5"/>
          </p:nvPr>
        </p:nvSpPr>
        <p:spPr/>
        <p:txBody>
          <a:bodyPr/>
          <a:lstStyle/>
          <a:p>
            <a:fld id="{67C63263-B3F5-3543-9330-AF2F475BC8D9}" type="slidenum">
              <a:rPr lang="en-US" smtClean="0"/>
              <a:t>48</a:t>
            </a:fld>
            <a:endParaRPr lang="en-US"/>
          </a:p>
        </p:txBody>
      </p:sp>
    </p:spTree>
    <p:extLst>
      <p:ext uri="{BB962C8B-B14F-4D97-AF65-F5344CB8AC3E}">
        <p14:creationId xmlns:p14="http://schemas.microsoft.com/office/powerpoint/2010/main" val="935909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Jing Chen</a:t>
            </a:r>
          </a:p>
        </p:txBody>
      </p:sp>
      <p:sp>
        <p:nvSpPr>
          <p:cNvPr id="4" name="Slide Number Placeholder 3"/>
          <p:cNvSpPr>
            <a:spLocks noGrp="1"/>
          </p:cNvSpPr>
          <p:nvPr>
            <p:ph type="sldNum" sz="quarter" idx="5"/>
          </p:nvPr>
        </p:nvSpPr>
        <p:spPr/>
        <p:txBody>
          <a:bodyPr/>
          <a:lstStyle/>
          <a:p>
            <a:fld id="{67C63263-B3F5-3543-9330-AF2F475BC8D9}" type="slidenum">
              <a:rPr lang="en-US" smtClean="0"/>
              <a:t>49</a:t>
            </a:fld>
            <a:endParaRPr lang="en-US"/>
          </a:p>
        </p:txBody>
      </p:sp>
    </p:spTree>
    <p:extLst>
      <p:ext uri="{BB962C8B-B14F-4D97-AF65-F5344CB8AC3E}">
        <p14:creationId xmlns:p14="http://schemas.microsoft.com/office/powerpoint/2010/main" val="167479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2800"/>
            </a:lvl2pPr>
            <a:lvl3pPr>
              <a:defRPr sz="2400"/>
            </a:lvl3pPr>
            <a:lvl4pPr>
              <a:defRPr sz="24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spTree>
    <p:extLst>
      <p:ext uri="{BB962C8B-B14F-4D97-AF65-F5344CB8AC3E}">
        <p14:creationId xmlns:p14="http://schemas.microsoft.com/office/powerpoint/2010/main" val="9531624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8973542"/>
            <a:ext cx="13004800" cy="780062"/>
          </a:xfrm>
          <a:prstGeom prst="rect">
            <a:avLst/>
          </a:prstGeom>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7" name="Shape 48"/>
          <p:cNvSpPr/>
          <p:nvPr userDrawn="1"/>
        </p:nvSpPr>
        <p:spPr>
          <a:xfrm>
            <a:off x="-2" y="-11395"/>
            <a:ext cx="13004803" cy="1303973"/>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95726" y="76800"/>
            <a:ext cx="2565376" cy="1072640"/>
          </a:xfrm>
          <a:prstGeom prst="rect">
            <a:avLst/>
          </a:prstGeom>
          <a:ln w="12700">
            <a:miter lim="400000"/>
          </a:ln>
        </p:spPr>
      </p:pic>
      <p:sp>
        <p:nvSpPr>
          <p:cNvPr id="8" name="Title 2"/>
          <p:cNvSpPr>
            <a:spLocks noGrp="1"/>
          </p:cNvSpPr>
          <p:nvPr>
            <p:ph type="title" hasCustomPrompt="1"/>
          </p:nvPr>
        </p:nvSpPr>
        <p:spPr>
          <a:xfrm>
            <a:off x="281093" y="1971736"/>
            <a:ext cx="12000000" cy="682046"/>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97179" y="3340383"/>
            <a:ext cx="11983915" cy="115997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7543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617849" y="192727"/>
            <a:ext cx="9884551" cy="594458"/>
          </a:xfrm>
        </p:spPr>
        <p:txBody>
          <a:bodyPr/>
          <a:lstStyle>
            <a:lvl1pPr algn="r">
              <a:defRPr sz="3413" b="1">
                <a:latin typeface="Calibri" panose="020F0502020204030204" pitchFamily="34" charset="0"/>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p:nvPr>
        </p:nvSpPr>
        <p:spPr>
          <a:xfrm>
            <a:off x="405347" y="1947905"/>
            <a:ext cx="11932325" cy="6539082"/>
          </a:xfrm>
          <a:prstGeom prst="rect">
            <a:avLst/>
          </a:prstGeom>
        </p:spPr>
        <p:txBody>
          <a:bodyPr>
            <a:noAutofit/>
          </a:bodyPr>
          <a:lstStyle>
            <a:lvl1pPr marL="0" indent="0">
              <a:buFont typeface="Arial" panose="020B0604020202020204" pitchFamily="34" charset="0"/>
              <a:buNone/>
              <a:defRPr sz="2560">
                <a:latin typeface="Calibri" panose="020F0502020204030204" pitchFamily="34" charset="0"/>
              </a:defRPr>
            </a:lvl1pPr>
            <a:lvl2pPr>
              <a:defRPr sz="2275"/>
            </a:lvl2pPr>
            <a:lvl4pPr marL="960" indent="0">
              <a:buNone/>
              <a:defRPr/>
            </a:lvl4pPr>
            <a:lvl6pPr>
              <a:defRPr sz="2275"/>
            </a:lvl6pPr>
            <a:lvl7pPr>
              <a:defRPr sz="1707"/>
            </a:lvl7pPr>
            <a:lvl8pPr>
              <a:defRPr sz="1565"/>
            </a:lvl8p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a:p>
            <a:pPr lvl="0"/>
            <a:endParaRPr lang="en-US" dirty="0"/>
          </a:p>
        </p:txBody>
      </p:sp>
    </p:spTree>
    <p:extLst>
      <p:ext uri="{BB962C8B-B14F-4D97-AF65-F5344CB8AC3E}">
        <p14:creationId xmlns:p14="http://schemas.microsoft.com/office/powerpoint/2010/main" val="85119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006035" y="436803"/>
            <a:ext cx="6476511" cy="594458"/>
          </a:xfrm>
        </p:spPr>
        <p:txBody>
          <a:bodyPr/>
          <a:lstStyle>
            <a:lvl1pPr algn="r">
              <a:defRPr sz="3413" b="1">
                <a:latin typeface="Calibri" panose="020F0502020204030204" pitchFamily="34" charset="0"/>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p:nvPr>
        </p:nvSpPr>
        <p:spPr>
          <a:xfrm>
            <a:off x="405347" y="2091356"/>
            <a:ext cx="11932325" cy="6395631"/>
          </a:xfrm>
          <a:prstGeom prst="rect">
            <a:avLst/>
          </a:prstGeom>
        </p:spPr>
        <p:txBody>
          <a:bodyPr>
            <a:noAutofit/>
          </a:bodyPr>
          <a:lstStyle>
            <a:lvl1pPr marL="0" indent="0">
              <a:buFont typeface="Arial" panose="020B0604020202020204" pitchFamily="34" charset="0"/>
              <a:buNone/>
              <a:defRPr sz="2560">
                <a:latin typeface="Calibri" panose="020F0502020204030204" pitchFamily="34" charset="0"/>
              </a:defRPr>
            </a:lvl1pPr>
            <a:lvl4pPr marL="960" indent="0">
              <a:buNone/>
              <a:defRPr/>
            </a:lvl4p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a:p>
            <a:pPr lvl="0"/>
            <a:endParaRPr lang="en-US" dirty="0"/>
          </a:p>
        </p:txBody>
      </p:sp>
      <p:pic>
        <p:nvPicPr>
          <p:cNvPr id="26" name="Picture 25"/>
          <p:cNvPicPr>
            <a:picLocks noChangeAspect="1"/>
          </p:cNvPicPr>
          <p:nvPr userDrawn="1"/>
        </p:nvPicPr>
        <p:blipFill>
          <a:blip r:embed="rId2" cstate="print"/>
          <a:stretch>
            <a:fillRect/>
          </a:stretch>
        </p:blipFill>
        <p:spPr>
          <a:xfrm>
            <a:off x="151082" y="201166"/>
            <a:ext cx="5636551" cy="1328811"/>
          </a:xfrm>
          <a:prstGeom prst="rect">
            <a:avLst/>
          </a:prstGeom>
        </p:spPr>
      </p:pic>
    </p:spTree>
    <p:extLst>
      <p:ext uri="{BB962C8B-B14F-4D97-AF65-F5344CB8AC3E}">
        <p14:creationId xmlns:p14="http://schemas.microsoft.com/office/powerpoint/2010/main" val="15195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02400" y="125216"/>
            <a:ext cx="12000000" cy="682046"/>
          </a:xfrm>
        </p:spPr>
        <p:txBody>
          <a:bodyPr/>
          <a:lstStyle>
            <a:lvl1pPr>
              <a:defRPr sz="3982">
                <a:latin typeface="Calibri" panose="020F0502020204030204" pitchFamily="34" charset="0"/>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hasCustomPrompt="1"/>
          </p:nvPr>
        </p:nvSpPr>
        <p:spPr>
          <a:xfrm>
            <a:off x="281096" y="1970426"/>
            <a:ext cx="5760720" cy="6516564"/>
          </a:xfrm>
          <a:prstGeom prst="rect">
            <a:avLst/>
          </a:prstGeom>
        </p:spPr>
        <p:txBody>
          <a:bodyPr numCol="1" spcCol="0">
            <a:noAutofit/>
          </a:bodyPr>
          <a:lstStyle>
            <a:lvl1pPr>
              <a:defRPr sz="2560">
                <a:latin typeface="Calibri" panose="020F0502020204030204" pitchFamily="34" charset="0"/>
              </a:defRPr>
            </a:lvl1pPr>
          </a:lstStyle>
          <a:p>
            <a:pPr lvl="0"/>
            <a:r>
              <a:rPr lang="en-GB" dirty="0"/>
              <a:t>  </a:t>
            </a:r>
            <a:endParaRPr lang="en-US" dirty="0"/>
          </a:p>
        </p:txBody>
      </p:sp>
      <p:sp>
        <p:nvSpPr>
          <p:cNvPr id="6" name="Text Placeholder 4"/>
          <p:cNvSpPr>
            <a:spLocks noGrp="1"/>
          </p:cNvSpPr>
          <p:nvPr>
            <p:ph type="body" sz="quarter" idx="13" hasCustomPrompt="1"/>
          </p:nvPr>
        </p:nvSpPr>
        <p:spPr>
          <a:xfrm>
            <a:off x="6521875" y="1970426"/>
            <a:ext cx="5760720" cy="6516564"/>
          </a:xfrm>
          <a:prstGeom prst="rect">
            <a:avLst/>
          </a:prstGeom>
        </p:spPr>
        <p:txBody>
          <a:bodyPr numCol="1" spcCol="0">
            <a:noAutofit/>
          </a:bodyPr>
          <a:lstStyle>
            <a:lvl1pPr>
              <a:defRPr sz="2560">
                <a:latin typeface="Calibri" panose="020F0502020204030204" pitchFamily="34" charset="0"/>
              </a:defRPr>
            </a:lvl1pPr>
          </a:lstStyle>
          <a:p>
            <a:pPr lvl="0"/>
            <a:r>
              <a:rPr lang="en-GB" dirty="0"/>
              <a:t> </a:t>
            </a:r>
            <a:endParaRPr lang="en-US" dirty="0"/>
          </a:p>
        </p:txBody>
      </p:sp>
    </p:spTree>
    <p:extLst>
      <p:ext uri="{BB962C8B-B14F-4D97-AF65-F5344CB8AC3E}">
        <p14:creationId xmlns:p14="http://schemas.microsoft.com/office/powerpoint/2010/main" val="420785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hasCustomPrompt="1"/>
          </p:nvPr>
        </p:nvSpPr>
        <p:spPr>
          <a:xfrm>
            <a:off x="289540" y="2118763"/>
            <a:ext cx="3667760" cy="5129671"/>
          </a:xfrm>
          <a:prstGeom prst="rect">
            <a:avLst/>
          </a:prstGeom>
        </p:spPr>
        <p:txBody>
          <a:bodyPr numCol="1" spcCol="0">
            <a:noAutofit/>
          </a:bodyPr>
          <a:lstStyle>
            <a:lvl1pPr>
              <a:defRPr sz="2275"/>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4455987" y="2118763"/>
            <a:ext cx="3667760" cy="5129671"/>
          </a:xfrm>
          <a:prstGeom prst="rect">
            <a:avLst/>
          </a:prstGeom>
        </p:spPr>
        <p:txBody>
          <a:bodyPr numCol="1" spcCol="0">
            <a:noAutofit/>
          </a:bodyPr>
          <a:lstStyle>
            <a:lvl1pPr>
              <a:defRPr sz="2275"/>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8623279" y="2101828"/>
            <a:ext cx="3667760" cy="5129671"/>
          </a:xfrm>
          <a:prstGeom prst="rect">
            <a:avLst/>
          </a:prstGeom>
        </p:spPr>
        <p:txBody>
          <a:bodyPr numCol="1" spcCol="0">
            <a:noAutofit/>
          </a:bodyPr>
          <a:lstStyle>
            <a:lvl1pPr>
              <a:defRPr sz="2275"/>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920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6" name="Picture Placeholder 4"/>
          <p:cNvSpPr>
            <a:spLocks noGrp="1"/>
          </p:cNvSpPr>
          <p:nvPr>
            <p:ph type="pic" sz="quarter" idx="16" hasCustomPrompt="1"/>
          </p:nvPr>
        </p:nvSpPr>
        <p:spPr>
          <a:xfrm>
            <a:off x="0" y="1420145"/>
            <a:ext cx="13004800" cy="7553395"/>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57288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3340387"/>
            <a:ext cx="13004803" cy="643539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393667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7491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311546"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62002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311546"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36406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spTree>
    <p:extLst>
      <p:ext uri="{BB962C8B-B14F-4D97-AF65-F5344CB8AC3E}">
        <p14:creationId xmlns:p14="http://schemas.microsoft.com/office/powerpoint/2010/main" val="14580588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311546"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4065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3340383"/>
            <a:ext cx="13004803" cy="5908053"/>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8100" tIns="38100" rIns="38100" bIns="38100" anchor="t" anchorCtr="0"/>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52401" y="3833707"/>
            <a:ext cx="11342794" cy="512119"/>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319233" y="5938849"/>
            <a:ext cx="498590" cy="733678"/>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280894" y="6969972"/>
            <a:ext cx="575269" cy="733678"/>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280894" y="4963191"/>
            <a:ext cx="575269" cy="651120"/>
          </a:xfrm>
          <a:prstGeom prst="rect">
            <a:avLst/>
          </a:prstGeom>
          <a:ln w="12700">
            <a:miter lim="400000"/>
          </a:ln>
        </p:spPr>
      </p:pic>
      <p:sp>
        <p:nvSpPr>
          <p:cNvPr id="2" name="Footer Placeholder 1"/>
          <p:cNvSpPr>
            <a:spLocks noGrp="1"/>
          </p:cNvSpPr>
          <p:nvPr>
            <p:ph type="ftr" sz="quarter" idx="17"/>
          </p:nvPr>
        </p:nvSpPr>
        <p:spPr/>
        <p:txBody>
          <a:bodyPr/>
          <a:lstStyle>
            <a:lvl1pPr algn="l" defTabSz="311546"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750356" y="4876785"/>
            <a:ext cx="11147007" cy="500843"/>
          </a:xfrm>
          <a:prstGeom prst="rect">
            <a:avLst/>
          </a:prstGeom>
        </p:spPr>
        <p:txBody>
          <a:bodyPr lIns="270000" anchor="t">
            <a:spAutoFit/>
          </a:bodyPr>
          <a:lstStyle>
            <a:lvl1pPr marL="0" indent="0" defTabSz="487638">
              <a:lnSpc>
                <a:spcPct val="150000"/>
              </a:lnSpc>
              <a:spcBef>
                <a:spcPts val="427"/>
              </a:spcBef>
              <a:buSzTx/>
              <a:buNone/>
              <a:defRPr sz="2133"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760308" y="5892430"/>
            <a:ext cx="11137054" cy="500843"/>
          </a:xfrm>
          <a:prstGeom prst="rect">
            <a:avLst/>
          </a:prstGeom>
        </p:spPr>
        <p:txBody>
          <a:bodyPr lIns="270000" anchor="t">
            <a:spAutoFit/>
          </a:bodyPr>
          <a:lstStyle>
            <a:lvl1pPr marL="0" indent="0" defTabSz="487638">
              <a:lnSpc>
                <a:spcPct val="150000"/>
              </a:lnSpc>
              <a:spcBef>
                <a:spcPts val="427"/>
              </a:spcBef>
              <a:buSzTx/>
              <a:buNone/>
              <a:defRPr sz="2133"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750354" y="6946348"/>
            <a:ext cx="1891985" cy="993221"/>
          </a:xfrm>
          <a:prstGeom prst="rect">
            <a:avLst/>
          </a:prstGeom>
        </p:spPr>
        <p:txBody>
          <a:bodyPr wrap="square" lIns="270000" anchor="t">
            <a:spAutoFit/>
          </a:bodyPr>
          <a:lstStyle>
            <a:lvl1pPr marL="0" indent="0" defTabSz="487638">
              <a:lnSpc>
                <a:spcPct val="150000"/>
              </a:lnSpc>
              <a:spcBef>
                <a:spcPts val="427"/>
              </a:spcBef>
              <a:buSzTx/>
              <a:buNone/>
              <a:defRPr sz="2133"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2464874" y="6946348"/>
            <a:ext cx="2406020" cy="500843"/>
          </a:xfrm>
          <a:prstGeom prst="rect">
            <a:avLst/>
          </a:prstGeom>
        </p:spPr>
        <p:txBody>
          <a:bodyPr wrap="square" lIns="270000" anchor="t">
            <a:spAutoFit/>
          </a:bodyPr>
          <a:lstStyle>
            <a:lvl1pPr marL="0" indent="0" defTabSz="487638">
              <a:lnSpc>
                <a:spcPct val="150000"/>
              </a:lnSpc>
              <a:spcBef>
                <a:spcPts val="427"/>
              </a:spcBef>
              <a:buSzTx/>
              <a:buNone/>
              <a:defRPr sz="2133"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5103059" y="6946348"/>
            <a:ext cx="2823010" cy="993221"/>
          </a:xfrm>
          <a:prstGeom prst="rect">
            <a:avLst/>
          </a:prstGeom>
        </p:spPr>
        <p:txBody>
          <a:bodyPr wrap="square" lIns="270000" anchor="t">
            <a:spAutoFit/>
          </a:bodyPr>
          <a:lstStyle>
            <a:lvl1pPr marL="0" indent="0" defTabSz="487638">
              <a:lnSpc>
                <a:spcPct val="150000"/>
              </a:lnSpc>
              <a:spcBef>
                <a:spcPts val="427"/>
              </a:spcBef>
              <a:buSzTx/>
              <a:buNone/>
              <a:defRPr sz="2133"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7722130" y="6946348"/>
            <a:ext cx="2406020" cy="993221"/>
          </a:xfrm>
          <a:prstGeom prst="rect">
            <a:avLst/>
          </a:prstGeom>
        </p:spPr>
        <p:txBody>
          <a:bodyPr wrap="square" lIns="270000" anchor="t">
            <a:spAutoFit/>
          </a:bodyPr>
          <a:lstStyle>
            <a:lvl1pPr marL="0" indent="0" defTabSz="487638">
              <a:lnSpc>
                <a:spcPct val="150000"/>
              </a:lnSpc>
              <a:spcBef>
                <a:spcPts val="427"/>
              </a:spcBef>
              <a:buSzTx/>
              <a:buNone/>
              <a:defRPr sz="2133"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4390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 Placeholder 4"/>
          <p:cNvSpPr>
            <a:spLocks noGrp="1"/>
          </p:cNvSpPr>
          <p:nvPr>
            <p:ph type="body" sz="quarter" idx="11"/>
          </p:nvPr>
        </p:nvSpPr>
        <p:spPr>
          <a:xfrm>
            <a:off x="405347" y="2091356"/>
            <a:ext cx="11932325" cy="6395631"/>
          </a:xfrm>
          <a:prstGeom prst="rect">
            <a:avLst/>
          </a:prstGeom>
        </p:spPr>
        <p:txBody>
          <a:bodyPr>
            <a:noAutofit/>
          </a:bodyPr>
          <a:lstStyle>
            <a:lvl1pPr marL="0" indent="0">
              <a:buFont typeface="Arial" panose="020B0604020202020204" pitchFamily="34" charset="0"/>
              <a:buNone/>
              <a:defRPr sz="2560">
                <a:latin typeface="Calibri" panose="020F0502020204030204" pitchFamily="34" charset="0"/>
              </a:defRPr>
            </a:lvl1pPr>
            <a:lvl4pPr marL="960" indent="0">
              <a:buNone/>
              <a:defRPr/>
            </a:lvl4p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a:p>
            <a:pPr lvl="0"/>
            <a:endParaRPr lang="en-US" dirty="0"/>
          </a:p>
        </p:txBody>
      </p:sp>
    </p:spTree>
    <p:extLst>
      <p:ext uri="{BB962C8B-B14F-4D97-AF65-F5344CB8AC3E}">
        <p14:creationId xmlns:p14="http://schemas.microsoft.com/office/powerpoint/2010/main" val="256803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5360" y="3029939"/>
            <a:ext cx="11054080" cy="2090702"/>
          </a:xfrm>
        </p:spPr>
        <p:txBody>
          <a:bodyPr/>
          <a:lstStyle>
            <a:lvl1pPr>
              <a:defRPr>
                <a:solidFill>
                  <a:schemeClr val="tx2"/>
                </a:solidFill>
              </a:defRPr>
            </a:lvl1pPr>
          </a:lstStyle>
          <a:p>
            <a:r>
              <a:rPr lang="ja-JP" altLang="en-US"/>
              <a:t>マスター タイトルの書式設定</a:t>
            </a:r>
            <a:endParaRPr lang="ja-JP" altLang="en-US" dirty="0"/>
          </a:p>
        </p:txBody>
      </p:sp>
      <p:sp>
        <p:nvSpPr>
          <p:cNvPr id="3" name="サブタイトル 2"/>
          <p:cNvSpPr>
            <a:spLocks noGrp="1"/>
          </p:cNvSpPr>
          <p:nvPr>
            <p:ph type="subTitle" idx="1"/>
          </p:nvPr>
        </p:nvSpPr>
        <p:spPr>
          <a:xfrm>
            <a:off x="1950720" y="6105736"/>
            <a:ext cx="9103360" cy="1843405"/>
          </a:xfrm>
        </p:spPr>
        <p:txBody>
          <a:bodyPr anchor="ctr"/>
          <a:lstStyle>
            <a:lvl1pPr marL="0" indent="0" algn="ctr">
              <a:buNone/>
              <a:defRPr sz="3982">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ja-JP" altLang="en-US"/>
              <a:t>マスター サブタイトルの書式設定</a:t>
            </a:r>
          </a:p>
        </p:txBody>
      </p:sp>
      <p:sp>
        <p:nvSpPr>
          <p:cNvPr id="5" name="フッター プレースホルダ 4"/>
          <p:cNvSpPr>
            <a:spLocks noGrp="1"/>
          </p:cNvSpPr>
          <p:nvPr>
            <p:ph type="ftr" sz="quarter" idx="10"/>
          </p:nvPr>
        </p:nvSpPr>
        <p:spPr>
          <a:xfrm>
            <a:off x="5375875" y="9280489"/>
            <a:ext cx="6451917" cy="409646"/>
          </a:xfrm>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a:xfrm>
            <a:off x="11930203" y="9280489"/>
            <a:ext cx="921702" cy="409646"/>
          </a:xfrm>
        </p:spPr>
        <p:txBody>
          <a:bodyPr/>
          <a:lstStyle>
            <a:lvl1pPr>
              <a:defRPr/>
            </a:lvl1pPr>
          </a:lstStyle>
          <a:p>
            <a:fld id="{D2D8002D-B5B0-4BAC-B1F6-782DDCCE6D9C}" type="slidenum">
              <a:rPr kumimoji="1" lang="ja-JP" altLang="en-US" smtClean="0"/>
              <a:t>‹#›</a:t>
            </a:fld>
            <a:endParaRPr kumimoji="1" lang="ja-JP" altLang="en-US"/>
          </a:p>
        </p:txBody>
      </p:sp>
      <p:pic>
        <p:nvPicPr>
          <p:cNvPr id="1026" name="Picture 2" descr="C:\Documents and Settings\JMA3214\デスクトップ\トップ.PNG"/>
          <p:cNvPicPr>
            <a:picLocks noChangeAspect="1" noChangeArrowheads="1"/>
          </p:cNvPicPr>
          <p:nvPr/>
        </p:nvPicPr>
        <p:blipFill>
          <a:blip r:embed="rId2" cstate="print"/>
          <a:srcRect/>
          <a:stretch>
            <a:fillRect/>
          </a:stretch>
        </p:blipFill>
        <p:spPr bwMode="auto">
          <a:xfrm>
            <a:off x="0" y="0"/>
            <a:ext cx="13004800" cy="2682240"/>
          </a:xfrm>
          <a:prstGeom prst="rect">
            <a:avLst/>
          </a:prstGeom>
          <a:noFill/>
        </p:spPr>
      </p:pic>
    </p:spTree>
    <p:extLst>
      <p:ext uri="{BB962C8B-B14F-4D97-AF65-F5344CB8AC3E}">
        <p14:creationId xmlns:p14="http://schemas.microsoft.com/office/powerpoint/2010/main" val="712096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04726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1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1.JPG"/>
          <p:cNvPicPr>
            <a:picLocks noChangeAspect="1" noChangeArrowheads="1"/>
          </p:cNvPicPr>
          <p:nvPr/>
        </p:nvPicPr>
        <p:blipFill rotWithShape="1">
          <a:blip r:embed="rId2" cstate="print"/>
          <a:srcRect l="6075" t="263" r="5454" b="263"/>
          <a:stretch/>
        </p:blipFill>
        <p:spPr bwMode="auto">
          <a:xfrm>
            <a:off x="-1" y="0"/>
            <a:ext cx="13004801" cy="9753600"/>
          </a:xfrm>
          <a:prstGeom prst="rect">
            <a:avLst/>
          </a:prstGeom>
          <a:noFill/>
          <a:ln w="9525">
            <a:noFill/>
            <a:miter lim="800000"/>
            <a:headEnd/>
            <a:tailEnd/>
          </a:ln>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7"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8"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146663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2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2.JPG"/>
          <p:cNvPicPr>
            <a:picLocks noChangeAspect="1" noChangeArrowheads="1"/>
          </p:cNvPicPr>
          <p:nvPr/>
        </p:nvPicPr>
        <p:blipFill rotWithShape="1">
          <a:blip r:embed="rId2" cstate="print"/>
          <a:srcRect l="11147" t="263" r="466" b="263"/>
          <a:stretch/>
        </p:blipFill>
        <p:spPr bwMode="auto">
          <a:xfrm>
            <a:off x="-1" y="0"/>
            <a:ext cx="13004801" cy="9753600"/>
          </a:xfrm>
          <a:prstGeom prst="rect">
            <a:avLst/>
          </a:prstGeom>
          <a:noFill/>
          <a:ln w="9525">
            <a:noFill/>
            <a:miter lim="800000"/>
            <a:headEnd/>
            <a:tailEnd/>
          </a:ln>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9"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10"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705405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4_セクション見出し">
    <p:bg>
      <p:bgPr>
        <a:solidFill>
          <a:schemeClr val="bg1"/>
        </a:solidFill>
        <a:effectLst/>
      </p:bgPr>
    </p:bg>
    <p:spTree>
      <p:nvGrpSpPr>
        <p:cNvPr id="1" name=""/>
        <p:cNvGrpSpPr/>
        <p:nvPr/>
      </p:nvGrpSpPr>
      <p:grpSpPr>
        <a:xfrm>
          <a:off x="0" y="0"/>
          <a:ext cx="0" cy="0"/>
          <a:chOff x="0" y="0"/>
          <a:chExt cx="0" cy="0"/>
        </a:xfrm>
      </p:grpSpPr>
      <p:pic>
        <p:nvPicPr>
          <p:cNvPr id="8" name="図 7" descr="IMG_2581.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10"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11"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285208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5_セクション見出し">
    <p:bg>
      <p:bgPr>
        <a:solidFill>
          <a:schemeClr val="bg1"/>
        </a:solidFill>
        <a:effectLst/>
      </p:bgPr>
    </p:bg>
    <p:spTree>
      <p:nvGrpSpPr>
        <p:cNvPr id="1" name=""/>
        <p:cNvGrpSpPr/>
        <p:nvPr/>
      </p:nvGrpSpPr>
      <p:grpSpPr>
        <a:xfrm>
          <a:off x="0" y="0"/>
          <a:ext cx="0" cy="0"/>
          <a:chOff x="0" y="0"/>
          <a:chExt cx="0" cy="0"/>
        </a:xfrm>
      </p:grpSpPr>
      <p:pic>
        <p:nvPicPr>
          <p:cNvPr id="7" name="図 6" descr="IMG_6347.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10"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11"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626526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6_セクション見出し">
    <p:bg>
      <p:bgPr>
        <a:solidFill>
          <a:schemeClr val="bg1"/>
        </a:solidFill>
        <a:effectLst/>
      </p:bgPr>
    </p:bg>
    <p:spTree>
      <p:nvGrpSpPr>
        <p:cNvPr id="1" name=""/>
        <p:cNvGrpSpPr/>
        <p:nvPr/>
      </p:nvGrpSpPr>
      <p:grpSpPr>
        <a:xfrm>
          <a:off x="0" y="0"/>
          <a:ext cx="0" cy="0"/>
          <a:chOff x="0" y="0"/>
          <a:chExt cx="0" cy="0"/>
        </a:xfrm>
      </p:grpSpPr>
      <p:pic>
        <p:nvPicPr>
          <p:cNvPr id="8" name="図 7" descr="IMG_8197.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7"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9"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663972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6985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7_セクション見出し">
    <p:bg>
      <p:bgPr>
        <a:solidFill>
          <a:schemeClr val="bg1"/>
        </a:solidFill>
        <a:effectLst/>
      </p:bgPr>
    </p:bg>
    <p:spTree>
      <p:nvGrpSpPr>
        <p:cNvPr id="1" name=""/>
        <p:cNvGrpSpPr/>
        <p:nvPr/>
      </p:nvGrpSpPr>
      <p:grpSpPr>
        <a:xfrm>
          <a:off x="0" y="0"/>
          <a:ext cx="0" cy="0"/>
          <a:chOff x="0" y="0"/>
          <a:chExt cx="0" cy="0"/>
        </a:xfrm>
      </p:grpSpPr>
      <p:pic>
        <p:nvPicPr>
          <p:cNvPr id="7" name="図 6" descr="JMA_building_m.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tx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8" name="フッター プレースホルダ 4"/>
          <p:cNvSpPr>
            <a:spLocks noGrp="1"/>
          </p:cNvSpPr>
          <p:nvPr>
            <p:ph type="ftr" sz="quarter" idx="10"/>
          </p:nvPr>
        </p:nvSpPr>
        <p:spPr>
          <a:xfrm>
            <a:off x="5375875" y="9280489"/>
            <a:ext cx="6451917" cy="409646"/>
          </a:xfrm>
        </p:spPr>
        <p:txBody>
          <a:bodyPr/>
          <a:lstStyle>
            <a:lvl1pPr>
              <a:defRPr>
                <a:solidFill>
                  <a:schemeClr val="bg1">
                    <a:lumMod val="50000"/>
                  </a:schemeClr>
                </a:solidFill>
              </a:defRPr>
            </a:lvl1pPr>
          </a:lstStyle>
          <a:p>
            <a:endParaRPr kumimoji="1" lang="ja-JP" altLang="en-US"/>
          </a:p>
        </p:txBody>
      </p:sp>
      <p:sp>
        <p:nvSpPr>
          <p:cNvPr id="9" name="スライド番号プレースホルダ 5"/>
          <p:cNvSpPr>
            <a:spLocks noGrp="1"/>
          </p:cNvSpPr>
          <p:nvPr>
            <p:ph type="sldNum" sz="quarter" idx="11"/>
          </p:nvPr>
        </p:nvSpPr>
        <p:spPr>
          <a:xfrm>
            <a:off x="11930203" y="9280489"/>
            <a:ext cx="921702" cy="409646"/>
          </a:xfrm>
        </p:spPr>
        <p:txBody>
          <a:bodyPr/>
          <a:lstStyle>
            <a:lvl1pPr>
              <a:defRPr>
                <a:solidFill>
                  <a:schemeClr val="bg1">
                    <a:lumMod val="50000"/>
                  </a:schemeClr>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892422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8_セクション見出し">
    <p:bg>
      <p:bgPr>
        <a:solidFill>
          <a:schemeClr val="bg1"/>
        </a:solidFill>
        <a:effectLst/>
      </p:bgPr>
    </p:bg>
    <p:spTree>
      <p:nvGrpSpPr>
        <p:cNvPr id="1" name=""/>
        <p:cNvGrpSpPr/>
        <p:nvPr/>
      </p:nvGrpSpPr>
      <p:grpSpPr>
        <a:xfrm>
          <a:off x="0" y="0"/>
          <a:ext cx="0" cy="0"/>
          <a:chOff x="0" y="0"/>
          <a:chExt cx="0" cy="0"/>
        </a:xfrm>
      </p:grpSpPr>
      <p:pic>
        <p:nvPicPr>
          <p:cNvPr id="8" name="Picture 2" descr="C:\Documents and Settings\JMA3214\デスクトップ\トップ.PNG"/>
          <p:cNvPicPr>
            <a:picLocks noChangeAspect="1" noChangeArrowheads="1"/>
          </p:cNvPicPr>
          <p:nvPr/>
        </p:nvPicPr>
        <p:blipFill>
          <a:blip r:embed="rId2" cstate="print"/>
          <a:srcRect/>
          <a:stretch>
            <a:fillRect/>
          </a:stretch>
        </p:blipFill>
        <p:spPr bwMode="auto">
          <a:xfrm>
            <a:off x="0" y="0"/>
            <a:ext cx="13004800" cy="2682240"/>
          </a:xfrm>
          <a:prstGeom prst="rect">
            <a:avLst/>
          </a:prstGeom>
          <a:noFill/>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tx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pic>
        <p:nvPicPr>
          <p:cNvPr id="9" name="Picture 3" descr="C:\Users\JMA3214\Desktop\20130204160756\気象庁ロゴ\(大）気象庁ロゴマーク_濃い青_小.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11" y="9180631"/>
            <a:ext cx="537600" cy="53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0176" y="9432001"/>
            <a:ext cx="2984960" cy="21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741" y="9323264"/>
            <a:ext cx="1093394" cy="34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595285" y="9215467"/>
            <a:ext cx="12409515" cy="65023"/>
          </a:xfrm>
          <a:prstGeom prst="rect">
            <a:avLst/>
          </a:prstGeom>
          <a:gradFill flip="none" rotWithShape="1">
            <a:gsLst>
              <a:gs pos="0">
                <a:srgbClr val="2B468D"/>
              </a:gs>
              <a:gs pos="20000">
                <a:schemeClr val="tx2"/>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48" tIns="65024" rIns="130048" bIns="65024"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2560"/>
          </a:p>
        </p:txBody>
      </p:sp>
      <p:sp>
        <p:nvSpPr>
          <p:cNvPr id="13" name="フッター プレースホルダ 4"/>
          <p:cNvSpPr>
            <a:spLocks noGrp="1"/>
          </p:cNvSpPr>
          <p:nvPr>
            <p:ph type="ftr" sz="quarter" idx="10"/>
          </p:nvPr>
        </p:nvSpPr>
        <p:spPr>
          <a:xfrm>
            <a:off x="5375875" y="9280489"/>
            <a:ext cx="6451917" cy="409646"/>
          </a:xfrm>
        </p:spPr>
        <p:txBody>
          <a:bodyPr/>
          <a:lstStyle>
            <a:lvl1pPr>
              <a:defRPr/>
            </a:lvl1pPr>
          </a:lstStyle>
          <a:p>
            <a:endParaRPr kumimoji="1" lang="ja-JP" altLang="en-US"/>
          </a:p>
        </p:txBody>
      </p:sp>
      <p:sp>
        <p:nvSpPr>
          <p:cNvPr id="14" name="スライド番号プレースホルダ 5"/>
          <p:cNvSpPr>
            <a:spLocks noGrp="1"/>
          </p:cNvSpPr>
          <p:nvPr>
            <p:ph type="sldNum" sz="quarter" idx="11"/>
          </p:nvPr>
        </p:nvSpPr>
        <p:spPr>
          <a:xfrm>
            <a:off x="11930203" y="9280489"/>
            <a:ext cx="921702" cy="409646"/>
          </a:xfrm>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136719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592"/>
            <a:ext cx="11054080" cy="1937173"/>
          </a:xfrm>
        </p:spPr>
        <p:txBody>
          <a:bodyPr anchor="t"/>
          <a:lstStyle>
            <a:lvl1pPr algn="l">
              <a:defRPr sz="5689" b="1" cap="all">
                <a:solidFill>
                  <a:schemeClr val="tx2"/>
                </a:solidFill>
              </a:defRPr>
            </a:lvl1pPr>
          </a:lstStyle>
          <a:p>
            <a:r>
              <a:rPr lang="ja-JP" altLang="en-US"/>
              <a:t>マスター タイトルの書式設定</a:t>
            </a:r>
            <a:endParaRPr lang="ja-JP" altLang="en-US" dirty="0"/>
          </a:p>
        </p:txBody>
      </p:sp>
      <p:sp>
        <p:nvSpPr>
          <p:cNvPr id="3" name="テキスト プレースホルダ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873014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コンテンツ プレースホルダ 2"/>
          <p:cNvSpPr>
            <a:spLocks noGrp="1"/>
          </p:cNvSpPr>
          <p:nvPr>
            <p:ph sz="half" idx="1"/>
          </p:nvPr>
        </p:nvSpPr>
        <p:spPr>
          <a:xfrm>
            <a:off x="650240" y="1702048"/>
            <a:ext cx="5743787" cy="701071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コンテンツ プレースホルダ 3"/>
          <p:cNvSpPr>
            <a:spLocks noGrp="1"/>
          </p:cNvSpPr>
          <p:nvPr>
            <p:ph sz="half" idx="2"/>
          </p:nvPr>
        </p:nvSpPr>
        <p:spPr>
          <a:xfrm>
            <a:off x="6610773" y="1702048"/>
            <a:ext cx="5743787" cy="701071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941571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648794" y="1702047"/>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650240" y="2623751"/>
            <a:ext cx="5746045" cy="6089015"/>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604812" y="1702047"/>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6606259" y="2623751"/>
            <a:ext cx="5748302" cy="6089015"/>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フッター プレースホルダ 4"/>
          <p:cNvSpPr>
            <a:spLocks noGrp="1"/>
          </p:cNvSpPr>
          <p:nvPr>
            <p:ph type="ftr" sz="quarter" idx="10"/>
          </p:nvPr>
        </p:nvSpPr>
        <p:spPr/>
        <p:txBody>
          <a:bodyPr/>
          <a:lstStyle>
            <a:lvl1pPr>
              <a:defRPr/>
            </a:lvl1pPr>
          </a:lstStyle>
          <a:p>
            <a:endParaRPr kumimoji="1" lang="ja-JP" altLang="en-US"/>
          </a:p>
        </p:txBody>
      </p:sp>
      <p:sp>
        <p:nvSpPr>
          <p:cNvPr id="8"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54354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フッター プレースホルダ 4"/>
          <p:cNvSpPr>
            <a:spLocks noGrp="1"/>
          </p:cNvSpPr>
          <p:nvPr>
            <p:ph type="ftr" sz="quarter" idx="10"/>
          </p:nvPr>
        </p:nvSpPr>
        <p:spPr/>
        <p:txBody>
          <a:bodyPr/>
          <a:lstStyle>
            <a:lvl1pPr>
              <a:defRPr/>
            </a:lvl1pPr>
          </a:lstStyle>
          <a:p>
            <a:endParaRPr kumimoji="1" lang="ja-JP" altLang="en-US"/>
          </a:p>
        </p:txBody>
      </p:sp>
      <p:sp>
        <p:nvSpPr>
          <p:cNvPr id="4"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598000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4"/>
          <p:cNvSpPr>
            <a:spLocks noGrp="1"/>
          </p:cNvSpPr>
          <p:nvPr>
            <p:ph type="ftr" sz="quarter" idx="10"/>
          </p:nvPr>
        </p:nvSpPr>
        <p:spPr/>
        <p:txBody>
          <a:bodyPr/>
          <a:lstStyle>
            <a:lvl1pPr>
              <a:defRPr/>
            </a:lvl1pPr>
          </a:lstStyle>
          <a:p>
            <a:endParaRPr kumimoji="1" lang="ja-JP" altLang="en-US"/>
          </a:p>
        </p:txBody>
      </p:sp>
      <p:sp>
        <p:nvSpPr>
          <p:cNvPr id="3"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694712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1" y="388338"/>
            <a:ext cx="4278490" cy="1652693"/>
          </a:xfrm>
        </p:spPr>
        <p:txBody>
          <a:bodyPr anchor="b"/>
          <a:lstStyle>
            <a:lvl1pPr algn="l">
              <a:defRPr sz="2844" b="1">
                <a:solidFill>
                  <a:schemeClr val="tx2"/>
                </a:solidFill>
              </a:defRPr>
            </a:lvl1pPr>
          </a:lstStyle>
          <a:p>
            <a:r>
              <a:rPr lang="ja-JP" altLang="en-US"/>
              <a:t>マスター タイトルの書式設定</a:t>
            </a:r>
          </a:p>
        </p:txBody>
      </p:sp>
      <p:sp>
        <p:nvSpPr>
          <p:cNvPr id="3" name="コンテンツ プレースホルダ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ja-JP" altLang="en-US"/>
              <a:t>マスター テキストの書式設定</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62956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44" b="1">
                <a:solidFill>
                  <a:schemeClr val="tx2"/>
                </a:solidFill>
              </a:defRPr>
            </a:lvl1pPr>
          </a:lstStyle>
          <a:p>
            <a:r>
              <a:rPr lang="ja-JP" altLang="en-US"/>
              <a:t>マスター タイトルの書式設定</a:t>
            </a:r>
          </a:p>
        </p:txBody>
      </p:sp>
      <p:sp>
        <p:nvSpPr>
          <p:cNvPr id="3" name="図プレースホルダ 2"/>
          <p:cNvSpPr>
            <a:spLocks noGrp="1"/>
          </p:cNvSpPr>
          <p:nvPr>
            <p:ph type="pic" idx="1"/>
          </p:nvPr>
        </p:nvSpPr>
        <p:spPr>
          <a:xfrm>
            <a:off x="2549032" y="871502"/>
            <a:ext cx="7802880" cy="5852160"/>
          </a:xfrm>
        </p:spPr>
        <p:txBody>
          <a:bodyPr rtlCol="0">
            <a:normAutofit/>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ja-JP" altLang="en-US"/>
              <a:t>マスター テキストの書式設定</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588675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682138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13004800" cy="97536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281095" y="3340383"/>
            <a:ext cx="12001501" cy="115997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95726" y="76800"/>
            <a:ext cx="2565376" cy="107264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311546" hangingPunct="0">
              <a:defRPr>
                <a:solidFill>
                  <a:schemeClr val="accent6"/>
                </a:solidFill>
              </a:defRPr>
            </a:lvl1pPr>
          </a:lstStyle>
          <a:p>
            <a:r>
              <a:rPr lang="en-GB" kern="0" dirty="0">
                <a:solidFill>
                  <a:srgbClr val="FFFFFF"/>
                </a:solidFill>
                <a:sym typeface="Helvetica Light"/>
              </a:rPr>
              <a:t>www.metoffice.gov.uk																									                      © Crown Copyright, Met Office</a:t>
            </a:r>
          </a:p>
        </p:txBody>
      </p:sp>
      <p:sp>
        <p:nvSpPr>
          <p:cNvPr id="7" name="TextBox 6"/>
          <p:cNvSpPr txBox="1"/>
          <p:nvPr userDrawn="1"/>
        </p:nvSpPr>
        <p:spPr>
          <a:xfrm>
            <a:off x="281095" y="1945535"/>
            <a:ext cx="6365893" cy="905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99" tIns="101599" rIns="101599" bIns="101599" numCol="1" spcCol="38100" rtlCol="0" anchor="ctr">
            <a:spAutoFit/>
          </a:bodyPr>
          <a:lstStyle/>
          <a:p>
            <a:pPr marL="0" marR="0" indent="0" algn="l" defTabSz="830790" rtl="0" fontAlgn="auto" latinLnBrk="0" hangingPunct="0">
              <a:lnSpc>
                <a:spcPct val="100000"/>
              </a:lnSpc>
              <a:spcBef>
                <a:spcPts val="0"/>
              </a:spcBef>
              <a:spcAft>
                <a:spcPts val="0"/>
              </a:spcAft>
              <a:buClrTx/>
              <a:buSzTx/>
              <a:buFontTx/>
              <a:buNone/>
              <a:tabLst/>
            </a:pPr>
            <a:r>
              <a:rPr kumimoji="0" lang="en-GB" sz="4551" b="1" i="0" u="none" strike="noStrike" cap="none" spc="0" normalizeH="0" baseline="0" dirty="0">
                <a:ln>
                  <a:noFill/>
                </a:ln>
                <a:solidFill>
                  <a:schemeClr val="accent6"/>
                </a:solidFill>
                <a:effectLst/>
                <a:uFillTx/>
                <a:latin typeface="Calibri" panose="020F0502020204030204" pitchFamily="34" charset="0"/>
                <a:ea typeface="+mn-ea"/>
                <a:cs typeface="+mn-cs"/>
                <a:sym typeface="Helvetica Light"/>
              </a:rPr>
              <a:t>Presentation title</a:t>
            </a:r>
          </a:p>
        </p:txBody>
      </p:sp>
    </p:spTree>
    <p:extLst>
      <p:ext uri="{BB962C8B-B14F-4D97-AF65-F5344CB8AC3E}">
        <p14:creationId xmlns:p14="http://schemas.microsoft.com/office/powerpoint/2010/main" val="318295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480" y="390597"/>
            <a:ext cx="2926080" cy="8322169"/>
          </a:xfrm>
        </p:spPr>
        <p:txBody>
          <a:bodyPr vert="eaVert"/>
          <a:lstStyle>
            <a:lvl1pPr>
              <a:defRPr>
                <a:solidFill>
                  <a:schemeClr val="tx2"/>
                </a:solidFill>
              </a:defRPr>
            </a:lvl1pPr>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650240" y="390597"/>
            <a:ext cx="8561493" cy="832216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130061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3" name="Rectangle 11"/>
          <p:cNvSpPr/>
          <p:nvPr/>
        </p:nvSpPr>
        <p:spPr>
          <a:xfrm>
            <a:off x="0" y="0"/>
            <a:ext cx="13004800" cy="9753600"/>
          </a:xfrm>
          <a:prstGeom prst="rect">
            <a:avLst/>
          </a:prstGeom>
          <a:solidFill>
            <a:srgbClr val="FFFFFF"/>
          </a:solidFill>
          <a:ln w="12700">
            <a:miter lim="400000"/>
          </a:ln>
        </p:spPr>
        <p:txBody>
          <a:bodyPr lIns="65023" rIns="65023" anchor="ctr"/>
          <a:lstStyle/>
          <a:p>
            <a:pPr algn="ctr">
              <a:defRPr>
                <a:solidFill>
                  <a:srgbClr val="FFFFFF"/>
                </a:solidFill>
              </a:defRPr>
            </a:pPr>
            <a:endParaRPr sz="5404"/>
          </a:p>
        </p:txBody>
      </p:sp>
      <p:sp>
        <p:nvSpPr>
          <p:cNvPr id="14" name="Rounded Rectangle 12"/>
          <p:cNvSpPr/>
          <p:nvPr/>
        </p:nvSpPr>
        <p:spPr>
          <a:xfrm>
            <a:off x="92891" y="99208"/>
            <a:ext cx="12819019" cy="9517797"/>
          </a:xfrm>
          <a:prstGeom prst="roundRect">
            <a:avLst>
              <a:gd name="adj" fmla="val 4929"/>
            </a:avLst>
          </a:prstGeom>
          <a:solidFill>
            <a:srgbClr val="FFFFFF"/>
          </a:solidFill>
          <a:ln w="6350" cap="sq">
            <a:solidFill>
              <a:srgbClr val="000000"/>
            </a:solidFill>
          </a:ln>
        </p:spPr>
        <p:txBody>
          <a:bodyPr lIns="65023" rIns="65023" anchor="ctr"/>
          <a:lstStyle/>
          <a:p>
            <a:pPr algn="ctr">
              <a:defRPr>
                <a:solidFill>
                  <a:srgbClr val="FFFFFF"/>
                </a:solidFill>
              </a:defRPr>
            </a:pPr>
            <a:endParaRPr sz="5404"/>
          </a:p>
        </p:txBody>
      </p:sp>
      <p:sp>
        <p:nvSpPr>
          <p:cNvPr id="15" name="Body Level One…"/>
          <p:cNvSpPr txBox="1">
            <a:spLocks noGrp="1"/>
          </p:cNvSpPr>
          <p:nvPr>
            <p:ph type="body" sz="quarter" idx="1"/>
          </p:nvPr>
        </p:nvSpPr>
        <p:spPr>
          <a:xfrm>
            <a:off x="1842347" y="4551680"/>
            <a:ext cx="9103360" cy="2275840"/>
          </a:xfrm>
          <a:prstGeom prst="rect">
            <a:avLst/>
          </a:prstGeom>
        </p:spPr>
        <p:txBody>
          <a:bodyPr/>
          <a:lstStyle>
            <a:lvl1pPr marL="0" indent="0" algn="ctr">
              <a:buClrTx/>
              <a:buSzTx/>
              <a:buNone/>
              <a:defRPr>
                <a:solidFill>
                  <a:srgbClr val="1F497D"/>
                </a:solidFill>
              </a:defRPr>
            </a:lvl1pPr>
            <a:lvl2pPr marL="0" indent="650230" algn="ctr">
              <a:buClrTx/>
              <a:buSzTx/>
              <a:buNone/>
              <a:defRPr>
                <a:solidFill>
                  <a:srgbClr val="1F497D"/>
                </a:solidFill>
              </a:defRPr>
            </a:lvl2pPr>
            <a:lvl3pPr marL="0" indent="1300460" algn="ctr">
              <a:buClrTx/>
              <a:buSzTx/>
              <a:buNone/>
              <a:defRPr>
                <a:solidFill>
                  <a:srgbClr val="1F497D"/>
                </a:solidFill>
              </a:defRPr>
            </a:lvl3pPr>
            <a:lvl4pPr marL="0" indent="1950690" algn="ctr">
              <a:buClrTx/>
              <a:buSzTx/>
              <a:buNone/>
              <a:defRPr>
                <a:solidFill>
                  <a:srgbClr val="1F497D"/>
                </a:solidFill>
              </a:defRPr>
            </a:lvl4pPr>
            <a:lvl5pPr marL="0" indent="2600919" algn="ctr">
              <a:buClrTx/>
              <a:buSzTx/>
              <a:buNone/>
              <a:defRPr>
                <a:solidFill>
                  <a:srgbClr val="1F497D"/>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17" name="Rectangle 6"/>
          <p:cNvSpPr/>
          <p:nvPr/>
        </p:nvSpPr>
        <p:spPr>
          <a:xfrm>
            <a:off x="89503" y="2061231"/>
            <a:ext cx="12830630" cy="2172231"/>
          </a:xfrm>
          <a:prstGeom prst="rect">
            <a:avLst/>
          </a:prstGeom>
          <a:solidFill>
            <a:schemeClr val="accent1"/>
          </a:solidFill>
          <a:ln w="12700">
            <a:miter lim="400000"/>
          </a:ln>
        </p:spPr>
        <p:txBody>
          <a:bodyPr lIns="65023" rIns="65023" anchor="ctr"/>
          <a:lstStyle/>
          <a:p>
            <a:pPr algn="ctr">
              <a:defRPr>
                <a:solidFill>
                  <a:srgbClr val="FFFFFF"/>
                </a:solidFill>
              </a:defRPr>
            </a:pPr>
            <a:endParaRPr sz="5404"/>
          </a:p>
        </p:txBody>
      </p:sp>
      <p:sp>
        <p:nvSpPr>
          <p:cNvPr id="18" name="Rectangle 9"/>
          <p:cNvSpPr/>
          <p:nvPr/>
        </p:nvSpPr>
        <p:spPr>
          <a:xfrm>
            <a:off x="89503" y="1986445"/>
            <a:ext cx="12830630" cy="171492"/>
          </a:xfrm>
          <a:prstGeom prst="rect">
            <a:avLst/>
          </a:prstGeom>
          <a:solidFill>
            <a:srgbClr val="B1C0DA"/>
          </a:solidFill>
          <a:ln w="12700">
            <a:miter lim="400000"/>
          </a:ln>
        </p:spPr>
        <p:txBody>
          <a:bodyPr lIns="65023" rIns="65023" anchor="ctr"/>
          <a:lstStyle/>
          <a:p>
            <a:pPr algn="ctr">
              <a:defRPr>
                <a:solidFill>
                  <a:srgbClr val="FFFFFF"/>
                </a:solidFill>
              </a:defRPr>
            </a:pPr>
            <a:endParaRPr sz="5404"/>
          </a:p>
        </p:txBody>
      </p:sp>
      <p:sp>
        <p:nvSpPr>
          <p:cNvPr id="19" name="Rectangle 10"/>
          <p:cNvSpPr/>
          <p:nvPr/>
        </p:nvSpPr>
        <p:spPr>
          <a:xfrm>
            <a:off x="89503" y="4233456"/>
            <a:ext cx="12830630" cy="157202"/>
          </a:xfrm>
          <a:prstGeom prst="rect">
            <a:avLst/>
          </a:prstGeom>
          <a:solidFill>
            <a:schemeClr val="accent5"/>
          </a:solidFill>
          <a:ln w="12700">
            <a:miter lim="400000"/>
          </a:ln>
        </p:spPr>
        <p:txBody>
          <a:bodyPr lIns="65023" rIns="65023" anchor="ctr"/>
          <a:lstStyle/>
          <a:p>
            <a:pPr algn="ctr">
              <a:defRPr>
                <a:solidFill>
                  <a:srgbClr val="FFFFFF"/>
                </a:solidFill>
              </a:defRPr>
            </a:pPr>
            <a:endParaRPr sz="5404"/>
          </a:p>
        </p:txBody>
      </p:sp>
      <p:sp>
        <p:nvSpPr>
          <p:cNvPr id="20" name="Title Text"/>
          <p:cNvSpPr txBox="1">
            <a:spLocks noGrp="1"/>
          </p:cNvSpPr>
          <p:nvPr>
            <p:ph type="title"/>
          </p:nvPr>
        </p:nvSpPr>
        <p:spPr>
          <a:xfrm>
            <a:off x="650240" y="2141766"/>
            <a:ext cx="11704320" cy="2090704"/>
          </a:xfrm>
          <a:prstGeom prst="rect">
            <a:avLst/>
          </a:prstGeom>
        </p:spPr>
        <p:txBody>
          <a:bodyPr anchor="ctr"/>
          <a:lstStyle>
            <a:lvl1pPr algn="ctr">
              <a:defRPr>
                <a:solidFill>
                  <a:srgbClr val="FFFFFF"/>
                </a:solidFill>
              </a:defRPr>
            </a:lvl1pPr>
          </a:lstStyle>
          <a:p>
            <a:r>
              <a:t>Title Text</a:t>
            </a:r>
          </a:p>
        </p:txBody>
      </p:sp>
    </p:spTree>
    <p:extLst>
      <p:ext uri="{BB962C8B-B14F-4D97-AF65-F5344CB8AC3E}">
        <p14:creationId xmlns:p14="http://schemas.microsoft.com/office/powerpoint/2010/main" val="10099986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Slide 0">
    <p:spTree>
      <p:nvGrpSpPr>
        <p:cNvPr id="1" name=""/>
        <p:cNvGrpSpPr/>
        <p:nvPr/>
      </p:nvGrpSpPr>
      <p:grpSpPr>
        <a:xfrm>
          <a:off x="0" y="0"/>
          <a:ext cx="0" cy="0"/>
          <a:chOff x="0" y="0"/>
          <a:chExt cx="0" cy="0"/>
        </a:xfrm>
      </p:grpSpPr>
      <p:sp>
        <p:nvSpPr>
          <p:cNvPr id="27" name="Body Level One…"/>
          <p:cNvSpPr txBox="1">
            <a:spLocks noGrp="1"/>
          </p:cNvSpPr>
          <p:nvPr>
            <p:ph type="body" sz="quarter" idx="1"/>
          </p:nvPr>
        </p:nvSpPr>
        <p:spPr>
          <a:xfrm>
            <a:off x="1842347" y="4551680"/>
            <a:ext cx="9103360" cy="2275840"/>
          </a:xfrm>
          <a:prstGeom prst="rect">
            <a:avLst/>
          </a:prstGeom>
        </p:spPr>
        <p:txBody>
          <a:bodyPr/>
          <a:lstStyle>
            <a:lvl1pPr marL="0" indent="0" algn="ctr">
              <a:buClrTx/>
              <a:buSzTx/>
              <a:buNone/>
              <a:defRPr>
                <a:solidFill>
                  <a:srgbClr val="1F497D"/>
                </a:solidFill>
              </a:defRPr>
            </a:lvl1pPr>
            <a:lvl2pPr marL="0" indent="650230" algn="ctr">
              <a:buClrTx/>
              <a:buSzTx/>
              <a:buNone/>
              <a:defRPr>
                <a:solidFill>
                  <a:srgbClr val="1F497D"/>
                </a:solidFill>
              </a:defRPr>
            </a:lvl2pPr>
            <a:lvl3pPr marL="0" indent="1300460" algn="ctr">
              <a:buClrTx/>
              <a:buSzTx/>
              <a:buNone/>
              <a:defRPr>
                <a:solidFill>
                  <a:srgbClr val="1F497D"/>
                </a:solidFill>
              </a:defRPr>
            </a:lvl3pPr>
            <a:lvl4pPr marL="0" indent="1950690" algn="ctr">
              <a:buClrTx/>
              <a:buSzTx/>
              <a:buNone/>
              <a:defRPr>
                <a:solidFill>
                  <a:srgbClr val="1F497D"/>
                </a:solidFill>
              </a:defRPr>
            </a:lvl4pPr>
            <a:lvl5pPr marL="0" indent="2600919" algn="ctr">
              <a:buClrTx/>
              <a:buSzTx/>
              <a:buNone/>
              <a:defRPr>
                <a:solidFill>
                  <a:srgbClr val="1F497D"/>
                </a:solidFill>
              </a:defRPr>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29" name="Title Text"/>
          <p:cNvSpPr txBox="1">
            <a:spLocks noGrp="1"/>
          </p:cNvSpPr>
          <p:nvPr>
            <p:ph type="title"/>
          </p:nvPr>
        </p:nvSpPr>
        <p:spPr>
          <a:xfrm>
            <a:off x="650240" y="2141766"/>
            <a:ext cx="11704320" cy="2090704"/>
          </a:xfrm>
          <a:prstGeom prst="rect">
            <a:avLst/>
          </a:prstGeom>
        </p:spPr>
        <p:txBody>
          <a:bodyPr anchor="ctr"/>
          <a:lstStyle>
            <a:lvl1pPr algn="ctr">
              <a:defRPr>
                <a:solidFill>
                  <a:srgbClr val="FFFFFF"/>
                </a:solidFill>
              </a:defRPr>
            </a:lvl1pPr>
          </a:lstStyle>
          <a:p>
            <a:r>
              <a:t>Title Text</a:t>
            </a:r>
          </a:p>
        </p:txBody>
      </p:sp>
    </p:spTree>
    <p:extLst>
      <p:ext uri="{BB962C8B-B14F-4D97-AF65-F5344CB8AC3E}">
        <p14:creationId xmlns:p14="http://schemas.microsoft.com/office/powerpoint/2010/main" val="283880336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6" name="Title Text"/>
          <p:cNvSpPr txBox="1">
            <a:spLocks noGrp="1"/>
          </p:cNvSpPr>
          <p:nvPr>
            <p:ph type="title"/>
          </p:nvPr>
        </p:nvSpPr>
        <p:spPr>
          <a:prstGeom prst="rect">
            <a:avLst/>
          </a:prstGeom>
        </p:spPr>
        <p:txBody>
          <a:bodyPr/>
          <a:lstStyle/>
          <a:p>
            <a:r>
              <a:t>Title Text</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19391782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5" name="Rectangle 10"/>
          <p:cNvSpPr/>
          <p:nvPr/>
        </p:nvSpPr>
        <p:spPr>
          <a:xfrm>
            <a:off x="0" y="0"/>
            <a:ext cx="13004800" cy="9753600"/>
          </a:xfrm>
          <a:prstGeom prst="rect">
            <a:avLst/>
          </a:prstGeom>
          <a:solidFill>
            <a:srgbClr val="FFFFFF"/>
          </a:solidFill>
          <a:ln w="12700">
            <a:miter lim="400000"/>
          </a:ln>
        </p:spPr>
        <p:txBody>
          <a:bodyPr lIns="65023" rIns="65023" anchor="ctr"/>
          <a:lstStyle/>
          <a:p>
            <a:pPr algn="ctr">
              <a:defRPr>
                <a:solidFill>
                  <a:srgbClr val="FFFFFF"/>
                </a:solidFill>
              </a:defRPr>
            </a:pPr>
            <a:endParaRPr sz="5404"/>
          </a:p>
        </p:txBody>
      </p:sp>
      <p:sp>
        <p:nvSpPr>
          <p:cNvPr id="46" name="Rounded Rectangle 9"/>
          <p:cNvSpPr/>
          <p:nvPr/>
        </p:nvSpPr>
        <p:spPr>
          <a:xfrm>
            <a:off x="92891" y="99208"/>
            <a:ext cx="12819019" cy="9517797"/>
          </a:xfrm>
          <a:prstGeom prst="roundRect">
            <a:avLst>
              <a:gd name="adj" fmla="val 4929"/>
            </a:avLst>
          </a:prstGeom>
          <a:solidFill>
            <a:srgbClr val="FFFFFF"/>
          </a:solidFill>
          <a:ln w="6350" cap="sq">
            <a:solidFill>
              <a:srgbClr val="000000"/>
            </a:solidFill>
          </a:ln>
        </p:spPr>
        <p:txBody>
          <a:bodyPr lIns="65023" rIns="65023" anchor="ctr"/>
          <a:lstStyle/>
          <a:p>
            <a:pPr algn="ctr">
              <a:defRPr>
                <a:solidFill>
                  <a:srgbClr val="FFFFFF"/>
                </a:solidFill>
              </a:defRPr>
            </a:pPr>
            <a:endParaRPr sz="5404"/>
          </a:p>
        </p:txBody>
      </p:sp>
      <p:sp>
        <p:nvSpPr>
          <p:cNvPr id="47" name="Title Text"/>
          <p:cNvSpPr txBox="1">
            <a:spLocks noGrp="1"/>
          </p:cNvSpPr>
          <p:nvPr>
            <p:ph type="title"/>
          </p:nvPr>
        </p:nvSpPr>
        <p:spPr>
          <a:xfrm>
            <a:off x="1027289" y="1354668"/>
            <a:ext cx="11054081" cy="1937173"/>
          </a:xfrm>
          <a:prstGeom prst="rect">
            <a:avLst/>
          </a:prstGeom>
        </p:spPr>
        <p:txBody>
          <a:bodyPr/>
          <a:lstStyle/>
          <a:p>
            <a:r>
              <a:t>Title Text</a:t>
            </a:r>
          </a:p>
        </p:txBody>
      </p:sp>
      <p:sp>
        <p:nvSpPr>
          <p:cNvPr id="48" name="Body Level One…"/>
          <p:cNvSpPr txBox="1">
            <a:spLocks noGrp="1"/>
          </p:cNvSpPr>
          <p:nvPr>
            <p:ph type="body" sz="quarter" idx="1"/>
          </p:nvPr>
        </p:nvSpPr>
        <p:spPr>
          <a:xfrm>
            <a:off x="1027289" y="3623735"/>
            <a:ext cx="11054081" cy="1903307"/>
          </a:xfrm>
          <a:prstGeom prst="rect">
            <a:avLst/>
          </a:prstGeom>
        </p:spPr>
        <p:txBody>
          <a:bodyPr/>
          <a:lstStyle>
            <a:lvl1pPr marL="0" indent="0">
              <a:buClrTx/>
              <a:buSzTx/>
              <a:buNone/>
              <a:defRPr sz="3413">
                <a:solidFill>
                  <a:srgbClr val="888888"/>
                </a:solidFill>
              </a:defRPr>
            </a:lvl1pPr>
            <a:lvl2pPr marL="0" indent="455161">
              <a:buClrTx/>
              <a:buSzTx/>
              <a:buNone/>
              <a:defRPr sz="3413">
                <a:solidFill>
                  <a:srgbClr val="888888"/>
                </a:solidFill>
              </a:defRPr>
            </a:lvl2pPr>
            <a:lvl3pPr marL="0" indent="845299">
              <a:buClrTx/>
              <a:buSzTx/>
              <a:buNone/>
              <a:defRPr sz="3413">
                <a:solidFill>
                  <a:srgbClr val="888888"/>
                </a:solidFill>
              </a:defRPr>
            </a:lvl3pPr>
            <a:lvl4pPr marL="0" indent="1235437">
              <a:buClrTx/>
              <a:buSzTx/>
              <a:buNone/>
              <a:defRPr sz="3413">
                <a:solidFill>
                  <a:srgbClr val="888888"/>
                </a:solidFill>
              </a:defRPr>
            </a:lvl4pPr>
            <a:lvl5pPr marL="0" indent="1625575">
              <a:buClrTx/>
              <a:buSzTx/>
              <a:buNone/>
              <a:defRPr sz="3413">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9" name="Rectangle 6"/>
          <p:cNvSpPr/>
          <p:nvPr/>
        </p:nvSpPr>
        <p:spPr>
          <a:xfrm flipV="1">
            <a:off x="98720" y="3380380"/>
            <a:ext cx="12819221" cy="130049"/>
          </a:xfrm>
          <a:prstGeom prst="rect">
            <a:avLst/>
          </a:prstGeom>
          <a:solidFill>
            <a:schemeClr val="accent1"/>
          </a:solidFill>
          <a:ln w="12700">
            <a:miter lim="400000"/>
          </a:ln>
        </p:spPr>
        <p:txBody>
          <a:bodyPr lIns="65023" rIns="65023" anchor="ctr"/>
          <a:lstStyle/>
          <a:p>
            <a:pPr algn="ctr">
              <a:defRPr>
                <a:solidFill>
                  <a:srgbClr val="FFFFFF"/>
                </a:solidFill>
              </a:defRPr>
            </a:pPr>
            <a:endParaRPr sz="5404"/>
          </a:p>
        </p:txBody>
      </p:sp>
      <p:sp>
        <p:nvSpPr>
          <p:cNvPr id="50" name="Rectangle 7"/>
          <p:cNvSpPr/>
          <p:nvPr/>
        </p:nvSpPr>
        <p:spPr>
          <a:xfrm>
            <a:off x="98342" y="3330096"/>
            <a:ext cx="12819600" cy="65024"/>
          </a:xfrm>
          <a:prstGeom prst="rect">
            <a:avLst/>
          </a:prstGeom>
          <a:solidFill>
            <a:srgbClr val="B1C0DA"/>
          </a:solidFill>
          <a:ln w="12700">
            <a:miter lim="400000"/>
          </a:ln>
        </p:spPr>
        <p:txBody>
          <a:bodyPr lIns="65023" rIns="65023" anchor="ctr"/>
          <a:lstStyle/>
          <a:p>
            <a:pPr algn="ctr">
              <a:defRPr>
                <a:solidFill>
                  <a:srgbClr val="FFFFFF"/>
                </a:solidFill>
              </a:defRPr>
            </a:pPr>
            <a:endParaRPr sz="5404"/>
          </a:p>
        </p:txBody>
      </p:sp>
      <p:sp>
        <p:nvSpPr>
          <p:cNvPr id="51" name="Rectangle 8"/>
          <p:cNvSpPr/>
          <p:nvPr/>
        </p:nvSpPr>
        <p:spPr>
          <a:xfrm>
            <a:off x="97146" y="3511296"/>
            <a:ext cx="12820797" cy="65025"/>
          </a:xfrm>
          <a:prstGeom prst="rect">
            <a:avLst/>
          </a:prstGeom>
          <a:solidFill>
            <a:schemeClr val="accent5"/>
          </a:solidFill>
          <a:ln w="12700">
            <a:miter lim="400000"/>
          </a:ln>
        </p:spPr>
        <p:txBody>
          <a:bodyPr lIns="65023" rIns="65023" anchor="ctr"/>
          <a:lstStyle/>
          <a:p>
            <a:pPr algn="ctr">
              <a:defRPr>
                <a:solidFill>
                  <a:srgbClr val="FFFFFF"/>
                </a:solidFill>
              </a:defRPr>
            </a:pPr>
            <a:endParaRPr sz="5404"/>
          </a:p>
        </p:txBody>
      </p:sp>
      <p:sp>
        <p:nvSpPr>
          <p:cNvPr id="52" name="Slide Number"/>
          <p:cNvSpPr txBox="1">
            <a:spLocks noGrp="1"/>
          </p:cNvSpPr>
          <p:nvPr>
            <p:ph type="sldNum" sz="quarter" idx="2"/>
          </p:nvPr>
        </p:nvSpPr>
        <p:spPr>
          <a:xfrm>
            <a:off x="404155" y="9002196"/>
            <a:ext cx="258083" cy="30636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304445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1" name="Body Level One…"/>
          <p:cNvSpPr txBox="1">
            <a:spLocks noGrp="1"/>
          </p:cNvSpPr>
          <p:nvPr>
            <p:ph type="body" sz="half" idx="1"/>
          </p:nvPr>
        </p:nvSpPr>
        <p:spPr>
          <a:xfrm>
            <a:off x="1300481" y="2059093"/>
            <a:ext cx="5331969" cy="6502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8961641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8" name="Title Text"/>
          <p:cNvSpPr txBox="1">
            <a:spLocks noGrp="1"/>
          </p:cNvSpPr>
          <p:nvPr>
            <p:ph type="title"/>
          </p:nvPr>
        </p:nvSpPr>
        <p:spPr>
          <a:xfrm>
            <a:off x="1300480" y="388338"/>
            <a:ext cx="11054080" cy="1625600"/>
          </a:xfrm>
          <a:prstGeom prst="rect">
            <a:avLst/>
          </a:prstGeom>
        </p:spPr>
        <p:txBody>
          <a:bodyPr/>
          <a:lstStyle/>
          <a:p>
            <a:r>
              <a:t>Title Text</a:t>
            </a:r>
          </a:p>
        </p:txBody>
      </p:sp>
      <p:sp>
        <p:nvSpPr>
          <p:cNvPr id="69" name="Body Level One…"/>
          <p:cNvSpPr txBox="1">
            <a:spLocks noGrp="1"/>
          </p:cNvSpPr>
          <p:nvPr>
            <p:ph type="body" sz="quarter" idx="1"/>
          </p:nvPr>
        </p:nvSpPr>
        <p:spPr>
          <a:xfrm>
            <a:off x="1300480" y="2059094"/>
            <a:ext cx="5310293" cy="1083733"/>
          </a:xfrm>
          <a:prstGeom prst="rect">
            <a:avLst/>
          </a:prstGeom>
        </p:spPr>
        <p:txBody>
          <a:bodyPr anchor="b"/>
          <a:lstStyle>
            <a:lvl1pPr marL="0" indent="0">
              <a:buClrTx/>
              <a:buSzTx/>
              <a:buNone/>
              <a:defRPr sz="3413" b="1">
                <a:solidFill>
                  <a:schemeClr val="accent1"/>
                </a:solidFill>
                <a:latin typeface="Franklin Gothic Book"/>
                <a:ea typeface="Franklin Gothic Book"/>
                <a:cs typeface="Franklin Gothic Book"/>
                <a:sym typeface="Franklin Gothic Book"/>
              </a:defRPr>
            </a:lvl1pPr>
            <a:lvl2pPr marL="0" indent="455161">
              <a:buClrTx/>
              <a:buSzTx/>
              <a:buNone/>
              <a:defRPr sz="3413" b="1">
                <a:solidFill>
                  <a:schemeClr val="accent1"/>
                </a:solidFill>
                <a:latin typeface="Franklin Gothic Book"/>
                <a:ea typeface="Franklin Gothic Book"/>
                <a:cs typeface="Franklin Gothic Book"/>
                <a:sym typeface="Franklin Gothic Book"/>
              </a:defRPr>
            </a:lvl2pPr>
            <a:lvl3pPr marL="0" indent="845299">
              <a:buClrTx/>
              <a:buSzTx/>
              <a:buNone/>
              <a:defRPr sz="3413" b="1">
                <a:solidFill>
                  <a:schemeClr val="accent1"/>
                </a:solidFill>
                <a:latin typeface="Franklin Gothic Book"/>
                <a:ea typeface="Franklin Gothic Book"/>
                <a:cs typeface="Franklin Gothic Book"/>
                <a:sym typeface="Franklin Gothic Book"/>
              </a:defRPr>
            </a:lvl3pPr>
            <a:lvl4pPr marL="0" indent="1235437">
              <a:buClrTx/>
              <a:buSzTx/>
              <a:buNone/>
              <a:defRPr sz="3413" b="1">
                <a:solidFill>
                  <a:schemeClr val="accent1"/>
                </a:solidFill>
                <a:latin typeface="Franklin Gothic Book"/>
                <a:ea typeface="Franklin Gothic Book"/>
                <a:cs typeface="Franklin Gothic Book"/>
                <a:sym typeface="Franklin Gothic Book"/>
              </a:defRPr>
            </a:lvl4pPr>
            <a:lvl5pPr marL="0" indent="1625575">
              <a:buClrTx/>
              <a:buSzTx/>
              <a:buNone/>
              <a:defRPr sz="3413" b="1">
                <a:solidFill>
                  <a:schemeClr val="accent1"/>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70" name="Text Placeholder 3"/>
          <p:cNvSpPr>
            <a:spLocks noGrp="1"/>
          </p:cNvSpPr>
          <p:nvPr>
            <p:ph type="body" sz="quarter" idx="13"/>
          </p:nvPr>
        </p:nvSpPr>
        <p:spPr>
          <a:xfrm>
            <a:off x="7044267" y="2059094"/>
            <a:ext cx="5310293" cy="1083733"/>
          </a:xfrm>
          <a:prstGeom prst="rect">
            <a:avLst/>
          </a:prstGeom>
        </p:spPr>
        <p:txBody>
          <a:bodyPr anchor="b"/>
          <a:lstStyle>
            <a:lvl1pPr marL="0" indent="0">
              <a:buClrTx/>
              <a:buSzTx/>
              <a:buNone/>
              <a:defRPr sz="2400" b="1">
                <a:solidFill>
                  <a:schemeClr val="accent1"/>
                </a:solidFill>
                <a:latin typeface="Franklin Gothic Book"/>
                <a:sym typeface="Franklin Gothic Book"/>
              </a:defRPr>
            </a:lvl1pPr>
          </a:lstStyle>
          <a:p>
            <a:pPr marL="0" indent="0">
              <a:buClrTx/>
              <a:buSzTx/>
              <a:buNone/>
              <a:defRPr sz="2400" b="1">
                <a:solidFill>
                  <a:schemeClr val="accent1"/>
                </a:solidFill>
                <a:latin typeface="Franklin Gothic Book"/>
                <a:ea typeface="Franklin Gothic Book"/>
                <a:cs typeface="Franklin Gothic Book"/>
                <a:sym typeface="Franklin Gothic Book"/>
              </a:defRPr>
            </a:pPr>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14370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8" name="Title Text"/>
          <p:cNvSpPr txBox="1">
            <a:spLocks noGrp="1"/>
          </p:cNvSpPr>
          <p:nvPr>
            <p:ph type="title"/>
          </p:nvPr>
        </p:nvSpPr>
        <p:spPr>
          <a:prstGeom prst="rect">
            <a:avLst/>
          </a:prstGeom>
        </p:spPr>
        <p:txBody>
          <a:bodyPr/>
          <a:lstStyle/>
          <a:p>
            <a:r>
              <a:t>Title Text</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959444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263598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3" name="Rectangle 7"/>
          <p:cNvSpPr/>
          <p:nvPr/>
        </p:nvSpPr>
        <p:spPr>
          <a:xfrm>
            <a:off x="0" y="0"/>
            <a:ext cx="13004800" cy="9753600"/>
          </a:xfrm>
          <a:prstGeom prst="rect">
            <a:avLst/>
          </a:prstGeom>
          <a:solidFill>
            <a:srgbClr val="FFFFFF"/>
          </a:solidFill>
          <a:ln w="12700">
            <a:miter lim="400000"/>
          </a:ln>
        </p:spPr>
        <p:txBody>
          <a:bodyPr lIns="65023" rIns="65023" anchor="ctr"/>
          <a:lstStyle/>
          <a:p>
            <a:pPr algn="ctr">
              <a:defRPr>
                <a:solidFill>
                  <a:srgbClr val="FFFFFF"/>
                </a:solidFill>
              </a:defRPr>
            </a:pPr>
            <a:endParaRPr sz="5404"/>
          </a:p>
        </p:txBody>
      </p:sp>
      <p:sp>
        <p:nvSpPr>
          <p:cNvPr id="94" name="Rounded Rectangle 8"/>
          <p:cNvSpPr/>
          <p:nvPr/>
        </p:nvSpPr>
        <p:spPr>
          <a:xfrm>
            <a:off x="91032" y="99207"/>
            <a:ext cx="12819021" cy="9519514"/>
          </a:xfrm>
          <a:prstGeom prst="roundRect">
            <a:avLst>
              <a:gd name="adj" fmla="val 4929"/>
            </a:avLst>
          </a:prstGeom>
          <a:solidFill>
            <a:srgbClr val="FFFFFF"/>
          </a:solidFill>
          <a:ln w="6350" cap="sq">
            <a:solidFill>
              <a:srgbClr val="000000"/>
            </a:solidFill>
          </a:ln>
        </p:spPr>
        <p:txBody>
          <a:bodyPr lIns="65023" rIns="65023" anchor="ctr"/>
          <a:lstStyle/>
          <a:p>
            <a:pPr algn="ctr">
              <a:defRPr>
                <a:solidFill>
                  <a:srgbClr val="FFFFFF"/>
                </a:solidFill>
              </a:defRPr>
            </a:pPr>
            <a:endParaRPr sz="5404"/>
          </a:p>
        </p:txBody>
      </p:sp>
      <p:sp>
        <p:nvSpPr>
          <p:cNvPr id="95" name="Title Text"/>
          <p:cNvSpPr txBox="1">
            <a:spLocks noGrp="1"/>
          </p:cNvSpPr>
          <p:nvPr>
            <p:ph type="title"/>
          </p:nvPr>
        </p:nvSpPr>
        <p:spPr>
          <a:xfrm>
            <a:off x="1300480" y="388338"/>
            <a:ext cx="11054080" cy="1625600"/>
          </a:xfrm>
          <a:prstGeom prst="rect">
            <a:avLst/>
          </a:prstGeom>
        </p:spPr>
        <p:txBody>
          <a:bodyPr/>
          <a:lstStyle/>
          <a:p>
            <a:r>
              <a:t>Title Text</a:t>
            </a:r>
          </a:p>
        </p:txBody>
      </p:sp>
      <p:sp>
        <p:nvSpPr>
          <p:cNvPr id="96" name="Body Level One…"/>
          <p:cNvSpPr txBox="1">
            <a:spLocks noGrp="1"/>
          </p:cNvSpPr>
          <p:nvPr>
            <p:ph type="body" sz="quarter" idx="1"/>
          </p:nvPr>
        </p:nvSpPr>
        <p:spPr>
          <a:xfrm>
            <a:off x="1300480" y="2275840"/>
            <a:ext cx="2709333" cy="6394027"/>
          </a:xfrm>
          <a:prstGeom prst="rect">
            <a:avLst/>
          </a:prstGeom>
        </p:spPr>
        <p:txBody>
          <a:bodyPr/>
          <a:lstStyle>
            <a:lvl1pPr marL="0" indent="0">
              <a:buClrTx/>
              <a:buSzTx/>
              <a:buNone/>
              <a:defRPr sz="2560"/>
            </a:lvl1pPr>
            <a:lvl2pPr marL="0" indent="455161">
              <a:buClrTx/>
              <a:buSzTx/>
              <a:buNone/>
              <a:defRPr sz="2560"/>
            </a:lvl2pPr>
            <a:lvl3pPr marL="0" indent="845299">
              <a:buClrTx/>
              <a:buSzTx/>
              <a:buNone/>
              <a:defRPr sz="2560"/>
            </a:lvl3pPr>
            <a:lvl4pPr marL="0" indent="1235437">
              <a:buClrTx/>
              <a:buSzTx/>
              <a:buNone/>
              <a:defRPr sz="2560"/>
            </a:lvl4pPr>
            <a:lvl5pPr marL="0" indent="1625575">
              <a:buClrTx/>
              <a:buSzTx/>
              <a:buNone/>
              <a:defRPr sz="2560"/>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143520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11260"/>
            <a:ext cx="13004800" cy="97536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281093" y="4049766"/>
            <a:ext cx="12000000" cy="115997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95726" y="76800"/>
            <a:ext cx="2565376" cy="107264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311546" hangingPunct="0">
              <a:defRPr>
                <a:solidFill>
                  <a:schemeClr val="accent6"/>
                </a:solidFill>
              </a:defRPr>
            </a:lvl1pPr>
          </a:lstStyle>
          <a:p>
            <a:r>
              <a:rPr lang="en-GB" kern="0" dirty="0">
                <a:solidFill>
                  <a:srgbClr val="FFFFFF"/>
                </a:solidFill>
                <a:sym typeface="Helvetica Light"/>
              </a:rPr>
              <a:t>www.metoffice.gov.uk																									                      © Crown Copyright, Met Office</a:t>
            </a:r>
          </a:p>
        </p:txBody>
      </p:sp>
      <p:sp>
        <p:nvSpPr>
          <p:cNvPr id="4" name="TextBox 3"/>
          <p:cNvSpPr txBox="1"/>
          <p:nvPr userDrawn="1"/>
        </p:nvSpPr>
        <p:spPr>
          <a:xfrm>
            <a:off x="281095" y="1945535"/>
            <a:ext cx="6365893" cy="905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99" tIns="101599" rIns="101599" bIns="101599" numCol="1" spcCol="38100" rtlCol="0" anchor="ctr">
            <a:spAutoFit/>
          </a:bodyPr>
          <a:lstStyle/>
          <a:p>
            <a:pPr marL="0" marR="0" indent="0" algn="l" defTabSz="830790" rtl="0" fontAlgn="auto" latinLnBrk="0" hangingPunct="0">
              <a:lnSpc>
                <a:spcPct val="100000"/>
              </a:lnSpc>
              <a:spcBef>
                <a:spcPts val="0"/>
              </a:spcBef>
              <a:spcAft>
                <a:spcPts val="0"/>
              </a:spcAft>
              <a:buClrTx/>
              <a:buSzTx/>
              <a:buFontTx/>
              <a:buNone/>
              <a:tabLst/>
            </a:pPr>
            <a:r>
              <a:rPr kumimoji="0" lang="en-GB" sz="4551" b="1" i="0" u="none" strike="noStrike" cap="none" spc="0" normalizeH="0" baseline="0" dirty="0">
                <a:ln>
                  <a:noFill/>
                </a:ln>
                <a:solidFill>
                  <a:schemeClr val="accent6"/>
                </a:solidFill>
                <a:effectLst/>
                <a:uFillTx/>
                <a:latin typeface="Calibri" panose="020F0502020204030204" pitchFamily="34" charset="0"/>
                <a:ea typeface="+mn-ea"/>
                <a:cs typeface="+mn-cs"/>
                <a:sym typeface="Helvetica Light"/>
              </a:rPr>
              <a:t>Presentation title</a:t>
            </a:r>
          </a:p>
        </p:txBody>
      </p:sp>
    </p:spTree>
    <p:extLst>
      <p:ext uri="{BB962C8B-B14F-4D97-AF65-F5344CB8AC3E}">
        <p14:creationId xmlns:p14="http://schemas.microsoft.com/office/powerpoint/2010/main" val="2644290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1300480" y="6969672"/>
            <a:ext cx="10403840" cy="742811"/>
          </a:xfrm>
          <a:prstGeom prst="rect">
            <a:avLst/>
          </a:prstGeom>
        </p:spPr>
        <p:txBody>
          <a:bodyPr anchor="ctr"/>
          <a:lstStyle>
            <a:lvl1pPr>
              <a:defRPr sz="3982"/>
            </a:lvl1pPr>
          </a:lstStyle>
          <a:p>
            <a:r>
              <a:t>Title Text</a:t>
            </a:r>
          </a:p>
        </p:txBody>
      </p:sp>
      <p:sp>
        <p:nvSpPr>
          <p:cNvPr id="105" name="Body Level One…"/>
          <p:cNvSpPr txBox="1">
            <a:spLocks noGrp="1"/>
          </p:cNvSpPr>
          <p:nvPr>
            <p:ph type="body" sz="quarter" idx="1"/>
          </p:nvPr>
        </p:nvSpPr>
        <p:spPr>
          <a:xfrm>
            <a:off x="1300480" y="7745173"/>
            <a:ext cx="10403840" cy="975361"/>
          </a:xfrm>
          <a:prstGeom prst="rect">
            <a:avLst/>
          </a:prstGeom>
        </p:spPr>
        <p:txBody>
          <a:bodyPr/>
          <a:lstStyle>
            <a:lvl1pPr marL="0" indent="0">
              <a:buClrTx/>
              <a:buSzTx/>
              <a:buNone/>
              <a:defRPr sz="2276"/>
            </a:lvl1pPr>
            <a:lvl2pPr marL="888647" indent="-433487">
              <a:buClrTx/>
              <a:defRPr sz="2276"/>
            </a:lvl2pPr>
            <a:lvl3pPr marL="1365483" indent="-520184">
              <a:buClrTx/>
              <a:defRPr sz="2276"/>
            </a:lvl3pPr>
            <a:lvl4pPr marL="1813419" indent="-577982">
              <a:buClrTx/>
              <a:defRPr sz="2276"/>
            </a:lvl4pPr>
            <a:lvl5pPr marL="2203557" indent="-577982">
              <a:buClrTx/>
              <a:defRPr sz="2276"/>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xfrm>
            <a:off x="404155" y="9002196"/>
            <a:ext cx="258083" cy="306366"/>
          </a:xfrm>
          <a:prstGeom prst="rect">
            <a:avLst/>
          </a:prstGeom>
        </p:spPr>
        <p:txBody>
          <a:bodyPr/>
          <a:lstStyle/>
          <a:p>
            <a:fld id="{86CB4B4D-7CA3-9044-876B-883B54F8677D}" type="slidenum">
              <a:t>‹#›</a:t>
            </a:fld>
            <a:endParaRPr/>
          </a:p>
        </p:txBody>
      </p:sp>
      <p:sp>
        <p:nvSpPr>
          <p:cNvPr id="107" name="Rectangle 10"/>
          <p:cNvSpPr/>
          <p:nvPr/>
        </p:nvSpPr>
        <p:spPr>
          <a:xfrm flipV="1">
            <a:off x="97146" y="6661056"/>
            <a:ext cx="12809731" cy="130049"/>
          </a:xfrm>
          <a:prstGeom prst="rect">
            <a:avLst/>
          </a:prstGeom>
          <a:solidFill>
            <a:schemeClr val="accent1"/>
          </a:solidFill>
          <a:ln w="12700">
            <a:miter lim="400000"/>
          </a:ln>
        </p:spPr>
        <p:txBody>
          <a:bodyPr lIns="65023" rIns="65023" anchor="ctr"/>
          <a:lstStyle/>
          <a:p>
            <a:pPr algn="ctr">
              <a:defRPr>
                <a:solidFill>
                  <a:srgbClr val="FFFFFF"/>
                </a:solidFill>
              </a:defRPr>
            </a:pPr>
            <a:endParaRPr sz="5404"/>
          </a:p>
        </p:txBody>
      </p:sp>
      <p:sp>
        <p:nvSpPr>
          <p:cNvPr id="108" name="Rectangle 11"/>
          <p:cNvSpPr/>
          <p:nvPr/>
        </p:nvSpPr>
        <p:spPr>
          <a:xfrm>
            <a:off x="97434" y="6614006"/>
            <a:ext cx="12809442" cy="65024"/>
          </a:xfrm>
          <a:prstGeom prst="rect">
            <a:avLst/>
          </a:prstGeom>
          <a:solidFill>
            <a:srgbClr val="B1C0DA"/>
          </a:solidFill>
          <a:ln w="12700">
            <a:miter lim="400000"/>
          </a:ln>
        </p:spPr>
        <p:txBody>
          <a:bodyPr lIns="65023" rIns="65023" anchor="ctr"/>
          <a:lstStyle/>
          <a:p>
            <a:pPr algn="ctr">
              <a:defRPr>
                <a:solidFill>
                  <a:srgbClr val="FFFFFF"/>
                </a:solidFill>
              </a:defRPr>
            </a:pPr>
            <a:endParaRPr sz="5404"/>
          </a:p>
        </p:txBody>
      </p:sp>
      <p:sp>
        <p:nvSpPr>
          <p:cNvPr id="109" name="Rectangle 12"/>
          <p:cNvSpPr/>
          <p:nvPr/>
        </p:nvSpPr>
        <p:spPr>
          <a:xfrm>
            <a:off x="97436" y="6788585"/>
            <a:ext cx="12809442" cy="69416"/>
          </a:xfrm>
          <a:prstGeom prst="rect">
            <a:avLst/>
          </a:prstGeom>
          <a:solidFill>
            <a:schemeClr val="accent5"/>
          </a:solidFill>
          <a:ln w="12700">
            <a:miter lim="400000"/>
          </a:ln>
        </p:spPr>
        <p:txBody>
          <a:bodyPr lIns="65023" rIns="65023" anchor="ctr"/>
          <a:lstStyle/>
          <a:p>
            <a:pPr algn="ctr">
              <a:defRPr>
                <a:solidFill>
                  <a:srgbClr val="FFFFFF"/>
                </a:solidFill>
              </a:defRPr>
            </a:pPr>
            <a:endParaRPr sz="5404"/>
          </a:p>
        </p:txBody>
      </p:sp>
      <p:sp>
        <p:nvSpPr>
          <p:cNvPr id="110" name="Picture Placeholder 2"/>
          <p:cNvSpPr>
            <a:spLocks noGrp="1"/>
          </p:cNvSpPr>
          <p:nvPr>
            <p:ph type="pic" idx="13"/>
          </p:nvPr>
        </p:nvSpPr>
        <p:spPr>
          <a:xfrm>
            <a:off x="97148" y="94827"/>
            <a:ext cx="12802667" cy="6515947"/>
          </a:xfrm>
          <a:prstGeom prst="rect">
            <a:avLst/>
          </a:prstGeom>
          <a:ln w="6350">
            <a:solidFill>
              <a:srgbClr val="000000"/>
            </a:solidFill>
            <a:round/>
          </a:ln>
        </p:spPr>
        <p:txBody>
          <a:bodyPr lIns="91439" rIns="91439">
            <a:noAutofit/>
          </a:bodyPr>
          <a:lstStyle/>
          <a:p>
            <a:endParaRPr/>
          </a:p>
        </p:txBody>
      </p:sp>
    </p:spTree>
    <p:extLst>
      <p:ext uri="{BB962C8B-B14F-4D97-AF65-F5344CB8AC3E}">
        <p14:creationId xmlns:p14="http://schemas.microsoft.com/office/powerpoint/2010/main" val="169896062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522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9428480" y="390599"/>
            <a:ext cx="2861056" cy="8322170"/>
          </a:xfrm>
          <a:prstGeom prst="rect">
            <a:avLst/>
          </a:prstGeom>
        </p:spPr>
        <p:txBody>
          <a:bodyPr/>
          <a:lstStyle/>
          <a:p>
            <a:r>
              <a:t>Title Text</a:t>
            </a:r>
          </a:p>
        </p:txBody>
      </p:sp>
      <p:sp>
        <p:nvSpPr>
          <p:cNvPr id="127" name="Body Level One…"/>
          <p:cNvSpPr txBox="1">
            <a:spLocks noGrp="1"/>
          </p:cNvSpPr>
          <p:nvPr>
            <p:ph type="body" idx="1"/>
          </p:nvPr>
        </p:nvSpPr>
        <p:spPr>
          <a:xfrm>
            <a:off x="1300480" y="390598"/>
            <a:ext cx="7911253" cy="832217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427976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3B3B3B"/>
        </a:solidFill>
        <a:effectLst/>
      </p:bgPr>
    </p:bg>
    <p:spTree>
      <p:nvGrpSpPr>
        <p:cNvPr id="1" name=""/>
        <p:cNvGrpSpPr/>
        <p:nvPr/>
      </p:nvGrpSpPr>
      <p:grpSpPr>
        <a:xfrm>
          <a:off x="0" y="0"/>
          <a:ext cx="0" cy="0"/>
          <a:chOff x="0" y="0"/>
          <a:chExt cx="0" cy="0"/>
        </a:xfrm>
      </p:grpSpPr>
      <p:sp>
        <p:nvSpPr>
          <p:cNvPr id="135" name="Freeform 11"/>
          <p:cNvSpPr/>
          <p:nvPr/>
        </p:nvSpPr>
        <p:spPr>
          <a:xfrm>
            <a:off x="0" y="6758578"/>
            <a:ext cx="13004800" cy="3005103"/>
          </a:xfrm>
          <a:custGeom>
            <a:avLst/>
            <a:gdLst/>
            <a:ahLst/>
            <a:cxnLst>
              <a:cxn ang="0">
                <a:pos x="wd2" y="hd2"/>
              </a:cxn>
              <a:cxn ang="5400000">
                <a:pos x="wd2" y="hd2"/>
              </a:cxn>
              <a:cxn ang="10800000">
                <a:pos x="wd2" y="hd2"/>
              </a:cxn>
              <a:cxn ang="16200000">
                <a:pos x="wd2" y="hd2"/>
              </a:cxn>
            </a:cxnLst>
            <a:rect l="0" t="0" r="r" b="b"/>
            <a:pathLst>
              <a:path w="21600" h="21600" extrusionOk="0">
                <a:moveTo>
                  <a:pt x="0" y="17299"/>
                </a:moveTo>
                <a:lnTo>
                  <a:pt x="0" y="21600"/>
                </a:lnTo>
                <a:lnTo>
                  <a:pt x="21600" y="21600"/>
                </a:lnTo>
                <a:lnTo>
                  <a:pt x="21600" y="0"/>
                </a:lnTo>
                <a:cubicBezTo>
                  <a:pt x="12075" y="19571"/>
                  <a:pt x="8438" y="18598"/>
                  <a:pt x="0" y="17299"/>
                </a:cubicBezTo>
                <a:close/>
              </a:path>
            </a:pathLst>
          </a:custGeom>
          <a:solidFill>
            <a:srgbClr val="7B7B7B">
              <a:alpha val="45000"/>
            </a:srgbClr>
          </a:solidFill>
          <a:ln w="12700">
            <a:miter lim="400000"/>
          </a:ln>
          <a:effectLst>
            <a:outerShdw blurRad="50800" dist="44450" dir="16200000" rotWithShape="0">
              <a:srgbClr val="000000">
                <a:alpha val="35000"/>
              </a:srgbClr>
            </a:outerShdw>
          </a:effectLst>
        </p:spPr>
        <p:txBody>
          <a:bodyPr lIns="65023" rIns="65023"/>
          <a:lstStyle/>
          <a:p>
            <a:pPr>
              <a:defRPr>
                <a:solidFill>
                  <a:srgbClr val="FFFFFF"/>
                </a:solidFill>
                <a:latin typeface="Arial"/>
                <a:ea typeface="Arial"/>
                <a:cs typeface="Arial"/>
                <a:sym typeface="Arial"/>
              </a:defRPr>
            </a:pPr>
            <a:endParaRPr sz="5404"/>
          </a:p>
        </p:txBody>
      </p:sp>
      <p:sp>
        <p:nvSpPr>
          <p:cNvPr id="136" name="Freeform 15"/>
          <p:cNvSpPr/>
          <p:nvPr/>
        </p:nvSpPr>
        <p:spPr>
          <a:xfrm>
            <a:off x="10403840" y="1"/>
            <a:ext cx="2600960" cy="9753601"/>
          </a:xfrm>
          <a:custGeom>
            <a:avLst/>
            <a:gdLst/>
            <a:ahLst/>
            <a:cxnLst>
              <a:cxn ang="0">
                <a:pos x="wd2" y="hd2"/>
              </a:cxn>
              <a:cxn ang="5400000">
                <a:pos x="wd2" y="hd2"/>
              </a:cxn>
              <a:cxn ang="10800000">
                <a:pos x="wd2" y="hd2"/>
              </a:cxn>
              <a:cxn ang="16200000">
                <a:pos x="wd2" y="hd2"/>
              </a:cxn>
            </a:cxnLst>
            <a:rect l="0" t="0" r="r" b="b"/>
            <a:pathLst>
              <a:path w="19857" h="21600" extrusionOk="0">
                <a:moveTo>
                  <a:pt x="19857" y="45"/>
                </a:moveTo>
                <a:lnTo>
                  <a:pt x="19857" y="21600"/>
                </a:lnTo>
                <a:lnTo>
                  <a:pt x="2116" y="21590"/>
                </a:lnTo>
                <a:cubicBezTo>
                  <a:pt x="13363" y="17833"/>
                  <a:pt x="21600" y="8652"/>
                  <a:pt x="0" y="0"/>
                </a:cubicBezTo>
                <a:lnTo>
                  <a:pt x="19857" y="45"/>
                </a:lnTo>
                <a:close/>
              </a:path>
            </a:pathLst>
          </a:custGeom>
          <a:solidFill>
            <a:srgbClr val="5A5A5A">
              <a:alpha val="40000"/>
            </a:srgbClr>
          </a:solidFill>
          <a:ln w="12700">
            <a:miter lim="400000"/>
          </a:ln>
          <a:effectLst>
            <a:outerShdw blurRad="50800" dist="50800" dir="10800000" rotWithShape="0">
              <a:srgbClr val="000000">
                <a:alpha val="45000"/>
              </a:srgbClr>
            </a:outerShdw>
          </a:effectLst>
        </p:spPr>
        <p:txBody>
          <a:bodyPr lIns="65023" rIns="65023"/>
          <a:lstStyle/>
          <a:p>
            <a:pPr>
              <a:defRPr>
                <a:solidFill>
                  <a:srgbClr val="FFFFFF"/>
                </a:solidFill>
                <a:latin typeface="Arial"/>
                <a:ea typeface="Arial"/>
                <a:cs typeface="Arial"/>
                <a:sym typeface="Arial"/>
              </a:defRPr>
            </a:pPr>
            <a:endParaRPr sz="5404"/>
          </a:p>
        </p:txBody>
      </p:sp>
      <p:sp>
        <p:nvSpPr>
          <p:cNvPr id="137" name="Title Text"/>
          <p:cNvSpPr txBox="1">
            <a:spLocks noGrp="1"/>
          </p:cNvSpPr>
          <p:nvPr>
            <p:ph type="title"/>
          </p:nvPr>
        </p:nvSpPr>
        <p:spPr>
          <a:xfrm>
            <a:off x="650240" y="390597"/>
            <a:ext cx="10620587" cy="1625601"/>
          </a:xfrm>
          <a:prstGeom prst="rect">
            <a:avLst/>
          </a:prstGeom>
        </p:spPr>
        <p:txBody>
          <a:bodyPr anchor="ctr"/>
          <a:lstStyle>
            <a:lvl1pPr>
              <a:defRPr sz="6542">
                <a:solidFill>
                  <a:srgbClr val="FFFFFF"/>
                </a:solidFill>
              </a:defRPr>
            </a:lvl1pPr>
          </a:lstStyle>
          <a:p>
            <a:r>
              <a:t>Title Text</a:t>
            </a:r>
          </a:p>
        </p:txBody>
      </p:sp>
      <p:sp>
        <p:nvSpPr>
          <p:cNvPr id="138" name="Body Level One…"/>
          <p:cNvSpPr txBox="1">
            <a:spLocks noGrp="1"/>
          </p:cNvSpPr>
          <p:nvPr>
            <p:ph type="body" idx="1"/>
          </p:nvPr>
        </p:nvSpPr>
        <p:spPr>
          <a:xfrm>
            <a:off x="650240" y="2275841"/>
            <a:ext cx="10620587" cy="6436925"/>
          </a:xfrm>
          <a:prstGeom prst="rect">
            <a:avLst/>
          </a:prstGeom>
        </p:spPr>
        <p:txBody>
          <a:bodyPr/>
          <a:lstStyle>
            <a:lvl1pPr marL="598210" indent="-546192">
              <a:spcBef>
                <a:spcPts val="996"/>
              </a:spcBef>
              <a:buClr>
                <a:srgbClr val="6EA0B0"/>
              </a:buClr>
              <a:buSzPct val="80000"/>
              <a:buChar char="⦿"/>
              <a:defRPr sz="4267">
                <a:solidFill>
                  <a:srgbClr val="FFFFFF"/>
                </a:solidFill>
                <a:latin typeface="Arial"/>
                <a:ea typeface="Arial"/>
                <a:cs typeface="Arial"/>
                <a:sym typeface="Arial"/>
              </a:defRPr>
            </a:lvl1pPr>
            <a:lvl2pPr marL="1087384" indent="-450159">
              <a:spcBef>
                <a:spcPts val="996"/>
              </a:spcBef>
              <a:buClr>
                <a:srgbClr val="6EA0B0"/>
              </a:buClr>
              <a:buSzPct val="90000"/>
              <a:defRPr sz="4267">
                <a:solidFill>
                  <a:srgbClr val="FFFFFF"/>
                </a:solidFill>
                <a:latin typeface="Arial"/>
                <a:ea typeface="Arial"/>
                <a:cs typeface="Arial"/>
                <a:sym typeface="Arial"/>
              </a:defRPr>
            </a:lvl2pPr>
            <a:lvl3pPr marL="1521536" indent="-455161">
              <a:spcBef>
                <a:spcPts val="996"/>
              </a:spcBef>
              <a:buClr>
                <a:srgbClr val="6EA0B0"/>
              </a:buClr>
              <a:buChar char="○"/>
              <a:defRPr sz="4267">
                <a:solidFill>
                  <a:srgbClr val="FFFFFF"/>
                </a:solidFill>
                <a:latin typeface="Arial"/>
                <a:ea typeface="Arial"/>
                <a:cs typeface="Arial"/>
                <a:sym typeface="Arial"/>
              </a:defRPr>
            </a:lvl3pPr>
            <a:lvl4pPr marL="1989703" indent="-507179">
              <a:spcBef>
                <a:spcPts val="996"/>
              </a:spcBef>
              <a:buClr>
                <a:srgbClr val="6EA0B0"/>
              </a:buClr>
              <a:buSzPct val="90000"/>
              <a:defRPr sz="4267">
                <a:solidFill>
                  <a:srgbClr val="FFFFFF"/>
                </a:solidFill>
                <a:latin typeface="Arial"/>
                <a:ea typeface="Arial"/>
                <a:cs typeface="Arial"/>
                <a:sym typeface="Arial"/>
              </a:defRPr>
            </a:lvl4pPr>
            <a:lvl5pPr marL="2249794" indent="-390136">
              <a:spcBef>
                <a:spcPts val="996"/>
              </a:spcBef>
              <a:buClr>
                <a:srgbClr val="6EA0B0"/>
              </a:buClr>
              <a:buChar char="-"/>
              <a:defRPr sz="4267">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12456863" y="9434049"/>
            <a:ext cx="222818" cy="218842"/>
          </a:xfrm>
          <a:prstGeom prst="rect">
            <a:avLst/>
          </a:prstGeom>
        </p:spPr>
        <p:txBody>
          <a:bodyPr anchor="b"/>
          <a:lstStyle>
            <a:lvl1pPr algn="r">
              <a:defRPr sz="1422">
                <a:solidFill>
                  <a:srgbClr val="9B9998"/>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4312920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75360" y="3029939"/>
            <a:ext cx="11054080" cy="2090702"/>
          </a:xfrm>
        </p:spPr>
        <p:txBody>
          <a:bodyPr/>
          <a:lstStyle/>
          <a:p>
            <a:r>
              <a:rPr lang="zh-CN" altLang="en-US"/>
              <a:t>单击此处编辑母版标题样式</a:t>
            </a:r>
          </a:p>
        </p:txBody>
      </p:sp>
      <p:sp>
        <p:nvSpPr>
          <p:cNvPr id="3" name="副标题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7EEA93C-2835-445F-A9A5-A778E83C088B}" type="datetimeFigureOut">
              <a:rPr lang="zh-CN" altLang="en-US" smtClean="0"/>
              <a:t>2018/12/6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397FD80-1E00-446B-810B-9EB473345B74}" type="slidenum">
              <a:rPr lang="zh-CN" altLang="en-US" smtClean="0"/>
              <a:t>‹#›</a:t>
            </a:fld>
            <a:endParaRPr lang="zh-CN" altLang="en-US"/>
          </a:p>
        </p:txBody>
      </p:sp>
    </p:spTree>
    <p:extLst>
      <p:ext uri="{BB962C8B-B14F-4D97-AF65-F5344CB8AC3E}">
        <p14:creationId xmlns:p14="http://schemas.microsoft.com/office/powerpoint/2010/main" val="3080964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EEA93C-2835-445F-A9A5-A778E83C088B}" type="datetimeFigureOut">
              <a:rPr lang="zh-CN" altLang="en-US" smtClean="0"/>
              <a:t>2018/12/6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397FD80-1E00-446B-810B-9EB473345B74}" type="slidenum">
              <a:rPr lang="zh-CN" altLang="en-US" smtClean="0"/>
              <a:t>‹#›</a:t>
            </a:fld>
            <a:endParaRPr lang="zh-CN" altLang="en-US"/>
          </a:p>
        </p:txBody>
      </p:sp>
    </p:spTree>
    <p:extLst>
      <p:ext uri="{BB962C8B-B14F-4D97-AF65-F5344CB8AC3E}">
        <p14:creationId xmlns:p14="http://schemas.microsoft.com/office/powerpoint/2010/main" val="37193208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27290" y="6267592"/>
            <a:ext cx="11054080" cy="1937173"/>
          </a:xfrm>
        </p:spPr>
        <p:txBody>
          <a:bodyPr anchor="t"/>
          <a:lstStyle>
            <a:lvl1pPr algn="l">
              <a:defRPr sz="5689" b="1" cap="all"/>
            </a:lvl1pPr>
          </a:lstStyle>
          <a:p>
            <a:r>
              <a:rPr lang="zh-CN" altLang="en-US"/>
              <a:t>单击此处编辑母版标题样式</a:t>
            </a:r>
          </a:p>
        </p:txBody>
      </p:sp>
      <p:sp>
        <p:nvSpPr>
          <p:cNvPr id="3" name="文本占位符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7EEA93C-2835-445F-A9A5-A778E83C088B}" type="datetimeFigureOut">
              <a:rPr lang="zh-CN" altLang="en-US" smtClean="0"/>
              <a:t>2018/12/6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397FD80-1E00-446B-810B-9EB473345B74}" type="slidenum">
              <a:rPr lang="zh-CN" altLang="en-US" smtClean="0"/>
              <a:t>‹#›</a:t>
            </a:fld>
            <a:endParaRPr lang="zh-CN" altLang="en-US"/>
          </a:p>
        </p:txBody>
      </p:sp>
    </p:spTree>
    <p:extLst>
      <p:ext uri="{BB962C8B-B14F-4D97-AF65-F5344CB8AC3E}">
        <p14:creationId xmlns:p14="http://schemas.microsoft.com/office/powerpoint/2010/main" val="2727813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7EEA93C-2835-445F-A9A5-A778E83C088B}" type="datetimeFigureOut">
              <a:rPr lang="zh-CN" altLang="en-US" smtClean="0"/>
              <a:t>2018/12/6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397FD80-1E00-446B-810B-9EB473345B74}" type="slidenum">
              <a:rPr lang="zh-CN" altLang="en-US" smtClean="0"/>
              <a:t>‹#›</a:t>
            </a:fld>
            <a:endParaRPr lang="zh-CN" altLang="en-US"/>
          </a:p>
        </p:txBody>
      </p:sp>
    </p:spTree>
    <p:extLst>
      <p:ext uri="{BB962C8B-B14F-4D97-AF65-F5344CB8AC3E}">
        <p14:creationId xmlns:p14="http://schemas.microsoft.com/office/powerpoint/2010/main" val="1351242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zh-CN" altLang="en-US"/>
              <a:t>单击此处编辑母版文本样式</a:t>
            </a:r>
          </a:p>
        </p:txBody>
      </p:sp>
      <p:sp>
        <p:nvSpPr>
          <p:cNvPr id="4" name="内容占位符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zh-CN" altLang="en-US"/>
              <a:t>单击此处编辑母版文本样式</a:t>
            </a:r>
          </a:p>
        </p:txBody>
      </p:sp>
      <p:sp>
        <p:nvSpPr>
          <p:cNvPr id="6" name="内容占位符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7EEA93C-2835-445F-A9A5-A778E83C088B}" type="datetimeFigureOut">
              <a:rPr lang="zh-CN" altLang="en-US" smtClean="0"/>
              <a:t>2018/12/6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397FD80-1E00-446B-810B-9EB473345B74}" type="slidenum">
              <a:rPr lang="zh-CN" altLang="en-US" smtClean="0"/>
              <a:t>‹#›</a:t>
            </a:fld>
            <a:endParaRPr lang="zh-CN" altLang="en-US"/>
          </a:p>
        </p:txBody>
      </p:sp>
    </p:spTree>
    <p:extLst>
      <p:ext uri="{BB962C8B-B14F-4D97-AF65-F5344CB8AC3E}">
        <p14:creationId xmlns:p14="http://schemas.microsoft.com/office/powerpoint/2010/main" val="1535725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7EEA93C-2835-445F-A9A5-A778E83C088B}" type="datetimeFigureOut">
              <a:rPr lang="zh-CN" altLang="en-US" smtClean="0"/>
              <a:t>2018/12/6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397FD80-1E00-446B-810B-9EB473345B74}" type="slidenum">
              <a:rPr lang="zh-CN" altLang="en-US" smtClean="0"/>
              <a:t>‹#›</a:t>
            </a:fld>
            <a:endParaRPr lang="zh-CN" altLang="en-US"/>
          </a:p>
        </p:txBody>
      </p:sp>
    </p:spTree>
    <p:extLst>
      <p:ext uri="{BB962C8B-B14F-4D97-AF65-F5344CB8AC3E}">
        <p14:creationId xmlns:p14="http://schemas.microsoft.com/office/powerpoint/2010/main" val="332263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BEBA8EAE-BF5A-486C-A8C5-ECC9F3942E4B}">
                <a14:imgProps xmlns:a14="http://schemas.microsoft.com/office/drawing/2010/main">
                  <a14:imgLayer r:embed="rId3">
                    <a14:imgEffect>
                      <a14:saturation sat="40000"/>
                    </a14:imgEffect>
                    <a14:imgEffect>
                      <a14:brightnessContrast bright="-43000"/>
                    </a14:imgEffect>
                  </a14:imgLayer>
                </a14:imgProps>
              </a:ext>
            </a:extLst>
          </a:blip>
          <a:stretch>
            <a:fillRect/>
          </a:stretch>
        </p:blipFill>
        <p:spPr>
          <a:xfrm>
            <a:off x="0" y="11260"/>
            <a:ext cx="13004800" cy="9753600"/>
          </a:xfrm>
          <a:prstGeom prst="rect">
            <a:avLst/>
          </a:prstGeom>
        </p:spPr>
      </p:pic>
      <p:pic>
        <p:nvPicPr>
          <p:cNvPr id="6" name="MO_MASTER_for_dark_backg_RBG.png"/>
          <p:cNvPicPr>
            <a:picLocks noChangeAspect="1"/>
          </p:cNvPicPr>
          <p:nvPr userDrawn="1"/>
        </p:nvPicPr>
        <p:blipFill>
          <a:blip r:embed="rId4" cstate="print">
            <a:extLst/>
          </a:blip>
          <a:stretch>
            <a:fillRect/>
          </a:stretch>
        </p:blipFill>
        <p:spPr>
          <a:xfrm>
            <a:off x="95726" y="76800"/>
            <a:ext cx="2565376" cy="1072640"/>
          </a:xfrm>
          <a:prstGeom prst="rect">
            <a:avLst/>
          </a:prstGeom>
          <a:ln w="12700">
            <a:miter lim="400000"/>
          </a:ln>
        </p:spPr>
      </p:pic>
    </p:spTree>
    <p:extLst>
      <p:ext uri="{BB962C8B-B14F-4D97-AF65-F5344CB8AC3E}">
        <p14:creationId xmlns:p14="http://schemas.microsoft.com/office/powerpoint/2010/main" val="439290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7EEA93C-2835-445F-A9A5-A778E83C088B}" type="datetimeFigureOut">
              <a:rPr lang="zh-CN" altLang="en-US" smtClean="0"/>
              <a:t>2018/12/6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397FD80-1E00-446B-810B-9EB473345B74}" type="slidenum">
              <a:rPr lang="zh-CN" altLang="en-US" smtClean="0"/>
              <a:t>‹#›</a:t>
            </a:fld>
            <a:endParaRPr lang="zh-CN" altLang="en-US"/>
          </a:p>
        </p:txBody>
      </p:sp>
    </p:spTree>
    <p:extLst>
      <p:ext uri="{BB962C8B-B14F-4D97-AF65-F5344CB8AC3E}">
        <p14:creationId xmlns:p14="http://schemas.microsoft.com/office/powerpoint/2010/main" val="1147696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50241" y="388338"/>
            <a:ext cx="4278490" cy="1652693"/>
          </a:xfrm>
        </p:spPr>
        <p:txBody>
          <a:bodyPr anchor="b"/>
          <a:lstStyle>
            <a:lvl1pPr algn="l">
              <a:defRPr sz="2844" b="1"/>
            </a:lvl1pPr>
          </a:lstStyle>
          <a:p>
            <a:r>
              <a:rPr lang="zh-CN" altLang="en-US"/>
              <a:t>单击此处编辑母版标题样式</a:t>
            </a:r>
          </a:p>
        </p:txBody>
      </p:sp>
      <p:sp>
        <p:nvSpPr>
          <p:cNvPr id="3" name="内容占位符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7EEA93C-2835-445F-A9A5-A778E83C088B}" type="datetimeFigureOut">
              <a:rPr lang="zh-CN" altLang="en-US" smtClean="0"/>
              <a:t>2018/12/6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397FD80-1E00-446B-810B-9EB473345B74}" type="slidenum">
              <a:rPr lang="zh-CN" altLang="en-US" smtClean="0"/>
              <a:t>‹#›</a:t>
            </a:fld>
            <a:endParaRPr lang="zh-CN" altLang="en-US"/>
          </a:p>
        </p:txBody>
      </p:sp>
    </p:spTree>
    <p:extLst>
      <p:ext uri="{BB962C8B-B14F-4D97-AF65-F5344CB8AC3E}">
        <p14:creationId xmlns:p14="http://schemas.microsoft.com/office/powerpoint/2010/main" val="2459739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549032" y="6827520"/>
            <a:ext cx="7802880" cy="806027"/>
          </a:xfrm>
        </p:spPr>
        <p:txBody>
          <a:bodyPr anchor="b"/>
          <a:lstStyle>
            <a:lvl1pPr algn="l">
              <a:defRPr sz="2844" b="1"/>
            </a:lvl1pPr>
          </a:lstStyle>
          <a:p>
            <a:r>
              <a:rPr lang="zh-CN" altLang="en-US"/>
              <a:t>单击此处编辑母版标题样式</a:t>
            </a:r>
          </a:p>
        </p:txBody>
      </p:sp>
      <p:sp>
        <p:nvSpPr>
          <p:cNvPr id="3" name="图片占位符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zh-CN" altLang="en-US"/>
          </a:p>
        </p:txBody>
      </p:sp>
      <p:sp>
        <p:nvSpPr>
          <p:cNvPr id="4" name="文本占位符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7EEA93C-2835-445F-A9A5-A778E83C088B}" type="datetimeFigureOut">
              <a:rPr lang="zh-CN" altLang="en-US" smtClean="0"/>
              <a:t>2018/12/6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397FD80-1E00-446B-810B-9EB473345B74}" type="slidenum">
              <a:rPr lang="zh-CN" altLang="en-US" smtClean="0"/>
              <a:t>‹#›</a:t>
            </a:fld>
            <a:endParaRPr lang="zh-CN" altLang="en-US"/>
          </a:p>
        </p:txBody>
      </p:sp>
    </p:spTree>
    <p:extLst>
      <p:ext uri="{BB962C8B-B14F-4D97-AF65-F5344CB8AC3E}">
        <p14:creationId xmlns:p14="http://schemas.microsoft.com/office/powerpoint/2010/main" val="14841228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EEA93C-2835-445F-A9A5-A778E83C088B}" type="datetimeFigureOut">
              <a:rPr lang="zh-CN" altLang="en-US" smtClean="0"/>
              <a:t>2018/12/6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397FD80-1E00-446B-810B-9EB473345B74}" type="slidenum">
              <a:rPr lang="zh-CN" altLang="en-US" smtClean="0"/>
              <a:t>‹#›</a:t>
            </a:fld>
            <a:endParaRPr lang="zh-CN" altLang="en-US"/>
          </a:p>
        </p:txBody>
      </p:sp>
    </p:spTree>
    <p:extLst>
      <p:ext uri="{BB962C8B-B14F-4D97-AF65-F5344CB8AC3E}">
        <p14:creationId xmlns:p14="http://schemas.microsoft.com/office/powerpoint/2010/main" val="1347410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428480" y="390597"/>
            <a:ext cx="2926080" cy="832216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50240" y="390597"/>
            <a:ext cx="8561493" cy="832216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EEA93C-2835-445F-A9A5-A778E83C088B}" type="datetimeFigureOut">
              <a:rPr lang="zh-CN" altLang="en-US" smtClean="0"/>
              <a:t>2018/12/6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397FD80-1E00-446B-810B-9EB473345B74}" type="slidenum">
              <a:rPr lang="zh-CN" altLang="en-US" smtClean="0"/>
              <a:t>‹#›</a:t>
            </a:fld>
            <a:endParaRPr lang="zh-CN" altLang="en-US"/>
          </a:p>
        </p:txBody>
      </p:sp>
    </p:spTree>
    <p:extLst>
      <p:ext uri="{BB962C8B-B14F-4D97-AF65-F5344CB8AC3E}">
        <p14:creationId xmlns:p14="http://schemas.microsoft.com/office/powerpoint/2010/main" val="238005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 full image">
    <p:bg>
      <p:bgPr>
        <a:solidFill>
          <a:schemeClr val="bg2"/>
        </a:solidFill>
        <a:effectLst/>
      </p:bgPr>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ext uri="{BEBA8EAE-BF5A-486C-A8C5-ECC9F3942E4B}">
                <a14:imgProps xmlns:a14="http://schemas.microsoft.com/office/drawing/2010/main">
                  <a14:imgLayer r:embed="rId3">
                    <a14:imgEffect>
                      <a14:saturation sat="43000"/>
                    </a14:imgEffect>
                    <a14:imgEffect>
                      <a14:brightnessContrast bright="50000" contrast="-72000"/>
                    </a14:imgEffect>
                  </a14:imgLayer>
                </a14:imgProps>
              </a:ext>
            </a:extLst>
          </a:blip>
          <a:stretch>
            <a:fillRect/>
          </a:stretch>
        </p:blipFill>
        <p:spPr>
          <a:xfrm>
            <a:off x="0" y="0"/>
            <a:ext cx="13004800" cy="9753600"/>
          </a:xfrm>
          <a:prstGeom prst="rect">
            <a:avLst/>
          </a:prstGeom>
          <a:ln w="12700">
            <a:miter lim="400000"/>
          </a:ln>
        </p:spPr>
      </p:pic>
      <p:pic>
        <p:nvPicPr>
          <p:cNvPr id="6" name="MO_MASTER_for_dark_backg_RBG.png"/>
          <p:cNvPicPr>
            <a:picLocks noChangeAspect="1"/>
          </p:cNvPicPr>
          <p:nvPr userDrawn="1"/>
        </p:nvPicPr>
        <p:blipFill>
          <a:blip r:embed="rId4" cstate="print">
            <a:extLst/>
          </a:blip>
          <a:stretch>
            <a:fillRect/>
          </a:stretch>
        </p:blipFill>
        <p:spPr>
          <a:xfrm>
            <a:off x="95726" y="76800"/>
            <a:ext cx="2565376" cy="1072640"/>
          </a:xfrm>
          <a:prstGeom prst="rect">
            <a:avLst/>
          </a:prstGeom>
          <a:ln w="12700">
            <a:miter lim="400000"/>
          </a:ln>
        </p:spPr>
      </p:pic>
    </p:spTree>
    <p:extLst>
      <p:ext uri="{BB962C8B-B14F-4D97-AF65-F5344CB8AC3E}">
        <p14:creationId xmlns:p14="http://schemas.microsoft.com/office/powerpoint/2010/main" val="4252956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97179" y="3340383"/>
            <a:ext cx="11983915" cy="115997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6" name="TextBox 5"/>
          <p:cNvSpPr txBox="1"/>
          <p:nvPr userDrawn="1"/>
        </p:nvSpPr>
        <p:spPr>
          <a:xfrm>
            <a:off x="281095" y="1945535"/>
            <a:ext cx="6365893" cy="905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99" tIns="101599" rIns="101599" bIns="101599" numCol="1" spcCol="38100" rtlCol="0" anchor="ctr">
            <a:spAutoFit/>
          </a:bodyPr>
          <a:lstStyle/>
          <a:p>
            <a:pPr marL="0" marR="0" indent="0" algn="l" defTabSz="830790" rtl="0" fontAlgn="auto" latinLnBrk="0" hangingPunct="0">
              <a:lnSpc>
                <a:spcPct val="100000"/>
              </a:lnSpc>
              <a:spcBef>
                <a:spcPts val="0"/>
              </a:spcBef>
              <a:spcAft>
                <a:spcPts val="0"/>
              </a:spcAft>
              <a:buClrTx/>
              <a:buSzTx/>
              <a:buFontTx/>
              <a:buNone/>
              <a:tabLst/>
            </a:pPr>
            <a:r>
              <a:rPr kumimoji="0" lang="en-GB" sz="4551" b="1" i="0" u="none" strike="noStrike" cap="none" spc="0" normalizeH="0" baseline="0" dirty="0">
                <a:ln>
                  <a:noFill/>
                </a:ln>
                <a:solidFill>
                  <a:schemeClr val="tx1"/>
                </a:solidFill>
                <a:effectLst/>
                <a:uFillTx/>
                <a:latin typeface="Calibri" panose="020F0502020204030204" pitchFamily="34" charset="0"/>
                <a:ea typeface="+mn-ea"/>
                <a:cs typeface="+mn-cs"/>
                <a:sym typeface="Helvetica Light"/>
              </a:rPr>
              <a:t>Presentation title</a:t>
            </a:r>
          </a:p>
        </p:txBody>
      </p:sp>
    </p:spTree>
    <p:extLst>
      <p:ext uri="{BB962C8B-B14F-4D97-AF65-F5344CB8AC3E}">
        <p14:creationId xmlns:p14="http://schemas.microsoft.com/office/powerpoint/2010/main" val="388233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97179" y="3340383"/>
            <a:ext cx="11983915" cy="115997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68580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5.pn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19.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8.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 y="-12700"/>
            <a:ext cx="12979400" cy="1054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dirty="0">
                <a:sym typeface="Gill Sans" charset="0"/>
              </a:rPr>
              <a:t>Click to edit Master title style</a:t>
            </a:r>
          </a:p>
        </p:txBody>
      </p:sp>
      <p:sp>
        <p:nvSpPr>
          <p:cNvPr id="1027" name="Rectangle 2"/>
          <p:cNvSpPr>
            <a:spLocks noGrp="1" noChangeArrowheads="1"/>
          </p:cNvSpPr>
          <p:nvPr>
            <p:ph type="body" idx="1"/>
          </p:nvPr>
        </p:nvSpPr>
        <p:spPr bwMode="auto">
          <a:xfrm>
            <a:off x="533400" y="1524000"/>
            <a:ext cx="11925300" cy="6705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pic>
        <p:nvPicPr>
          <p:cNvPr id="102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8600" y="8724900"/>
            <a:ext cx="12303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055" name="TextBox 7"/>
          <p:cNvSpPr txBox="1">
            <a:spLocks noChangeArrowheads="1"/>
          </p:cNvSpPr>
          <p:nvPr userDrawn="1"/>
        </p:nvSpPr>
        <p:spPr bwMode="auto">
          <a:xfrm>
            <a:off x="2616200" y="8763000"/>
            <a:ext cx="76962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en-US" sz="2400" b="0" i="0" baseline="0" dirty="0">
                <a:solidFill>
                  <a:srgbClr val="FFFF66"/>
                </a:solidFill>
                <a:latin typeface="Gill Sans MT"/>
                <a:ea typeface="Tahoma" pitchFamily="34" charset="0"/>
                <a:cs typeface="Gill Sans MT"/>
              </a:rPr>
              <a:t>TC NWP Progress – 1985 – 2018 (IWTC 1 – 9)</a:t>
            </a:r>
          </a:p>
          <a:p>
            <a:pPr eaLnBrk="1" hangingPunct="1">
              <a:defRPr/>
            </a:pPr>
            <a:r>
              <a:rPr lang="en-US" sz="1800" b="0" i="0" dirty="0">
                <a:solidFill>
                  <a:srgbClr val="FFFF66"/>
                </a:solidFill>
                <a:latin typeface="Gill Sans MT"/>
                <a:ea typeface="Tahoma" pitchFamily="34" charset="0"/>
                <a:cs typeface="Gill Sans MT"/>
              </a:rPr>
              <a:t>Mike Fiorino</a:t>
            </a:r>
            <a:r>
              <a:rPr lang="en-US" sz="1800" b="0" i="0" baseline="0" dirty="0">
                <a:solidFill>
                  <a:srgbClr val="FFFF66"/>
                </a:solidFill>
                <a:latin typeface="Gill Sans MT"/>
                <a:ea typeface="Tahoma" pitchFamily="34" charset="0"/>
                <a:cs typeface="Gill Sans MT"/>
              </a:rPr>
              <a:t> CU/CIRES/ESRL/GSD/ADB/MAS – IWTC 9</a:t>
            </a:r>
            <a:r>
              <a:rPr lang="en-US" altLang="ja-JP" sz="1800" b="0" i="0" u="none" strike="noStrike" kern="1200" dirty="0">
                <a:solidFill>
                  <a:srgbClr val="FFFF66"/>
                </a:solidFill>
                <a:effectLst/>
                <a:latin typeface="Gill Sans" charset="0"/>
                <a:ea typeface="ヒラギノ角ゴ ProN W3" charset="0"/>
                <a:cs typeface="ヒラギノ角ゴ ProN W3" charset="0"/>
                <a:sym typeface="Gill Sans" charset="0"/>
              </a:rPr>
              <a:t> </a:t>
            </a:r>
            <a:r>
              <a:rPr lang="en-US" sz="1800" b="0" i="0" baseline="0" dirty="0">
                <a:solidFill>
                  <a:srgbClr val="FFFF66"/>
                </a:solidFill>
                <a:latin typeface="Gill Sans MT"/>
                <a:ea typeface="Tahoma" pitchFamily="34" charset="0"/>
                <a:cs typeface="Gill Sans MT"/>
              </a:rPr>
              <a:t>– 2</a:t>
            </a:r>
            <a:r>
              <a:rPr lang="en-US" sz="1800" b="0" i="0" dirty="0">
                <a:solidFill>
                  <a:srgbClr val="FFFF66"/>
                </a:solidFill>
                <a:latin typeface="Gill Sans MT"/>
                <a:ea typeface="Tahoma" pitchFamily="34" charset="0"/>
                <a:cs typeface="Gill Sans MT"/>
              </a:rPr>
              <a:t>0181207</a:t>
            </a:r>
          </a:p>
        </p:txBody>
      </p:sp>
      <p:sp>
        <p:nvSpPr>
          <p:cNvPr id="8" name="Text Box 5"/>
          <p:cNvSpPr txBox="1">
            <a:spLocks noChangeArrowheads="1"/>
          </p:cNvSpPr>
          <p:nvPr userDrawn="1"/>
        </p:nvSpPr>
        <p:spPr bwMode="auto">
          <a:xfrm>
            <a:off x="12458699" y="685800"/>
            <a:ext cx="566127"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ctr" anchorCtr="1"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fld id="{96FAAE53-B1C1-444B-BB2F-A41408DAC84C}" type="slidenum">
              <a:rPr lang="en-US" sz="2800" smtClean="0">
                <a:solidFill>
                  <a:srgbClr val="000090"/>
                </a:solidFill>
                <a:latin typeface="Gill Sans MT"/>
              </a:rPr>
              <a:pPr>
                <a:defRPr/>
              </a:pPr>
              <a:t>‹#›</a:t>
            </a:fld>
            <a:endParaRPr lang="en-US" sz="2800">
              <a:solidFill>
                <a:srgbClr val="000090"/>
              </a:solidFill>
              <a:latin typeface="Gill Sans MT"/>
            </a:endParaRPr>
          </a:p>
        </p:txBody>
      </p:sp>
      <p:pic>
        <p:nvPicPr>
          <p:cNvPr id="3" name="Picture 2"/>
          <p:cNvPicPr>
            <a:picLocks noChangeAspect="1"/>
          </p:cNvPicPr>
          <p:nvPr userDrawn="1"/>
        </p:nvPicPr>
        <p:blipFill>
          <a:blip r:embed="rId7">
            <a:clrChange>
              <a:clrFrom>
                <a:srgbClr val="FFFFFF"/>
              </a:clrFrom>
              <a:clrTo>
                <a:srgbClr val="FFFFFF">
                  <a:alpha val="0"/>
                </a:srgbClr>
              </a:clrTo>
            </a:clrChange>
          </a:blip>
          <a:stretch>
            <a:fillRect/>
          </a:stretch>
        </p:blipFill>
        <p:spPr>
          <a:xfrm>
            <a:off x="101600" y="8669046"/>
            <a:ext cx="1064986" cy="1042083"/>
          </a:xfrm>
          <a:prstGeom prst="rect">
            <a:avLst/>
          </a:prstGeom>
          <a:solidFill>
            <a:schemeClr val="bg1">
              <a:alpha val="0"/>
            </a:schemeClr>
          </a:solidFill>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ransition/>
  <p:hf hdr="0" ftr="0" dt="0"/>
  <p:txStyles>
    <p:title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609600" indent="-342900" algn="l" rtl="0" eaLnBrk="0" fontAlgn="base" hangingPunct="0">
        <a:spcBef>
          <a:spcPts val="800"/>
        </a:spcBef>
        <a:spcAft>
          <a:spcPct val="0"/>
        </a:spcAft>
        <a:buClr>
          <a:srgbClr val="000000"/>
        </a:buClr>
        <a:buSzPct val="125000"/>
        <a:buFont typeface="Gill Sans" charset="0"/>
        <a:buChar char="•"/>
        <a:defRPr sz="28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4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18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16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21" cstate="print">
            <a:extLst/>
          </a:blip>
          <a:stretch>
            <a:fillRect/>
          </a:stretch>
        </p:blipFill>
        <p:spPr>
          <a:xfrm>
            <a:off x="93390" y="76658"/>
            <a:ext cx="2568026" cy="1073748"/>
          </a:xfrm>
          <a:prstGeom prst="rect">
            <a:avLst/>
          </a:prstGeom>
          <a:ln w="12700">
            <a:miter lim="400000"/>
          </a:ln>
        </p:spPr>
      </p:pic>
      <p:sp>
        <p:nvSpPr>
          <p:cNvPr id="4" name="Footer Placeholder 5"/>
          <p:cNvSpPr>
            <a:spLocks noGrp="1"/>
          </p:cNvSpPr>
          <p:nvPr>
            <p:ph type="ftr" sz="quarter" idx="3"/>
          </p:nvPr>
        </p:nvSpPr>
        <p:spPr>
          <a:xfrm>
            <a:off x="0" y="8973542"/>
            <a:ext cx="13004800" cy="780062"/>
          </a:xfrm>
          <a:prstGeom prst="rect">
            <a:avLst/>
          </a:prstGeom>
          <a:solidFill>
            <a:schemeClr val="bg1"/>
          </a:solidFill>
        </p:spPr>
        <p:txBody>
          <a:bodyPr vert="horz" lIns="252000" tIns="36000" rIns="68580" bIns="27000" rtlCol="0" anchor="ctr"/>
          <a:lstStyle>
            <a:lvl1pPr algn="l" defTabSz="311546" hangingPunct="0">
              <a:defRPr sz="1138">
                <a:solidFill>
                  <a:schemeClr val="tx1"/>
                </a:solidFill>
                <a:latin typeface="+mn-lt"/>
              </a:defRPr>
            </a:lvl1pPr>
          </a:lstStyle>
          <a:p>
            <a:r>
              <a:rPr lang="en-GB" kern="0" dirty="0">
                <a:solidFill>
                  <a:srgbClr val="2A2A2A"/>
                </a:solidFill>
                <a:sym typeface="Helvetica Light"/>
              </a:rPr>
              <a:t>www.metoffice.gov.uk																									             	       © Crown Copyright, Met Office</a:t>
            </a:r>
          </a:p>
        </p:txBody>
      </p:sp>
      <p:sp>
        <p:nvSpPr>
          <p:cNvPr id="5" name="Title Placeholder 4"/>
          <p:cNvSpPr>
            <a:spLocks noGrp="1"/>
          </p:cNvSpPr>
          <p:nvPr>
            <p:ph type="title"/>
          </p:nvPr>
        </p:nvSpPr>
        <p:spPr>
          <a:xfrm>
            <a:off x="3985887" y="282802"/>
            <a:ext cx="8556992" cy="682046"/>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396900" y="1711456"/>
            <a:ext cx="12145979" cy="6757198"/>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4784065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r" defTabSz="311546" rtl="0" eaLnBrk="1" latinLnBrk="0" hangingPunct="1">
        <a:lnSpc>
          <a:spcPct val="100000"/>
        </a:lnSpc>
        <a:spcBef>
          <a:spcPts val="0"/>
        </a:spcBef>
        <a:spcAft>
          <a:spcPts val="0"/>
        </a:spcAft>
        <a:buClrTx/>
        <a:buSzTx/>
        <a:buFontTx/>
        <a:buNone/>
        <a:tabLst/>
        <a:defRPr sz="3982" b="1" i="0" u="none" strike="noStrike" cap="none" spc="0" baseline="0">
          <a:ln>
            <a:noFill/>
          </a:ln>
          <a:solidFill>
            <a:schemeClr val="tx1"/>
          </a:solidFill>
          <a:uFillTx/>
          <a:latin typeface="Calibri" panose="020F0502020204030204" pitchFamily="34" charset="0"/>
          <a:ea typeface="+mn-ea"/>
          <a:cs typeface="+mn-cs"/>
          <a:sym typeface="Helvetica Light"/>
        </a:defRPr>
      </a:lvl1pPr>
      <a:lvl2pPr marL="0" marR="0" indent="121909"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2pPr>
      <a:lvl3pPr marL="0" marR="0" indent="243818"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3pPr>
      <a:lvl4pPr marL="0" marR="0" indent="365728"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4pPr>
      <a:lvl5pPr marL="0" marR="0" indent="487638"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5pPr>
      <a:lvl6pPr marL="0" marR="0" indent="609547"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6pPr>
      <a:lvl7pPr marL="0" marR="0" indent="731456"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7pPr>
      <a:lvl8pPr marL="0" marR="0" indent="853365"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8pPr>
      <a:lvl9pPr marL="0" marR="0" indent="975275"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311546" rtl="0" eaLnBrk="1" latinLnBrk="0" hangingPunct="1">
        <a:lnSpc>
          <a:spcPct val="100000"/>
        </a:lnSpc>
        <a:spcBef>
          <a:spcPts val="1121"/>
        </a:spcBef>
        <a:spcAft>
          <a:spcPts val="0"/>
        </a:spcAft>
        <a:buClrTx/>
        <a:buSzPct val="75000"/>
        <a:buFontTx/>
        <a:buNone/>
        <a:tabLst/>
        <a:defRPr sz="2560" b="0" i="0" u="none" strike="noStrike" cap="none" spc="0" baseline="0">
          <a:ln>
            <a:noFill/>
          </a:ln>
          <a:solidFill>
            <a:schemeClr val="tx1"/>
          </a:solidFill>
          <a:uFillTx/>
          <a:latin typeface="Calibri" panose="020F0502020204030204" pitchFamily="34" charset="0"/>
          <a:ea typeface="+mn-ea"/>
          <a:cs typeface="+mn-cs"/>
          <a:sym typeface="Helvetica Light"/>
        </a:defRPr>
      </a:lvl1pPr>
      <a:lvl2pPr marL="255978" marR="0" indent="-255978" algn="l" defTabSz="311546" rtl="0" eaLnBrk="1" latinLnBrk="0" hangingPunct="1">
        <a:lnSpc>
          <a:spcPct val="100000"/>
        </a:lnSpc>
        <a:spcBef>
          <a:spcPts val="853"/>
        </a:spcBef>
        <a:spcAft>
          <a:spcPts val="853"/>
        </a:spcAft>
        <a:buClrTx/>
        <a:buSzPct val="75000"/>
        <a:buFont typeface="Arial" panose="020B0604020202020204" pitchFamily="34" charset="0"/>
        <a:buChar char="•"/>
        <a:tabLst/>
        <a:defRPr sz="2560" b="0" i="0" u="none" strike="noStrike" cap="none" spc="0" baseline="0">
          <a:ln>
            <a:noFill/>
          </a:ln>
          <a:solidFill>
            <a:schemeClr val="tx1"/>
          </a:solidFill>
          <a:uFillTx/>
          <a:latin typeface="Calibri" panose="020F0502020204030204" pitchFamily="34" charset="0"/>
          <a:ea typeface="+mn-ea"/>
          <a:cs typeface="+mn-cs"/>
          <a:sym typeface="Helvetica Light"/>
        </a:defRPr>
      </a:lvl2pPr>
      <a:lvl3pPr marL="406364" marR="0" indent="-406364" algn="l" defTabSz="311546" rtl="0" eaLnBrk="1" latinLnBrk="0" hangingPunct="1">
        <a:lnSpc>
          <a:spcPct val="100000"/>
        </a:lnSpc>
        <a:spcBef>
          <a:spcPts val="1121"/>
        </a:spcBef>
        <a:spcAft>
          <a:spcPts val="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3pPr>
      <a:lvl4pPr marL="407324" marR="0" indent="-406364" algn="l" defTabSz="95992" rtl="0" eaLnBrk="1" latinLnBrk="0" hangingPunct="1">
        <a:lnSpc>
          <a:spcPct val="100000"/>
        </a:lnSpc>
        <a:spcBef>
          <a:spcPts val="1121"/>
        </a:spcBef>
        <a:spcAft>
          <a:spcPts val="0"/>
        </a:spcAft>
        <a:buClr>
          <a:schemeClr val="tx1"/>
        </a:buClr>
        <a:buSzPct val="75000"/>
        <a:buFont typeface="Arial" panose="020B0604020202020204" pitchFamily="34" charset="0"/>
        <a:buChar char="•"/>
        <a:tabLst>
          <a:tab pos="95992" algn="l"/>
        </a:tabLst>
        <a:defRPr sz="2133" b="0" i="0" u="none" strike="noStrike" cap="none" spc="0" baseline="0">
          <a:ln>
            <a:noFill/>
          </a:ln>
          <a:solidFill>
            <a:schemeClr val="tx1"/>
          </a:solidFill>
          <a:uFillTx/>
          <a:latin typeface="+mn-lt"/>
          <a:ea typeface="+mn-ea"/>
          <a:cs typeface="+mn-cs"/>
          <a:sym typeface="Helvetica Light"/>
        </a:defRPr>
      </a:lvl4pPr>
      <a:lvl5pPr marL="406364" marR="0" indent="-406364" algn="l" defTabSz="311546" rtl="0" eaLnBrk="1" latinLnBrk="0" hangingPunct="1">
        <a:lnSpc>
          <a:spcPct val="100000"/>
        </a:lnSpc>
        <a:spcBef>
          <a:spcPts val="2240"/>
        </a:spcBef>
        <a:spcAft>
          <a:spcPts val="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5pPr>
      <a:lvl6pPr marL="767933" marR="0" indent="-255978" algn="l" defTabSz="311546" rtl="0" eaLnBrk="1" latinLnBrk="0" hangingPunct="1">
        <a:lnSpc>
          <a:spcPct val="100000"/>
        </a:lnSpc>
        <a:spcBef>
          <a:spcPts val="0"/>
        </a:spcBef>
        <a:spcAft>
          <a:spcPts val="0"/>
        </a:spcAft>
        <a:buClrTx/>
        <a:buSzPct val="75000"/>
        <a:buFontTx/>
        <a:buChar char="•"/>
        <a:tabLst/>
        <a:defRPr sz="2560" b="0" i="0" u="none" strike="noStrike" cap="none" spc="0" baseline="0">
          <a:ln>
            <a:noFill/>
          </a:ln>
          <a:solidFill>
            <a:schemeClr val="bg1">
              <a:lumMod val="50000"/>
            </a:schemeClr>
          </a:solidFill>
          <a:uFillTx/>
          <a:latin typeface="Calibri" panose="020F0502020204030204" pitchFamily="34" charset="0"/>
          <a:ea typeface="+mn-ea"/>
          <a:cs typeface="+mn-cs"/>
          <a:sym typeface="Helvetica Light"/>
        </a:defRPr>
      </a:lvl6pPr>
      <a:lvl7pPr marL="1279888" marR="0" indent="-255978" algn="l" defTabSz="311546" rtl="0" eaLnBrk="1" latinLnBrk="0" hangingPunct="1">
        <a:lnSpc>
          <a:spcPct val="100000"/>
        </a:lnSpc>
        <a:spcBef>
          <a:spcPts val="853"/>
        </a:spcBef>
        <a:spcAft>
          <a:spcPts val="853"/>
        </a:spcAft>
        <a:buClrTx/>
        <a:buSzPct val="75000"/>
        <a:buFontTx/>
        <a:buChar char="•"/>
        <a:tabLst/>
        <a:defRPr sz="1991" b="0" i="0" u="none" strike="noStrike" cap="none" spc="0" baseline="0">
          <a:ln>
            <a:noFill/>
          </a:ln>
          <a:solidFill>
            <a:schemeClr val="tx1">
              <a:lumMod val="75000"/>
              <a:lumOff val="25000"/>
            </a:schemeClr>
          </a:solidFill>
          <a:uFillTx/>
          <a:latin typeface="Calibri" panose="020F0502020204030204" pitchFamily="34" charset="0"/>
          <a:ea typeface="+mn-ea"/>
          <a:cs typeface="+mn-cs"/>
          <a:sym typeface="Helvetica Light"/>
        </a:defRPr>
      </a:lvl7pPr>
      <a:lvl8pPr marL="1791843" marR="0" indent="-255978" algn="l" defTabSz="311546" rtl="0" eaLnBrk="1" latinLnBrk="0" hangingPunct="1">
        <a:lnSpc>
          <a:spcPct val="100000"/>
        </a:lnSpc>
        <a:spcBef>
          <a:spcPts val="853"/>
        </a:spcBef>
        <a:spcAft>
          <a:spcPts val="853"/>
        </a:spcAft>
        <a:buClrTx/>
        <a:buSzPct val="75000"/>
        <a:buFontTx/>
        <a:buChar char="•"/>
        <a:tabLst/>
        <a:defRPr sz="1707" b="1" i="0" u="none" strike="noStrike" cap="none" spc="0" baseline="0">
          <a:ln>
            <a:noFill/>
          </a:ln>
          <a:solidFill>
            <a:srgbClr val="000000"/>
          </a:solidFill>
          <a:uFillTx/>
          <a:latin typeface="Calibri" panose="020F0502020204030204" pitchFamily="34" charset="0"/>
          <a:ea typeface="+mn-ea"/>
          <a:cs typeface="+mn-cs"/>
          <a:sym typeface="Helvetica Light"/>
        </a:defRPr>
      </a:lvl8pPr>
      <a:lvl9pPr marL="2225598" marR="0" indent="-329232" algn="l" defTabSz="311546" rtl="0" eaLnBrk="1" latinLnBrk="0" hangingPunct="1">
        <a:lnSpc>
          <a:spcPct val="100000"/>
        </a:lnSpc>
        <a:spcBef>
          <a:spcPts val="2240"/>
        </a:spcBef>
        <a:spcAft>
          <a:spcPts val="0"/>
        </a:spcAft>
        <a:buClrTx/>
        <a:buSzPct val="75000"/>
        <a:buFontTx/>
        <a:buChar char="•"/>
        <a:tabLst/>
        <a:defRPr sz="270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1pPr>
      <a:lvl2pPr marL="0" marR="0" indent="121909"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2pPr>
      <a:lvl3pPr marL="0" marR="0" indent="243818"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3pPr>
      <a:lvl4pPr marL="0" marR="0" indent="365728"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4pPr>
      <a:lvl5pPr marL="0" marR="0" indent="487638"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5pPr>
      <a:lvl6pPr marL="0" marR="0" indent="609547"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6pPr>
      <a:lvl7pPr marL="0" marR="0" indent="731456"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7pPr>
      <a:lvl8pPr marL="0" marR="0" indent="853365"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8pPr>
      <a:lvl9pPr marL="0" marR="0" indent="975275"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60000"/>
                <a:lumOff val="40000"/>
              </a:schemeClr>
            </a:gs>
            <a:gs pos="5000">
              <a:schemeClr val="accent1">
                <a:lumMod val="40000"/>
                <a:lumOff val="60000"/>
              </a:schemeClr>
            </a:gs>
            <a:gs pos="25000">
              <a:srgbClr val="FFFFFF"/>
            </a:gs>
          </a:gsLst>
          <a:lin ang="5400000" scaled="1"/>
        </a:gradFill>
        <a:effectLst/>
      </p:bgPr>
    </p:bg>
    <p:spTree>
      <p:nvGrpSpPr>
        <p:cNvPr id="1" name=""/>
        <p:cNvGrpSpPr/>
        <p:nvPr/>
      </p:nvGrpSpPr>
      <p:grpSpPr>
        <a:xfrm>
          <a:off x="0" y="0"/>
          <a:ext cx="0" cy="0"/>
          <a:chOff x="0" y="0"/>
          <a:chExt cx="0" cy="0"/>
        </a:xfrm>
      </p:grpSpPr>
      <p:pic>
        <p:nvPicPr>
          <p:cNvPr id="2" name="Picture 3" descr="C:\Users\JMA3214\Desktop\20130204160756\気象庁ロゴ\(大）気象庁ロゴマーク_濃い青_小.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011" y="9180631"/>
            <a:ext cx="537600" cy="53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20176" y="9432001"/>
            <a:ext cx="2984960" cy="21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2741" y="9323264"/>
            <a:ext cx="1093394" cy="34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7" name="タイトル プレースホルダ 1"/>
          <p:cNvSpPr>
            <a:spLocks noGrp="1"/>
          </p:cNvSpPr>
          <p:nvPr>
            <p:ph type="title"/>
          </p:nvPr>
        </p:nvSpPr>
        <p:spPr bwMode="auto">
          <a:xfrm>
            <a:off x="650240" y="76447"/>
            <a:ext cx="1170432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8" name="テキスト プレースホルダ 2"/>
          <p:cNvSpPr>
            <a:spLocks noGrp="1"/>
          </p:cNvSpPr>
          <p:nvPr>
            <p:ph type="body" idx="1"/>
          </p:nvPr>
        </p:nvSpPr>
        <p:spPr bwMode="auto">
          <a:xfrm>
            <a:off x="650240" y="1702048"/>
            <a:ext cx="11704320" cy="74785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フッター プレースホルダ 4"/>
          <p:cNvSpPr>
            <a:spLocks noGrp="1"/>
          </p:cNvSpPr>
          <p:nvPr>
            <p:ph type="ftr" sz="quarter" idx="3"/>
          </p:nvPr>
        </p:nvSpPr>
        <p:spPr>
          <a:xfrm>
            <a:off x="5375875" y="9280489"/>
            <a:ext cx="6451917" cy="409646"/>
          </a:xfrm>
          <a:prstGeom prst="rect">
            <a:avLst/>
          </a:prstGeom>
        </p:spPr>
        <p:txBody>
          <a:bodyPr vert="horz" lIns="91440" tIns="45720" rIns="91440" bIns="45720" rtlCol="0" anchor="ctr"/>
          <a:lstStyle>
            <a:lvl1pPr algn="r" fontAlgn="auto">
              <a:spcBef>
                <a:spcPts val="0"/>
              </a:spcBef>
              <a:spcAft>
                <a:spcPts val="0"/>
              </a:spcAft>
              <a:defRPr sz="1707">
                <a:solidFill>
                  <a:schemeClr val="tx1">
                    <a:tint val="75000"/>
                  </a:schemeClr>
                </a:solidFill>
                <a:latin typeface="+mn-lt"/>
                <a:ea typeface="+mn-ea"/>
              </a:defRPr>
            </a:lvl1pPr>
          </a:lstStyle>
          <a:p>
            <a:endParaRPr kumimoji="1" lang="ja-JP" altLang="en-US"/>
          </a:p>
        </p:txBody>
      </p:sp>
      <p:sp>
        <p:nvSpPr>
          <p:cNvPr id="6" name="スライド番号プレースホルダ 5"/>
          <p:cNvSpPr>
            <a:spLocks noGrp="1"/>
          </p:cNvSpPr>
          <p:nvPr>
            <p:ph type="sldNum" sz="quarter" idx="4"/>
          </p:nvPr>
        </p:nvSpPr>
        <p:spPr>
          <a:xfrm>
            <a:off x="11930203" y="9280489"/>
            <a:ext cx="921702" cy="409646"/>
          </a:xfrm>
          <a:prstGeom prst="rect">
            <a:avLst/>
          </a:prstGeom>
        </p:spPr>
        <p:txBody>
          <a:bodyPr vert="horz" lIns="91440" tIns="45720" rIns="91440" bIns="45720" rtlCol="0" anchor="ctr"/>
          <a:lstStyle>
            <a:lvl1pPr algn="r" fontAlgn="auto">
              <a:spcBef>
                <a:spcPts val="0"/>
              </a:spcBef>
              <a:spcAft>
                <a:spcPts val="0"/>
              </a:spcAft>
              <a:defRPr sz="1707" b="1">
                <a:solidFill>
                  <a:schemeClr val="tx1">
                    <a:tint val="75000"/>
                  </a:schemeClr>
                </a:solidFill>
                <a:latin typeface="+mn-lt"/>
                <a:ea typeface="+mn-ea"/>
              </a:defRPr>
            </a:lvl1pPr>
          </a:lstStyle>
          <a:p>
            <a:fld id="{D2D8002D-B5B0-4BAC-B1F6-782DDCCE6D9C}" type="slidenum">
              <a:rPr kumimoji="1" lang="ja-JP" altLang="en-US" smtClean="0"/>
              <a:t>‹#›</a:t>
            </a:fld>
            <a:endParaRPr kumimoji="1" lang="ja-JP" altLang="en-US"/>
          </a:p>
        </p:txBody>
      </p:sp>
      <p:sp>
        <p:nvSpPr>
          <p:cNvPr id="10" name="正方形/長方形 9"/>
          <p:cNvSpPr/>
          <p:nvPr/>
        </p:nvSpPr>
        <p:spPr>
          <a:xfrm>
            <a:off x="595285" y="9215467"/>
            <a:ext cx="12409515" cy="65023"/>
          </a:xfrm>
          <a:prstGeom prst="rect">
            <a:avLst/>
          </a:prstGeom>
          <a:gradFill flip="none" rotWithShape="1">
            <a:gsLst>
              <a:gs pos="0">
                <a:srgbClr val="2B468D"/>
              </a:gs>
              <a:gs pos="20000">
                <a:schemeClr val="tx2"/>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48" tIns="65024" rIns="130048" bIns="65024"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2560"/>
          </a:p>
        </p:txBody>
      </p:sp>
    </p:spTree>
    <p:extLst>
      <p:ext uri="{BB962C8B-B14F-4D97-AF65-F5344CB8AC3E}">
        <p14:creationId xmlns:p14="http://schemas.microsoft.com/office/powerpoint/2010/main" val="259893335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Lst>
  <p:hf hdr="0" ftr="0" dt="0"/>
  <p:txStyles>
    <p:titleStyle>
      <a:lvl1pPr algn="ctr" rtl="0" eaLnBrk="1" fontAlgn="base" hangingPunct="1">
        <a:spcBef>
          <a:spcPct val="0"/>
        </a:spcBef>
        <a:spcAft>
          <a:spcPct val="0"/>
        </a:spcAft>
        <a:defRPr kumimoji="1" sz="6258" kern="1200">
          <a:solidFill>
            <a:schemeClr val="tx2"/>
          </a:solidFill>
          <a:latin typeface="+mj-lt"/>
          <a:ea typeface="+mj-ea"/>
          <a:cs typeface="+mj-cs"/>
        </a:defRPr>
      </a:lvl1pPr>
      <a:lvl2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5pPr>
      <a:lvl6pPr marL="650230" algn="ctr" rtl="0" eaLnBrk="1" fontAlgn="base" hangingPunct="1">
        <a:spcBef>
          <a:spcPct val="0"/>
        </a:spcBef>
        <a:spcAft>
          <a:spcPct val="0"/>
        </a:spcAft>
        <a:defRPr kumimoji="1" sz="6258">
          <a:solidFill>
            <a:schemeClr val="tx1"/>
          </a:solidFill>
          <a:latin typeface="Calibri" pitchFamily="34" charset="0"/>
          <a:ea typeface="ＭＳ Ｐゴシック" charset="-128"/>
        </a:defRPr>
      </a:lvl6pPr>
      <a:lvl7pPr marL="1300460" algn="ctr" rtl="0" eaLnBrk="1" fontAlgn="base" hangingPunct="1">
        <a:spcBef>
          <a:spcPct val="0"/>
        </a:spcBef>
        <a:spcAft>
          <a:spcPct val="0"/>
        </a:spcAft>
        <a:defRPr kumimoji="1" sz="6258">
          <a:solidFill>
            <a:schemeClr val="tx1"/>
          </a:solidFill>
          <a:latin typeface="Calibri" pitchFamily="34" charset="0"/>
          <a:ea typeface="ＭＳ Ｐゴシック" charset="-128"/>
        </a:defRPr>
      </a:lvl7pPr>
      <a:lvl8pPr marL="1950690" algn="ctr" rtl="0" eaLnBrk="1" fontAlgn="base" hangingPunct="1">
        <a:spcBef>
          <a:spcPct val="0"/>
        </a:spcBef>
        <a:spcAft>
          <a:spcPct val="0"/>
        </a:spcAft>
        <a:defRPr kumimoji="1" sz="6258">
          <a:solidFill>
            <a:schemeClr val="tx1"/>
          </a:solidFill>
          <a:latin typeface="Calibri" pitchFamily="34" charset="0"/>
          <a:ea typeface="ＭＳ Ｐゴシック" charset="-128"/>
        </a:defRPr>
      </a:lvl8pPr>
      <a:lvl9pPr marL="2600919" algn="ctr" rtl="0" eaLnBrk="1" fontAlgn="base" hangingPunct="1">
        <a:spcBef>
          <a:spcPct val="0"/>
        </a:spcBef>
        <a:spcAft>
          <a:spcPct val="0"/>
        </a:spcAft>
        <a:defRPr kumimoji="1" sz="6258">
          <a:solidFill>
            <a:schemeClr val="tx1"/>
          </a:solidFill>
          <a:latin typeface="Calibri" pitchFamily="34" charset="0"/>
          <a:ea typeface="ＭＳ Ｐゴシック" charset="-128"/>
        </a:defRPr>
      </a:lvl9pPr>
    </p:titleStyle>
    <p:bodyStyle>
      <a:lvl1pPr marL="487672" indent="-487672" algn="l" rtl="0" eaLnBrk="1" fontAlgn="base" hangingPunct="1">
        <a:spcBef>
          <a:spcPct val="20000"/>
        </a:spcBef>
        <a:spcAft>
          <a:spcPct val="0"/>
        </a:spcAft>
        <a:buFont typeface="Arial" pitchFamily="34" charset="0"/>
        <a:buChar char="•"/>
        <a:defRPr kumimoji="1" sz="4551" kern="1200">
          <a:solidFill>
            <a:schemeClr val="tx1"/>
          </a:solidFill>
          <a:latin typeface="+mn-lt"/>
          <a:ea typeface="+mn-ea"/>
          <a:cs typeface="+mn-cs"/>
        </a:defRPr>
      </a:lvl1pPr>
      <a:lvl2pPr marL="1056623" indent="-406394" algn="l" rtl="0" eaLnBrk="1" fontAlgn="base" hangingPunct="1">
        <a:spcBef>
          <a:spcPct val="20000"/>
        </a:spcBef>
        <a:spcAft>
          <a:spcPct val="0"/>
        </a:spcAft>
        <a:buFont typeface="Arial" pitchFamily="34" charset="0"/>
        <a:buChar char="–"/>
        <a:defRPr kumimoji="1" sz="3982" kern="1200">
          <a:solidFill>
            <a:schemeClr val="tx1"/>
          </a:solidFill>
          <a:latin typeface="+mn-lt"/>
          <a:ea typeface="+mn-ea"/>
          <a:cs typeface="+mn-cs"/>
        </a:defRPr>
      </a:lvl2pPr>
      <a:lvl3pPr marL="1625575" indent="-325115" algn="l" rtl="0" eaLnBrk="1" fontAlgn="base" hangingPunct="1">
        <a:spcBef>
          <a:spcPct val="20000"/>
        </a:spcBef>
        <a:spcAft>
          <a:spcPct val="0"/>
        </a:spcAft>
        <a:buFont typeface="Arial" pitchFamily="34" charset="0"/>
        <a:buChar char="•"/>
        <a:defRPr kumimoji="1" sz="3413" kern="1200">
          <a:solidFill>
            <a:schemeClr val="tx1"/>
          </a:solidFill>
          <a:latin typeface="+mn-lt"/>
          <a:ea typeface="+mn-ea"/>
          <a:cs typeface="+mn-cs"/>
        </a:defRPr>
      </a:lvl3pPr>
      <a:lvl4pPr marL="2275804" indent="-325115" algn="l" rtl="0" eaLnBrk="1" fontAlgn="base" hangingPunct="1">
        <a:spcBef>
          <a:spcPct val="20000"/>
        </a:spcBef>
        <a:spcAft>
          <a:spcPct val="0"/>
        </a:spcAft>
        <a:buFont typeface="Arial" pitchFamily="34" charset="0"/>
        <a:buChar char="–"/>
        <a:defRPr kumimoji="1" sz="2844" kern="1200">
          <a:solidFill>
            <a:schemeClr val="tx1"/>
          </a:solidFill>
          <a:latin typeface="+mn-lt"/>
          <a:ea typeface="+mn-ea"/>
          <a:cs typeface="+mn-cs"/>
        </a:defRPr>
      </a:lvl4pPr>
      <a:lvl5pPr marL="2926034" indent="-325115" algn="l" rtl="0" eaLnBrk="1" fontAlgn="base" hangingPunct="1">
        <a:spcBef>
          <a:spcPct val="20000"/>
        </a:spcBef>
        <a:spcAft>
          <a:spcPct val="0"/>
        </a:spcAft>
        <a:buFont typeface="Arial" pitchFamily="34" charset="0"/>
        <a:buChar char="»"/>
        <a:defRPr kumimoji="1"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9pPr>
    </p:bodyStyle>
    <p:otherStyle>
      <a:defPPr>
        <a:defRPr lang="ja-JP"/>
      </a:defPPr>
      <a:lvl1pPr marL="0" algn="l" defTabSz="1300460" rtl="0" eaLnBrk="1" latinLnBrk="0" hangingPunct="1">
        <a:defRPr kumimoji="1" sz="2560" kern="1200">
          <a:solidFill>
            <a:schemeClr val="tx1"/>
          </a:solidFill>
          <a:latin typeface="+mn-lt"/>
          <a:ea typeface="+mn-ea"/>
          <a:cs typeface="+mn-cs"/>
        </a:defRPr>
      </a:lvl1pPr>
      <a:lvl2pPr marL="650230" algn="l" defTabSz="1300460" rtl="0" eaLnBrk="1" latinLnBrk="0" hangingPunct="1">
        <a:defRPr kumimoji="1" sz="2560" kern="1200">
          <a:solidFill>
            <a:schemeClr val="tx1"/>
          </a:solidFill>
          <a:latin typeface="+mn-lt"/>
          <a:ea typeface="+mn-ea"/>
          <a:cs typeface="+mn-cs"/>
        </a:defRPr>
      </a:lvl2pPr>
      <a:lvl3pPr marL="1300460" algn="l" defTabSz="1300460" rtl="0" eaLnBrk="1" latinLnBrk="0" hangingPunct="1">
        <a:defRPr kumimoji="1" sz="2560" kern="1200">
          <a:solidFill>
            <a:schemeClr val="tx1"/>
          </a:solidFill>
          <a:latin typeface="+mn-lt"/>
          <a:ea typeface="+mn-ea"/>
          <a:cs typeface="+mn-cs"/>
        </a:defRPr>
      </a:lvl3pPr>
      <a:lvl4pPr marL="1950690" algn="l" defTabSz="1300460" rtl="0" eaLnBrk="1" latinLnBrk="0" hangingPunct="1">
        <a:defRPr kumimoji="1" sz="2560" kern="1200">
          <a:solidFill>
            <a:schemeClr val="tx1"/>
          </a:solidFill>
          <a:latin typeface="+mn-lt"/>
          <a:ea typeface="+mn-ea"/>
          <a:cs typeface="+mn-cs"/>
        </a:defRPr>
      </a:lvl4pPr>
      <a:lvl5pPr marL="2600919" algn="l" defTabSz="1300460" rtl="0" eaLnBrk="1" latinLnBrk="0" hangingPunct="1">
        <a:defRPr kumimoji="1" sz="2560" kern="1200">
          <a:solidFill>
            <a:schemeClr val="tx1"/>
          </a:solidFill>
          <a:latin typeface="+mn-lt"/>
          <a:ea typeface="+mn-ea"/>
          <a:cs typeface="+mn-cs"/>
        </a:defRPr>
      </a:lvl5pPr>
      <a:lvl6pPr marL="3251149" algn="l" defTabSz="1300460" rtl="0" eaLnBrk="1" latinLnBrk="0" hangingPunct="1">
        <a:defRPr kumimoji="1" sz="2560" kern="1200">
          <a:solidFill>
            <a:schemeClr val="tx1"/>
          </a:solidFill>
          <a:latin typeface="+mn-lt"/>
          <a:ea typeface="+mn-ea"/>
          <a:cs typeface="+mn-cs"/>
        </a:defRPr>
      </a:lvl6pPr>
      <a:lvl7pPr marL="3901379" algn="l" defTabSz="1300460" rtl="0" eaLnBrk="1" latinLnBrk="0" hangingPunct="1">
        <a:defRPr kumimoji="1" sz="2560" kern="1200">
          <a:solidFill>
            <a:schemeClr val="tx1"/>
          </a:solidFill>
          <a:latin typeface="+mn-lt"/>
          <a:ea typeface="+mn-ea"/>
          <a:cs typeface="+mn-cs"/>
        </a:defRPr>
      </a:lvl7pPr>
      <a:lvl8pPr marL="4551609" algn="l" defTabSz="1300460" rtl="0" eaLnBrk="1" latinLnBrk="0" hangingPunct="1">
        <a:defRPr kumimoji="1" sz="2560" kern="1200">
          <a:solidFill>
            <a:schemeClr val="tx1"/>
          </a:solidFill>
          <a:latin typeface="+mn-lt"/>
          <a:ea typeface="+mn-ea"/>
          <a:cs typeface="+mn-cs"/>
        </a:defRPr>
      </a:lvl8pPr>
      <a:lvl9pPr marL="5201839" algn="l" defTabSz="1300460" rtl="0" eaLnBrk="1" latinLnBrk="0" hangingPunct="1">
        <a:defRPr kumimoji="1"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p:cNvSpPr/>
          <p:nvPr/>
        </p:nvSpPr>
        <p:spPr>
          <a:xfrm>
            <a:off x="0" y="0"/>
            <a:ext cx="13004800" cy="9753600"/>
          </a:xfrm>
          <a:prstGeom prst="rect">
            <a:avLst/>
          </a:prstGeom>
          <a:solidFill>
            <a:srgbClr val="FFFFFF"/>
          </a:solidFill>
          <a:ln w="12700">
            <a:miter lim="400000"/>
          </a:ln>
        </p:spPr>
        <p:txBody>
          <a:bodyPr lIns="65023" rIns="65023" anchor="ctr"/>
          <a:lstStyle/>
          <a:p>
            <a:pPr algn="ctr">
              <a:defRPr>
                <a:solidFill>
                  <a:srgbClr val="FFFFFF"/>
                </a:solidFill>
              </a:defRPr>
            </a:pPr>
            <a:endParaRPr sz="5404"/>
          </a:p>
        </p:txBody>
      </p:sp>
      <p:sp>
        <p:nvSpPr>
          <p:cNvPr id="3" name="Rounded Rectangle 7"/>
          <p:cNvSpPr/>
          <p:nvPr/>
        </p:nvSpPr>
        <p:spPr>
          <a:xfrm>
            <a:off x="91032" y="99207"/>
            <a:ext cx="12819021" cy="9519514"/>
          </a:xfrm>
          <a:prstGeom prst="roundRect">
            <a:avLst>
              <a:gd name="adj" fmla="val 4929"/>
            </a:avLst>
          </a:prstGeom>
          <a:solidFill>
            <a:srgbClr val="FFFFFF"/>
          </a:solidFill>
          <a:ln w="6350" cap="sq">
            <a:solidFill>
              <a:srgbClr val="000000"/>
            </a:solidFill>
          </a:ln>
        </p:spPr>
        <p:txBody>
          <a:bodyPr lIns="65023" rIns="65023" anchor="ctr"/>
          <a:lstStyle/>
          <a:p>
            <a:pPr algn="ctr">
              <a:defRPr>
                <a:solidFill>
                  <a:srgbClr val="FFFFFF"/>
                </a:solidFill>
              </a:defRPr>
            </a:pPr>
            <a:endParaRPr sz="5404"/>
          </a:p>
        </p:txBody>
      </p:sp>
      <p:sp>
        <p:nvSpPr>
          <p:cNvPr id="4" name="Title Text"/>
          <p:cNvSpPr txBox="1">
            <a:spLocks noGrp="1"/>
          </p:cNvSpPr>
          <p:nvPr>
            <p:ph type="title"/>
          </p:nvPr>
        </p:nvSpPr>
        <p:spPr>
          <a:xfrm>
            <a:off x="1300480" y="390597"/>
            <a:ext cx="11054080"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r>
              <a:t>Title Text</a:t>
            </a:r>
          </a:p>
        </p:txBody>
      </p:sp>
      <p:sp>
        <p:nvSpPr>
          <p:cNvPr id="5" name="Slide Number"/>
          <p:cNvSpPr txBox="1">
            <a:spLocks noGrp="1"/>
          </p:cNvSpPr>
          <p:nvPr>
            <p:ph type="sldNum" sz="quarter" idx="2"/>
          </p:nvPr>
        </p:nvSpPr>
        <p:spPr>
          <a:xfrm>
            <a:off x="12225519" y="8950177"/>
            <a:ext cx="258083" cy="306366"/>
          </a:xfrm>
          <a:prstGeom prst="rect">
            <a:avLst/>
          </a:prstGeom>
          <a:ln w="12700">
            <a:miter lim="400000"/>
          </a:ln>
        </p:spPr>
        <p:txBody>
          <a:bodyPr wrap="none" lIns="0" tIns="0" rIns="0" bIns="0" anchor="ctr">
            <a:spAutoFit/>
          </a:bodyPr>
          <a:lstStyle>
            <a:lvl1pPr algn="ctr">
              <a:defRPr sz="1991">
                <a:solidFill>
                  <a:srgbClr val="1F497D"/>
                </a:solidFill>
                <a:latin typeface="Franklin Gothic Book"/>
                <a:ea typeface="Franklin Gothic Book"/>
                <a:cs typeface="Franklin Gothic Book"/>
                <a:sym typeface="Franklin Gothic Book"/>
              </a:defRPr>
            </a:lvl1pPr>
          </a:lstStyle>
          <a:p>
            <a:fld id="{86CB4B4D-7CA3-9044-876B-883B54F8677D}" type="slidenum">
              <a:t>‹#›</a:t>
            </a:fld>
            <a:endParaRPr/>
          </a:p>
        </p:txBody>
      </p:sp>
      <p:sp>
        <p:nvSpPr>
          <p:cNvPr id="6" name="Body Level One…"/>
          <p:cNvSpPr txBox="1">
            <a:spLocks noGrp="1"/>
          </p:cNvSpPr>
          <p:nvPr>
            <p:ph type="body" idx="1"/>
          </p:nvPr>
        </p:nvSpPr>
        <p:spPr>
          <a:xfrm>
            <a:off x="1300480" y="2059093"/>
            <a:ext cx="11054080" cy="6502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58883070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ransition spd="med"/>
  <p:txStyles>
    <p:titleStyle>
      <a:lvl1pPr marL="0" marR="0" indent="0" algn="l" defTabSz="1300460" rtl="0" latinLnBrk="0">
        <a:lnSpc>
          <a:spcPct val="100000"/>
        </a:lnSpc>
        <a:spcBef>
          <a:spcPts val="0"/>
        </a:spcBef>
        <a:spcAft>
          <a:spcPts val="0"/>
        </a:spcAft>
        <a:buClrTx/>
        <a:buSzTx/>
        <a:buFontTx/>
        <a:buNone/>
        <a:tabLst/>
        <a:defRPr sz="5689" b="0" i="0" u="none" strike="noStrike" cap="none" spc="0" baseline="0">
          <a:ln>
            <a:noFill/>
          </a:ln>
          <a:solidFill>
            <a:srgbClr val="1F497D"/>
          </a:solidFill>
          <a:uFillTx/>
          <a:latin typeface="Franklin Gothic Book"/>
          <a:ea typeface="Franklin Gothic Book"/>
          <a:cs typeface="Franklin Gothic Book"/>
          <a:sym typeface="Franklin Gothic Book"/>
        </a:defRPr>
      </a:lvl1pPr>
      <a:lvl2pPr marL="0" marR="0" indent="0" algn="l" defTabSz="1300460" rtl="0" latinLnBrk="0">
        <a:lnSpc>
          <a:spcPct val="100000"/>
        </a:lnSpc>
        <a:spcBef>
          <a:spcPts val="0"/>
        </a:spcBef>
        <a:spcAft>
          <a:spcPts val="0"/>
        </a:spcAft>
        <a:buClrTx/>
        <a:buSzTx/>
        <a:buFontTx/>
        <a:buNone/>
        <a:tabLst/>
        <a:defRPr sz="5689" b="0" i="0" u="none" strike="noStrike" cap="none" spc="0" baseline="0">
          <a:ln>
            <a:noFill/>
          </a:ln>
          <a:solidFill>
            <a:srgbClr val="1F497D"/>
          </a:solidFill>
          <a:uFillTx/>
          <a:latin typeface="Franklin Gothic Book"/>
          <a:ea typeface="Franklin Gothic Book"/>
          <a:cs typeface="Franklin Gothic Book"/>
          <a:sym typeface="Franklin Gothic Book"/>
        </a:defRPr>
      </a:lvl2pPr>
      <a:lvl3pPr marL="0" marR="0" indent="0" algn="l" defTabSz="1300460" rtl="0" latinLnBrk="0">
        <a:lnSpc>
          <a:spcPct val="100000"/>
        </a:lnSpc>
        <a:spcBef>
          <a:spcPts val="0"/>
        </a:spcBef>
        <a:spcAft>
          <a:spcPts val="0"/>
        </a:spcAft>
        <a:buClrTx/>
        <a:buSzTx/>
        <a:buFontTx/>
        <a:buNone/>
        <a:tabLst/>
        <a:defRPr sz="5689" b="0" i="0" u="none" strike="noStrike" cap="none" spc="0" baseline="0">
          <a:ln>
            <a:noFill/>
          </a:ln>
          <a:solidFill>
            <a:srgbClr val="1F497D"/>
          </a:solidFill>
          <a:uFillTx/>
          <a:latin typeface="Franklin Gothic Book"/>
          <a:ea typeface="Franklin Gothic Book"/>
          <a:cs typeface="Franklin Gothic Book"/>
          <a:sym typeface="Franklin Gothic Book"/>
        </a:defRPr>
      </a:lvl3pPr>
      <a:lvl4pPr marL="0" marR="0" indent="0" algn="l" defTabSz="1300460" rtl="0" latinLnBrk="0">
        <a:lnSpc>
          <a:spcPct val="100000"/>
        </a:lnSpc>
        <a:spcBef>
          <a:spcPts val="0"/>
        </a:spcBef>
        <a:spcAft>
          <a:spcPts val="0"/>
        </a:spcAft>
        <a:buClrTx/>
        <a:buSzTx/>
        <a:buFontTx/>
        <a:buNone/>
        <a:tabLst/>
        <a:defRPr sz="5689" b="0" i="0" u="none" strike="noStrike" cap="none" spc="0" baseline="0">
          <a:ln>
            <a:noFill/>
          </a:ln>
          <a:solidFill>
            <a:srgbClr val="1F497D"/>
          </a:solidFill>
          <a:uFillTx/>
          <a:latin typeface="Franklin Gothic Book"/>
          <a:ea typeface="Franklin Gothic Book"/>
          <a:cs typeface="Franklin Gothic Book"/>
          <a:sym typeface="Franklin Gothic Book"/>
        </a:defRPr>
      </a:lvl4pPr>
      <a:lvl5pPr marL="0" marR="0" indent="0" algn="l" defTabSz="1300460" rtl="0" latinLnBrk="0">
        <a:lnSpc>
          <a:spcPct val="100000"/>
        </a:lnSpc>
        <a:spcBef>
          <a:spcPts val="0"/>
        </a:spcBef>
        <a:spcAft>
          <a:spcPts val="0"/>
        </a:spcAft>
        <a:buClrTx/>
        <a:buSzTx/>
        <a:buFontTx/>
        <a:buNone/>
        <a:tabLst/>
        <a:defRPr sz="5689" b="0" i="0" u="none" strike="noStrike" cap="none" spc="0" baseline="0">
          <a:ln>
            <a:noFill/>
          </a:ln>
          <a:solidFill>
            <a:srgbClr val="1F497D"/>
          </a:solidFill>
          <a:uFillTx/>
          <a:latin typeface="Franklin Gothic Book"/>
          <a:ea typeface="Franklin Gothic Book"/>
          <a:cs typeface="Franklin Gothic Book"/>
          <a:sym typeface="Franklin Gothic Book"/>
        </a:defRPr>
      </a:lvl5pPr>
      <a:lvl6pPr marL="0" marR="0" indent="0" algn="l" defTabSz="1300460" rtl="0" latinLnBrk="0">
        <a:lnSpc>
          <a:spcPct val="100000"/>
        </a:lnSpc>
        <a:spcBef>
          <a:spcPts val="0"/>
        </a:spcBef>
        <a:spcAft>
          <a:spcPts val="0"/>
        </a:spcAft>
        <a:buClrTx/>
        <a:buSzTx/>
        <a:buFontTx/>
        <a:buNone/>
        <a:tabLst/>
        <a:defRPr sz="5689" b="0" i="0" u="none" strike="noStrike" cap="none" spc="0" baseline="0">
          <a:ln>
            <a:noFill/>
          </a:ln>
          <a:solidFill>
            <a:srgbClr val="1F497D"/>
          </a:solidFill>
          <a:uFillTx/>
          <a:latin typeface="Franklin Gothic Book"/>
          <a:ea typeface="Franklin Gothic Book"/>
          <a:cs typeface="Franklin Gothic Book"/>
          <a:sym typeface="Franklin Gothic Book"/>
        </a:defRPr>
      </a:lvl6pPr>
      <a:lvl7pPr marL="0" marR="0" indent="0" algn="l" defTabSz="1300460" rtl="0" latinLnBrk="0">
        <a:lnSpc>
          <a:spcPct val="100000"/>
        </a:lnSpc>
        <a:spcBef>
          <a:spcPts val="0"/>
        </a:spcBef>
        <a:spcAft>
          <a:spcPts val="0"/>
        </a:spcAft>
        <a:buClrTx/>
        <a:buSzTx/>
        <a:buFontTx/>
        <a:buNone/>
        <a:tabLst/>
        <a:defRPr sz="5689" b="0" i="0" u="none" strike="noStrike" cap="none" spc="0" baseline="0">
          <a:ln>
            <a:noFill/>
          </a:ln>
          <a:solidFill>
            <a:srgbClr val="1F497D"/>
          </a:solidFill>
          <a:uFillTx/>
          <a:latin typeface="Franklin Gothic Book"/>
          <a:ea typeface="Franklin Gothic Book"/>
          <a:cs typeface="Franklin Gothic Book"/>
          <a:sym typeface="Franklin Gothic Book"/>
        </a:defRPr>
      </a:lvl7pPr>
      <a:lvl8pPr marL="0" marR="0" indent="0" algn="l" defTabSz="1300460" rtl="0" latinLnBrk="0">
        <a:lnSpc>
          <a:spcPct val="100000"/>
        </a:lnSpc>
        <a:spcBef>
          <a:spcPts val="0"/>
        </a:spcBef>
        <a:spcAft>
          <a:spcPts val="0"/>
        </a:spcAft>
        <a:buClrTx/>
        <a:buSzTx/>
        <a:buFontTx/>
        <a:buNone/>
        <a:tabLst/>
        <a:defRPr sz="5689" b="0" i="0" u="none" strike="noStrike" cap="none" spc="0" baseline="0">
          <a:ln>
            <a:noFill/>
          </a:ln>
          <a:solidFill>
            <a:srgbClr val="1F497D"/>
          </a:solidFill>
          <a:uFillTx/>
          <a:latin typeface="Franklin Gothic Book"/>
          <a:ea typeface="Franklin Gothic Book"/>
          <a:cs typeface="Franklin Gothic Book"/>
          <a:sym typeface="Franklin Gothic Book"/>
        </a:defRPr>
      </a:lvl8pPr>
      <a:lvl9pPr marL="0" marR="0" indent="0" algn="l" defTabSz="1300460" rtl="0" latinLnBrk="0">
        <a:lnSpc>
          <a:spcPct val="100000"/>
        </a:lnSpc>
        <a:spcBef>
          <a:spcPts val="0"/>
        </a:spcBef>
        <a:spcAft>
          <a:spcPts val="0"/>
        </a:spcAft>
        <a:buClrTx/>
        <a:buSzTx/>
        <a:buFontTx/>
        <a:buNone/>
        <a:tabLst/>
        <a:defRPr sz="5689" b="0" i="0" u="none" strike="noStrike" cap="none" spc="0" baseline="0">
          <a:ln>
            <a:noFill/>
          </a:ln>
          <a:solidFill>
            <a:srgbClr val="1F497D"/>
          </a:solidFill>
          <a:uFillTx/>
          <a:latin typeface="Franklin Gothic Book"/>
          <a:ea typeface="Franklin Gothic Book"/>
          <a:cs typeface="Franklin Gothic Book"/>
          <a:sym typeface="Franklin Gothic Book"/>
        </a:defRPr>
      </a:lvl9pPr>
    </p:titleStyle>
    <p:bodyStyle>
      <a:lvl1pPr marL="390138" marR="0" indent="-390138" algn="l" defTabSz="1300460" rtl="0" latinLnBrk="0">
        <a:lnSpc>
          <a:spcPct val="100000"/>
        </a:lnSpc>
        <a:spcBef>
          <a:spcPts val="711"/>
        </a:spcBef>
        <a:spcAft>
          <a:spcPts val="0"/>
        </a:spcAft>
        <a:buClr>
          <a:schemeClr val="accent1"/>
        </a:buClr>
        <a:buSzPct val="85000"/>
        <a:buFontTx/>
        <a:buChar char="●"/>
        <a:tabLst/>
        <a:defRPr sz="3698" b="0" i="0" u="none" strike="noStrike" cap="none" spc="0" baseline="0">
          <a:ln>
            <a:noFill/>
          </a:ln>
          <a:solidFill>
            <a:srgbClr val="000000"/>
          </a:solidFill>
          <a:uFillTx/>
          <a:latin typeface="Perpetua"/>
          <a:ea typeface="Perpetua"/>
          <a:cs typeface="Perpetua"/>
          <a:sym typeface="Perpetua"/>
        </a:defRPr>
      </a:lvl1pPr>
      <a:lvl2pPr marL="807369" marR="0" indent="-352208" algn="l" defTabSz="1300460" rtl="0" latinLnBrk="0">
        <a:lnSpc>
          <a:spcPct val="100000"/>
        </a:lnSpc>
        <a:spcBef>
          <a:spcPts val="711"/>
        </a:spcBef>
        <a:spcAft>
          <a:spcPts val="0"/>
        </a:spcAft>
        <a:buClr>
          <a:schemeClr val="accent1"/>
        </a:buClr>
        <a:buSzPct val="85000"/>
        <a:buFontTx/>
        <a:buChar char="●"/>
        <a:tabLst/>
        <a:defRPr sz="3698" b="0" i="0" u="none" strike="noStrike" cap="none" spc="0" baseline="0">
          <a:ln>
            <a:noFill/>
          </a:ln>
          <a:solidFill>
            <a:srgbClr val="000000"/>
          </a:solidFill>
          <a:uFillTx/>
          <a:latin typeface="Perpetua"/>
          <a:ea typeface="Perpetua"/>
          <a:cs typeface="Perpetua"/>
          <a:sym typeface="Perpetua"/>
        </a:defRPr>
      </a:lvl2pPr>
      <a:lvl3pPr marL="1267948" marR="0" indent="-422649" algn="l" defTabSz="1300460" rtl="0" latinLnBrk="0">
        <a:lnSpc>
          <a:spcPct val="100000"/>
        </a:lnSpc>
        <a:spcBef>
          <a:spcPts val="711"/>
        </a:spcBef>
        <a:spcAft>
          <a:spcPts val="0"/>
        </a:spcAft>
        <a:buClr>
          <a:schemeClr val="accent1"/>
        </a:buClr>
        <a:buSzPct val="85000"/>
        <a:buFontTx/>
        <a:buChar char="●"/>
        <a:tabLst/>
        <a:defRPr sz="3698" b="0" i="0" u="none" strike="noStrike" cap="none" spc="0" baseline="0">
          <a:ln>
            <a:noFill/>
          </a:ln>
          <a:solidFill>
            <a:srgbClr val="000000"/>
          </a:solidFill>
          <a:uFillTx/>
          <a:latin typeface="Perpetua"/>
          <a:ea typeface="Perpetua"/>
          <a:cs typeface="Perpetua"/>
          <a:sym typeface="Perpetua"/>
        </a:defRPr>
      </a:lvl3pPr>
      <a:lvl4pPr marL="1658086" marR="0" indent="-422649" algn="l" defTabSz="1300460" rtl="0" latinLnBrk="0">
        <a:lnSpc>
          <a:spcPct val="100000"/>
        </a:lnSpc>
        <a:spcBef>
          <a:spcPts val="711"/>
        </a:spcBef>
        <a:spcAft>
          <a:spcPts val="0"/>
        </a:spcAft>
        <a:buClr>
          <a:schemeClr val="accent1"/>
        </a:buClr>
        <a:buSzPct val="80000"/>
        <a:buFontTx/>
        <a:buChar char="●"/>
        <a:tabLst/>
        <a:defRPr sz="3698" b="0" i="0" u="none" strike="noStrike" cap="none" spc="0" baseline="0">
          <a:ln>
            <a:noFill/>
          </a:ln>
          <a:solidFill>
            <a:srgbClr val="000000"/>
          </a:solidFill>
          <a:uFillTx/>
          <a:latin typeface="Perpetua"/>
          <a:ea typeface="Perpetua"/>
          <a:cs typeface="Perpetua"/>
          <a:sym typeface="Perpetua"/>
        </a:defRPr>
      </a:lvl4pPr>
      <a:lvl5pPr marL="2048224" marR="0" indent="-422649" algn="l" defTabSz="1300460" rtl="0" latinLnBrk="0">
        <a:lnSpc>
          <a:spcPct val="100000"/>
        </a:lnSpc>
        <a:spcBef>
          <a:spcPts val="711"/>
        </a:spcBef>
        <a:spcAft>
          <a:spcPts val="0"/>
        </a:spcAft>
        <a:buClr>
          <a:schemeClr val="accent1"/>
        </a:buClr>
        <a:buSzPct val="100000"/>
        <a:buFontTx/>
        <a:buChar char="o"/>
        <a:tabLst/>
        <a:defRPr sz="3698" b="0" i="0" u="none" strike="noStrike" cap="none" spc="0" baseline="0">
          <a:ln>
            <a:noFill/>
          </a:ln>
          <a:solidFill>
            <a:srgbClr val="000000"/>
          </a:solidFill>
          <a:uFillTx/>
          <a:latin typeface="Perpetua"/>
          <a:ea typeface="Perpetua"/>
          <a:cs typeface="Perpetua"/>
          <a:sym typeface="Perpetua"/>
        </a:defRPr>
      </a:lvl5pPr>
      <a:lvl6pPr marL="2485323" marR="0" indent="-469610" algn="l" defTabSz="1300460" rtl="0" latinLnBrk="0">
        <a:lnSpc>
          <a:spcPct val="100000"/>
        </a:lnSpc>
        <a:spcBef>
          <a:spcPts val="711"/>
        </a:spcBef>
        <a:spcAft>
          <a:spcPts val="0"/>
        </a:spcAft>
        <a:buClr>
          <a:schemeClr val="accent1"/>
        </a:buClr>
        <a:buSzPct val="100000"/>
        <a:buFontTx/>
        <a:buChar char="•"/>
        <a:tabLst/>
        <a:defRPr sz="3698" b="0" i="0" u="none" strike="noStrike" cap="none" spc="0" baseline="0">
          <a:ln>
            <a:noFill/>
          </a:ln>
          <a:solidFill>
            <a:srgbClr val="000000"/>
          </a:solidFill>
          <a:uFillTx/>
          <a:latin typeface="Perpetua"/>
          <a:ea typeface="Perpetua"/>
          <a:cs typeface="Perpetua"/>
          <a:sym typeface="Perpetua"/>
        </a:defRPr>
      </a:lvl6pPr>
      <a:lvl7pPr marL="2875459" marR="0" indent="-469610" algn="l" defTabSz="1300460" rtl="0" latinLnBrk="0">
        <a:lnSpc>
          <a:spcPct val="100000"/>
        </a:lnSpc>
        <a:spcBef>
          <a:spcPts val="711"/>
        </a:spcBef>
        <a:spcAft>
          <a:spcPts val="0"/>
        </a:spcAft>
        <a:buClr>
          <a:schemeClr val="accent1"/>
        </a:buClr>
        <a:buSzPct val="100000"/>
        <a:buFontTx/>
        <a:buChar char="•"/>
        <a:tabLst/>
        <a:defRPr sz="3698" b="0" i="0" u="none" strike="noStrike" cap="none" spc="0" baseline="0">
          <a:ln>
            <a:noFill/>
          </a:ln>
          <a:solidFill>
            <a:srgbClr val="000000"/>
          </a:solidFill>
          <a:uFillTx/>
          <a:latin typeface="Perpetua"/>
          <a:ea typeface="Perpetua"/>
          <a:cs typeface="Perpetua"/>
          <a:sym typeface="Perpetua"/>
        </a:defRPr>
      </a:lvl7pPr>
      <a:lvl8pPr marL="3265599" marR="0" indent="-469610" algn="l" defTabSz="1300460" rtl="0" latinLnBrk="0">
        <a:lnSpc>
          <a:spcPct val="100000"/>
        </a:lnSpc>
        <a:spcBef>
          <a:spcPts val="711"/>
        </a:spcBef>
        <a:spcAft>
          <a:spcPts val="0"/>
        </a:spcAft>
        <a:buClr>
          <a:schemeClr val="accent1"/>
        </a:buClr>
        <a:buSzPct val="100000"/>
        <a:buFontTx/>
        <a:buChar char="•"/>
        <a:tabLst/>
        <a:defRPr sz="3698" b="0" i="0" u="none" strike="noStrike" cap="none" spc="0" baseline="0">
          <a:ln>
            <a:noFill/>
          </a:ln>
          <a:solidFill>
            <a:srgbClr val="000000"/>
          </a:solidFill>
          <a:uFillTx/>
          <a:latin typeface="Perpetua"/>
          <a:ea typeface="Perpetua"/>
          <a:cs typeface="Perpetua"/>
          <a:sym typeface="Perpetua"/>
        </a:defRPr>
      </a:lvl8pPr>
      <a:lvl9pPr marL="3655735" marR="0" indent="-469610" algn="l" defTabSz="1300460" rtl="0" latinLnBrk="0">
        <a:lnSpc>
          <a:spcPct val="100000"/>
        </a:lnSpc>
        <a:spcBef>
          <a:spcPts val="711"/>
        </a:spcBef>
        <a:spcAft>
          <a:spcPts val="0"/>
        </a:spcAft>
        <a:buClr>
          <a:schemeClr val="accent1"/>
        </a:buClr>
        <a:buSzPct val="100000"/>
        <a:buFontTx/>
        <a:buChar char="•"/>
        <a:tabLst/>
        <a:defRPr sz="3698" b="0" i="0" u="none" strike="noStrike" cap="none" spc="0" baseline="0">
          <a:ln>
            <a:noFill/>
          </a:ln>
          <a:solidFill>
            <a:srgbClr val="000000"/>
          </a:solidFill>
          <a:uFillTx/>
          <a:latin typeface="Perpetua"/>
          <a:ea typeface="Perpetua"/>
          <a:cs typeface="Perpetua"/>
          <a:sym typeface="Perpetua"/>
        </a:defRPr>
      </a:lvl9pPr>
    </p:bodyStyle>
    <p:otherStyle>
      <a:lvl1pPr marL="0" marR="0" indent="0" algn="ctr" defTabSz="1300460" rtl="0" latinLnBrk="0">
        <a:lnSpc>
          <a:spcPct val="100000"/>
        </a:lnSpc>
        <a:spcBef>
          <a:spcPts val="0"/>
        </a:spcBef>
        <a:spcAft>
          <a:spcPts val="0"/>
        </a:spcAft>
        <a:buClrTx/>
        <a:buSzTx/>
        <a:buFontTx/>
        <a:buNone/>
        <a:tabLst/>
        <a:defRPr sz="1991" b="0" i="0" u="none" strike="noStrike" cap="none" spc="0" baseline="0">
          <a:ln>
            <a:noFill/>
          </a:ln>
          <a:solidFill>
            <a:schemeClr val="tx1"/>
          </a:solidFill>
          <a:uFillTx/>
          <a:latin typeface="+mn-lt"/>
          <a:ea typeface="+mn-ea"/>
          <a:cs typeface="+mn-cs"/>
          <a:sym typeface="Franklin Gothic Book"/>
        </a:defRPr>
      </a:lvl1pPr>
      <a:lvl2pPr marL="0" marR="0" indent="650230" algn="ctr" defTabSz="1300460" rtl="0" latinLnBrk="0">
        <a:lnSpc>
          <a:spcPct val="100000"/>
        </a:lnSpc>
        <a:spcBef>
          <a:spcPts val="0"/>
        </a:spcBef>
        <a:spcAft>
          <a:spcPts val="0"/>
        </a:spcAft>
        <a:buClrTx/>
        <a:buSzTx/>
        <a:buFontTx/>
        <a:buNone/>
        <a:tabLst/>
        <a:defRPr sz="1991" b="0" i="0" u="none" strike="noStrike" cap="none" spc="0" baseline="0">
          <a:ln>
            <a:noFill/>
          </a:ln>
          <a:solidFill>
            <a:schemeClr val="tx1"/>
          </a:solidFill>
          <a:uFillTx/>
          <a:latin typeface="+mn-lt"/>
          <a:ea typeface="+mn-ea"/>
          <a:cs typeface="+mn-cs"/>
          <a:sym typeface="Franklin Gothic Book"/>
        </a:defRPr>
      </a:lvl2pPr>
      <a:lvl3pPr marL="0" marR="0" indent="1300460" algn="ctr" defTabSz="1300460" rtl="0" latinLnBrk="0">
        <a:lnSpc>
          <a:spcPct val="100000"/>
        </a:lnSpc>
        <a:spcBef>
          <a:spcPts val="0"/>
        </a:spcBef>
        <a:spcAft>
          <a:spcPts val="0"/>
        </a:spcAft>
        <a:buClrTx/>
        <a:buSzTx/>
        <a:buFontTx/>
        <a:buNone/>
        <a:tabLst/>
        <a:defRPr sz="1991" b="0" i="0" u="none" strike="noStrike" cap="none" spc="0" baseline="0">
          <a:ln>
            <a:noFill/>
          </a:ln>
          <a:solidFill>
            <a:schemeClr val="tx1"/>
          </a:solidFill>
          <a:uFillTx/>
          <a:latin typeface="+mn-lt"/>
          <a:ea typeface="+mn-ea"/>
          <a:cs typeface="+mn-cs"/>
          <a:sym typeface="Franklin Gothic Book"/>
        </a:defRPr>
      </a:lvl3pPr>
      <a:lvl4pPr marL="0" marR="0" indent="1950690" algn="ctr" defTabSz="1300460" rtl="0" latinLnBrk="0">
        <a:lnSpc>
          <a:spcPct val="100000"/>
        </a:lnSpc>
        <a:spcBef>
          <a:spcPts val="0"/>
        </a:spcBef>
        <a:spcAft>
          <a:spcPts val="0"/>
        </a:spcAft>
        <a:buClrTx/>
        <a:buSzTx/>
        <a:buFontTx/>
        <a:buNone/>
        <a:tabLst/>
        <a:defRPr sz="1991" b="0" i="0" u="none" strike="noStrike" cap="none" spc="0" baseline="0">
          <a:ln>
            <a:noFill/>
          </a:ln>
          <a:solidFill>
            <a:schemeClr val="tx1"/>
          </a:solidFill>
          <a:uFillTx/>
          <a:latin typeface="+mn-lt"/>
          <a:ea typeface="+mn-ea"/>
          <a:cs typeface="+mn-cs"/>
          <a:sym typeface="Franklin Gothic Book"/>
        </a:defRPr>
      </a:lvl4pPr>
      <a:lvl5pPr marL="0" marR="0" indent="2600919" algn="ctr" defTabSz="1300460" rtl="0" latinLnBrk="0">
        <a:lnSpc>
          <a:spcPct val="100000"/>
        </a:lnSpc>
        <a:spcBef>
          <a:spcPts val="0"/>
        </a:spcBef>
        <a:spcAft>
          <a:spcPts val="0"/>
        </a:spcAft>
        <a:buClrTx/>
        <a:buSzTx/>
        <a:buFontTx/>
        <a:buNone/>
        <a:tabLst/>
        <a:defRPr sz="1991" b="0" i="0" u="none" strike="noStrike" cap="none" spc="0" baseline="0">
          <a:ln>
            <a:noFill/>
          </a:ln>
          <a:solidFill>
            <a:schemeClr val="tx1"/>
          </a:solidFill>
          <a:uFillTx/>
          <a:latin typeface="+mn-lt"/>
          <a:ea typeface="+mn-ea"/>
          <a:cs typeface="+mn-cs"/>
          <a:sym typeface="Franklin Gothic Book"/>
        </a:defRPr>
      </a:lvl5pPr>
      <a:lvl6pPr marL="0" marR="0" indent="3251149" algn="ctr" defTabSz="1300460" rtl="0" latinLnBrk="0">
        <a:lnSpc>
          <a:spcPct val="100000"/>
        </a:lnSpc>
        <a:spcBef>
          <a:spcPts val="0"/>
        </a:spcBef>
        <a:spcAft>
          <a:spcPts val="0"/>
        </a:spcAft>
        <a:buClrTx/>
        <a:buSzTx/>
        <a:buFontTx/>
        <a:buNone/>
        <a:tabLst/>
        <a:defRPr sz="1991" b="0" i="0" u="none" strike="noStrike" cap="none" spc="0" baseline="0">
          <a:ln>
            <a:noFill/>
          </a:ln>
          <a:solidFill>
            <a:schemeClr val="tx1"/>
          </a:solidFill>
          <a:uFillTx/>
          <a:latin typeface="+mn-lt"/>
          <a:ea typeface="+mn-ea"/>
          <a:cs typeface="+mn-cs"/>
          <a:sym typeface="Franklin Gothic Book"/>
        </a:defRPr>
      </a:lvl6pPr>
      <a:lvl7pPr marL="0" marR="0" indent="3901379" algn="ctr" defTabSz="1300460" rtl="0" latinLnBrk="0">
        <a:lnSpc>
          <a:spcPct val="100000"/>
        </a:lnSpc>
        <a:spcBef>
          <a:spcPts val="0"/>
        </a:spcBef>
        <a:spcAft>
          <a:spcPts val="0"/>
        </a:spcAft>
        <a:buClrTx/>
        <a:buSzTx/>
        <a:buFontTx/>
        <a:buNone/>
        <a:tabLst/>
        <a:defRPr sz="1991" b="0" i="0" u="none" strike="noStrike" cap="none" spc="0" baseline="0">
          <a:ln>
            <a:noFill/>
          </a:ln>
          <a:solidFill>
            <a:schemeClr val="tx1"/>
          </a:solidFill>
          <a:uFillTx/>
          <a:latin typeface="+mn-lt"/>
          <a:ea typeface="+mn-ea"/>
          <a:cs typeface="+mn-cs"/>
          <a:sym typeface="Franklin Gothic Book"/>
        </a:defRPr>
      </a:lvl7pPr>
      <a:lvl8pPr marL="0" marR="0" indent="4551609" algn="ctr" defTabSz="1300460" rtl="0" latinLnBrk="0">
        <a:lnSpc>
          <a:spcPct val="100000"/>
        </a:lnSpc>
        <a:spcBef>
          <a:spcPts val="0"/>
        </a:spcBef>
        <a:spcAft>
          <a:spcPts val="0"/>
        </a:spcAft>
        <a:buClrTx/>
        <a:buSzTx/>
        <a:buFontTx/>
        <a:buNone/>
        <a:tabLst/>
        <a:defRPr sz="1991" b="0" i="0" u="none" strike="noStrike" cap="none" spc="0" baseline="0">
          <a:ln>
            <a:noFill/>
          </a:ln>
          <a:solidFill>
            <a:schemeClr val="tx1"/>
          </a:solidFill>
          <a:uFillTx/>
          <a:latin typeface="+mn-lt"/>
          <a:ea typeface="+mn-ea"/>
          <a:cs typeface="+mn-cs"/>
          <a:sym typeface="Franklin Gothic Book"/>
        </a:defRPr>
      </a:lvl8pPr>
      <a:lvl9pPr marL="0" marR="0" indent="5201839" algn="ctr" defTabSz="1300460" rtl="0" latinLnBrk="0">
        <a:lnSpc>
          <a:spcPct val="100000"/>
        </a:lnSpc>
        <a:spcBef>
          <a:spcPts val="0"/>
        </a:spcBef>
        <a:spcAft>
          <a:spcPts val="0"/>
        </a:spcAft>
        <a:buClrTx/>
        <a:buSzTx/>
        <a:buFontTx/>
        <a:buNone/>
        <a:tabLst/>
        <a:defRPr sz="1991" b="0" i="0" u="none" strike="noStrike" cap="none" spc="0" baseline="0">
          <a:ln>
            <a:noFill/>
          </a:ln>
          <a:solidFill>
            <a:schemeClr val="tx1"/>
          </a:solidFill>
          <a:uFillTx/>
          <a:latin typeface="+mn-lt"/>
          <a:ea typeface="+mn-ea"/>
          <a:cs typeface="+mn-cs"/>
          <a:sym typeface="Franklin Gothic Book"/>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50240" y="2275841"/>
            <a:ext cx="11704320" cy="643692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77EEA93C-2835-445F-A9A5-A778E83C088B}" type="datetimeFigureOut">
              <a:rPr lang="zh-CN" altLang="en-US" smtClean="0"/>
              <a:t>2018/12/6</a:t>
            </a:fld>
            <a:endParaRPr lang="zh-CN" altLang="en-US"/>
          </a:p>
        </p:txBody>
      </p:sp>
      <p:sp>
        <p:nvSpPr>
          <p:cNvPr id="5" name="页脚占位符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320107" y="9040143"/>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5397FD80-1E00-446B-810B-9EB473345B74}" type="slidenum">
              <a:rPr lang="zh-CN" altLang="en-US" smtClean="0"/>
              <a:t>‹#›</a:t>
            </a:fld>
            <a:endParaRPr lang="zh-CN" altLang="en-US"/>
          </a:p>
        </p:txBody>
      </p:sp>
    </p:spTree>
    <p:extLst>
      <p:ext uri="{BB962C8B-B14F-4D97-AF65-F5344CB8AC3E}">
        <p14:creationId xmlns:p14="http://schemas.microsoft.com/office/powerpoint/2010/main" val="249875029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130046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4551"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3982"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13"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zh-CN"/>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2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60.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8" Type="http://schemas.openxmlformats.org/officeDocument/2006/relationships/hyperlink" Target="https://sourceforge.net/projects/wxmap2/" TargetMode="External"/><Relationship Id="rId3" Type="http://schemas.openxmlformats.org/officeDocument/2006/relationships/hyperlink" Target="http://ruc.noaa.gov/hfip/tcdiag" TargetMode="External"/><Relationship Id="rId7" Type="http://schemas.openxmlformats.org/officeDocument/2006/relationships/hyperlink" Target="http://ruc.noaa.gov/hfip/tcact" TargetMode="External"/><Relationship Id="rId2" Type="http://schemas.openxmlformats.org/officeDocument/2006/relationships/hyperlink" Target="http://ruc.noaa.gov/wxmap2" TargetMode="External"/><Relationship Id="rId1" Type="http://schemas.openxmlformats.org/officeDocument/2006/relationships/slideLayout" Target="../slideLayouts/slideLayout1.xml"/><Relationship Id="rId6" Type="http://schemas.openxmlformats.org/officeDocument/2006/relationships/hyperlink" Target="http://ruc.noaa.gov/hfip/tceps" TargetMode="External"/><Relationship Id="rId5" Type="http://schemas.openxmlformats.org/officeDocument/2006/relationships/hyperlink" Target="http://ruc.noaa.gov/hfip/tcgen" TargetMode="External"/><Relationship Id="rId4" Type="http://schemas.openxmlformats.org/officeDocument/2006/relationships/hyperlink" Target="http://ruc.noaa.gov/hfip/jtdia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0187-9A18-7A43-A6C1-BAF3C810EB0F}"/>
              </a:ext>
            </a:extLst>
          </p:cNvPr>
          <p:cNvSpPr>
            <a:spLocks noGrp="1"/>
          </p:cNvSpPr>
          <p:nvPr>
            <p:ph type="title"/>
          </p:nvPr>
        </p:nvSpPr>
        <p:spPr>
          <a:xfrm>
            <a:off x="101600" y="2000249"/>
            <a:ext cx="12801600" cy="3124200"/>
          </a:xfrm>
        </p:spPr>
        <p:txBody>
          <a:bodyPr/>
          <a:lstStyle/>
          <a:p>
            <a:r>
              <a:rPr lang="en-US" sz="8000" dirty="0"/>
              <a:t>“You’re only as </a:t>
            </a:r>
            <a:r>
              <a:rPr lang="en-US" sz="8000" b="1" dirty="0"/>
              <a:t>good</a:t>
            </a:r>
            <a:r>
              <a:rPr lang="en-US" sz="8000" dirty="0"/>
              <a:t> as what you </a:t>
            </a:r>
            <a:r>
              <a:rPr lang="en-US" sz="8000" b="1" dirty="0"/>
              <a:t>measure</a:t>
            </a:r>
            <a:r>
              <a:rPr lang="en-US" sz="8000" dirty="0"/>
              <a:t>”</a:t>
            </a:r>
          </a:p>
        </p:txBody>
      </p:sp>
      <p:sp>
        <p:nvSpPr>
          <p:cNvPr id="3" name="Title 1">
            <a:extLst>
              <a:ext uri="{FF2B5EF4-FFF2-40B4-BE49-F238E27FC236}">
                <a16:creationId xmlns:a16="http://schemas.microsoft.com/office/drawing/2014/main" id="{F1D48FA7-DDBE-2344-83AC-56B848C1A489}"/>
              </a:ext>
            </a:extLst>
          </p:cNvPr>
          <p:cNvSpPr txBox="1">
            <a:spLocks/>
          </p:cNvSpPr>
          <p:nvPr/>
        </p:nvSpPr>
        <p:spPr bwMode="auto">
          <a:xfrm>
            <a:off x="582326" y="6191251"/>
            <a:ext cx="11560748" cy="1054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pPr algn="r"/>
            <a:r>
              <a:rPr lang="en-US" sz="3200" kern="0" dirty="0"/>
              <a:t>CAPT Vic Addison USN </a:t>
            </a:r>
          </a:p>
          <a:p>
            <a:pPr algn="r"/>
            <a:r>
              <a:rPr lang="en-US" sz="3200" kern="0" dirty="0"/>
              <a:t>Commanding Officer FNMOC 2006</a:t>
            </a:r>
          </a:p>
        </p:txBody>
      </p:sp>
      <p:sp>
        <p:nvSpPr>
          <p:cNvPr id="4" name="Title 1">
            <a:extLst>
              <a:ext uri="{FF2B5EF4-FFF2-40B4-BE49-F238E27FC236}">
                <a16:creationId xmlns:a16="http://schemas.microsoft.com/office/drawing/2014/main" id="{94774934-6642-BA45-85E2-7F8E6C400501}"/>
              </a:ext>
            </a:extLst>
          </p:cNvPr>
          <p:cNvSpPr txBox="1">
            <a:spLocks/>
          </p:cNvSpPr>
          <p:nvPr/>
        </p:nvSpPr>
        <p:spPr bwMode="auto">
          <a:xfrm>
            <a:off x="-127000" y="36538"/>
            <a:ext cx="12979400" cy="1054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kern="0" dirty="0"/>
              <a:t>Answer &amp; Question to/for John </a:t>
            </a:r>
            <a:r>
              <a:rPr lang="en-US" kern="0" dirty="0" err="1"/>
              <a:t>Knaff</a:t>
            </a:r>
            <a:endParaRPr lang="en-US" kern="0" dirty="0"/>
          </a:p>
        </p:txBody>
      </p:sp>
    </p:spTree>
    <p:extLst>
      <p:ext uri="{BB962C8B-B14F-4D97-AF65-F5344CB8AC3E}">
        <p14:creationId xmlns:p14="http://schemas.microsoft.com/office/powerpoint/2010/main" val="251163093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lstStyle/>
          <a:p>
            <a:r>
              <a:rPr lang="en-US" altLang="en-US"/>
              <a:t>Z</a:t>
            </a:r>
            <a:r>
              <a:rPr lang="en-US" altLang="en-US" baseline="-25000"/>
              <a:t>500</a:t>
            </a:r>
            <a:r>
              <a:rPr lang="en-US" altLang="en-US"/>
              <a:t> Anom Corr Midlats</a:t>
            </a:r>
          </a:p>
        </p:txBody>
      </p:sp>
      <p:pic>
        <p:nvPicPr>
          <p:cNvPr id="93194" name="Picture 1034" descr="D:\www\era40\tc\ecmwf_9909_seminar\z500.scores.gif"/>
          <p:cNvPicPr>
            <a:picLocks noChangeAspect="1" noChangeArrowheads="1"/>
          </p:cNvPicPr>
          <p:nvPr/>
        </p:nvPicPr>
        <p:blipFill rotWithShape="1">
          <a:blip r:embed="rId2">
            <a:extLst>
              <a:ext uri="{28A0092B-C50C-407E-A947-70E740481C1C}">
                <a14:useLocalDpi xmlns:a14="http://schemas.microsoft.com/office/drawing/2010/main" val="0"/>
              </a:ext>
            </a:extLst>
          </a:blip>
          <a:srcRect r="442" b="53496"/>
          <a:stretch/>
        </p:blipFill>
        <p:spPr bwMode="auto">
          <a:xfrm>
            <a:off x="505742" y="1143000"/>
            <a:ext cx="11940258" cy="7239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7"/>
          <p:cNvSpPr>
            <a:spLocks noChangeArrowheads="1"/>
          </p:cNvSpPr>
          <p:nvPr/>
        </p:nvSpPr>
        <p:spPr bwMode="auto">
          <a:xfrm>
            <a:off x="6519333" y="4876800"/>
            <a:ext cx="3662116" cy="1940957"/>
          </a:xfrm>
          <a:prstGeom prst="wedgeRoundRectCallout">
            <a:avLst>
              <a:gd name="adj1" fmla="val 62554"/>
              <a:gd name="adj2" fmla="val -102423"/>
              <a:gd name="adj3" fmla="val 16667"/>
            </a:avLst>
          </a:prstGeom>
          <a:solidFill>
            <a:srgbClr val="FFC000"/>
          </a:solidFill>
          <a:ln w="60325">
            <a:solidFill>
              <a:schemeClr val="tx1"/>
            </a:solidFill>
            <a:miter lim="800000"/>
            <a:headEnd/>
            <a:tailEnd/>
          </a:ln>
          <a:effectLst/>
          <a:extLst/>
        </p:spPr>
        <p:txBody>
          <a:bodyPr wrap="squar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hangingPunct="0"/>
            <a:r>
              <a:rPr lang="en-US" altLang="en-US" sz="3600" b="1" dirty="0">
                <a:solidFill>
                  <a:srgbClr val="000000"/>
                </a:solidFill>
                <a:latin typeface="Gill Sans MT" panose="020B0502020104020203" pitchFamily="34" charset="0"/>
                <a:ea typeface="+mn-ea"/>
                <a:cs typeface="+mn-cs"/>
              </a:rPr>
              <a:t>My downfall…</a:t>
            </a:r>
          </a:p>
          <a:p>
            <a:pPr eaLnBrk="0" hangingPunct="0"/>
            <a:r>
              <a:rPr lang="en-US" altLang="en-US" sz="3600" b="1" dirty="0">
                <a:solidFill>
                  <a:srgbClr val="000000"/>
                </a:solidFill>
                <a:latin typeface="Gill Sans MT" panose="020B0502020104020203" pitchFamily="34" charset="0"/>
                <a:ea typeface="+mn-ea"/>
                <a:cs typeface="+mn-cs"/>
              </a:rPr>
              <a:t>ACC w/TC </a:t>
            </a:r>
          </a:p>
          <a:p>
            <a:pPr eaLnBrk="0" hangingPunct="0"/>
            <a:r>
              <a:rPr lang="en-US" altLang="en-US" sz="3600" b="1" dirty="0">
                <a:solidFill>
                  <a:srgbClr val="000000"/>
                </a:solidFill>
                <a:latin typeface="Gill Sans MT" panose="020B0502020104020203" pitchFamily="34" charset="0"/>
                <a:ea typeface="+mn-ea"/>
                <a:cs typeface="+mn-cs"/>
              </a:rPr>
              <a:t>&lt; 1% lower</a:t>
            </a:r>
          </a:p>
        </p:txBody>
      </p:sp>
    </p:spTree>
    <p:extLst>
      <p:ext uri="{BB962C8B-B14F-4D97-AF65-F5344CB8AC3E}">
        <p14:creationId xmlns:p14="http://schemas.microsoft.com/office/powerpoint/2010/main" val="403604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0E09-40C3-CF4F-A6F3-D23BF27E9CD4}"/>
              </a:ext>
            </a:extLst>
          </p:cNvPr>
          <p:cNvSpPr>
            <a:spLocks noGrp="1"/>
          </p:cNvSpPr>
          <p:nvPr>
            <p:ph type="title"/>
          </p:nvPr>
        </p:nvSpPr>
        <p:spPr>
          <a:xfrm>
            <a:off x="8467" y="1364369"/>
            <a:ext cx="12979400" cy="1054100"/>
          </a:xfrm>
        </p:spPr>
        <p:txBody>
          <a:bodyPr/>
          <a:lstStyle/>
          <a:p>
            <a:r>
              <a:rPr lang="en-US" sz="5400" dirty="0"/>
              <a:t>another Moral of the story is…</a:t>
            </a:r>
          </a:p>
        </p:txBody>
      </p:sp>
      <p:sp>
        <p:nvSpPr>
          <p:cNvPr id="4" name="Title 1">
            <a:extLst>
              <a:ext uri="{FF2B5EF4-FFF2-40B4-BE49-F238E27FC236}">
                <a16:creationId xmlns:a16="http://schemas.microsoft.com/office/drawing/2014/main" id="{02CADCBD-D75D-A44C-94DA-37E860B2A1FC}"/>
              </a:ext>
            </a:extLst>
          </p:cNvPr>
          <p:cNvSpPr txBox="1">
            <a:spLocks/>
          </p:cNvSpPr>
          <p:nvPr/>
        </p:nvSpPr>
        <p:spPr bwMode="auto">
          <a:xfrm>
            <a:off x="-59267" y="2590800"/>
            <a:ext cx="12979400" cy="395228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sz="8000" kern="0" dirty="0"/>
              <a:t>all metrics are equal</a:t>
            </a:r>
          </a:p>
          <a:p>
            <a:r>
              <a:rPr lang="en-US" sz="8000" kern="0" dirty="0"/>
              <a:t>it’s just that some metrics</a:t>
            </a:r>
          </a:p>
          <a:p>
            <a:r>
              <a:rPr lang="en-US" sz="8000" kern="0" dirty="0"/>
              <a:t>are more equal than others</a:t>
            </a:r>
          </a:p>
        </p:txBody>
      </p:sp>
      <p:sp>
        <p:nvSpPr>
          <p:cNvPr id="3" name="TextBox 2">
            <a:extLst>
              <a:ext uri="{FF2B5EF4-FFF2-40B4-BE49-F238E27FC236}">
                <a16:creationId xmlns:a16="http://schemas.microsoft.com/office/drawing/2014/main" id="{E30F03C6-E3AC-234A-88D2-261A24B45AC0}"/>
              </a:ext>
            </a:extLst>
          </p:cNvPr>
          <p:cNvSpPr txBox="1"/>
          <p:nvPr/>
        </p:nvSpPr>
        <p:spPr>
          <a:xfrm>
            <a:off x="4673600" y="6723881"/>
            <a:ext cx="7467600" cy="677108"/>
          </a:xfrm>
          <a:prstGeom prst="rect">
            <a:avLst/>
          </a:prstGeom>
          <a:noFill/>
        </p:spPr>
        <p:txBody>
          <a:bodyPr wrap="square" rtlCol="0">
            <a:spAutoFit/>
          </a:bodyPr>
          <a:lstStyle/>
          <a:p>
            <a:pPr algn="r"/>
            <a:r>
              <a:rPr lang="en-US" dirty="0">
                <a:latin typeface="Gill Sans MT" panose="020B0502020104020203" pitchFamily="34" charset="77"/>
              </a:rPr>
              <a:t>Orwell 1954:  “Animal Farm”</a:t>
            </a:r>
          </a:p>
        </p:txBody>
      </p:sp>
    </p:spTree>
    <p:extLst>
      <p:ext uri="{BB962C8B-B14F-4D97-AF65-F5344CB8AC3E}">
        <p14:creationId xmlns:p14="http://schemas.microsoft.com/office/powerpoint/2010/main" val="18871105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p:cNvSpPr>
            <a:spLocks noGrp="1" noChangeArrowheads="1"/>
          </p:cNvSpPr>
          <p:nvPr>
            <p:ph type="title"/>
          </p:nvPr>
        </p:nvSpPr>
        <p:spPr>
          <a:xfrm>
            <a:off x="361950" y="990600"/>
            <a:ext cx="12268200" cy="7391400"/>
          </a:xfrm>
        </p:spPr>
        <p:txBody>
          <a:bodyPr/>
          <a:lstStyle/>
          <a:p>
            <a:r>
              <a:rPr lang="en-US" dirty="0"/>
              <a:t>TC NWP Progress 1985 – 2018 </a:t>
            </a:r>
            <a:br>
              <a:rPr lang="en-US" dirty="0"/>
            </a:br>
            <a:r>
              <a:rPr lang="en-US" dirty="0"/>
              <a:t>from IWTC I to IWTC IX</a:t>
            </a:r>
            <a:r>
              <a:rPr lang="en-US" sz="4800" dirty="0"/>
              <a:t> </a:t>
            </a:r>
            <a:br>
              <a:rPr lang="en-US" sz="3600" dirty="0">
                <a:solidFill>
                  <a:srgbClr val="191919"/>
                </a:solidFill>
                <a:latin typeface="Gill Sans" charset="0"/>
                <a:ea typeface="ヒラギノ角ゴ ProN W3" charset="0"/>
                <a:cs typeface="ヒラギノ角ゴ ProN W3" charset="0"/>
              </a:rPr>
            </a:br>
            <a:r>
              <a:rPr lang="en-US" sz="900" dirty="0">
                <a:solidFill>
                  <a:srgbClr val="191919"/>
                </a:solidFill>
                <a:latin typeface="Gill Sans" charset="0"/>
                <a:ea typeface="ヒラギノ角ゴ ProN W3" charset="0"/>
                <a:cs typeface="ヒラギノ角ゴ ProN W3" charset="0"/>
              </a:rPr>
              <a:t>    </a:t>
            </a:r>
            <a:br>
              <a:rPr lang="en-US" sz="2600" dirty="0">
                <a:solidFill>
                  <a:schemeClr val="tx1"/>
                </a:solidFill>
                <a:latin typeface="Gill Sans" charset="0"/>
                <a:ea typeface="ヒラギノ角ゴ ProN W3" charset="0"/>
                <a:cs typeface="ヒラギノ角ゴ ProN W3" charset="0"/>
              </a:rPr>
            </a:br>
            <a:r>
              <a:rPr lang="en-US" sz="2800" dirty="0">
                <a:solidFill>
                  <a:schemeClr val="tx1"/>
                </a:solidFill>
                <a:latin typeface="Gill Sans MT" panose="020B0502020104020203" pitchFamily="34" charset="0"/>
                <a:ea typeface="ヒラギノ角ゴ ProN W3" charset="0"/>
                <a:cs typeface="ヒラギノ角ゴ ProN W3" charset="0"/>
              </a:rPr>
              <a:t>Mike Fiorino</a:t>
            </a:r>
            <a:br>
              <a:rPr lang="en-US" sz="2800" dirty="0">
                <a:solidFill>
                  <a:schemeClr val="tx1"/>
                </a:solidFill>
                <a:latin typeface="Gill Sans MT" panose="020B0502020104020203" pitchFamily="34" charset="0"/>
                <a:ea typeface="ヒラギノ角ゴ ProN W3" charset="0"/>
                <a:cs typeface="ヒラギノ角ゴ ProN W3" charset="0"/>
              </a:rPr>
            </a:br>
            <a:r>
              <a:rPr lang="en-US" sz="1800" dirty="0">
                <a:solidFill>
                  <a:schemeClr val="tx1"/>
                </a:solidFill>
                <a:latin typeface="Gill Sans MT" panose="020B0502020104020203" pitchFamily="34" charset="0"/>
                <a:ea typeface="ヒラギノ角ゴ ProN W3" charset="0"/>
                <a:cs typeface="ヒラギノ角ゴ ProN W3" charset="0"/>
              </a:rPr>
              <a:t>Commander, United States Navy (retired)</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1800" dirty="0">
                <a:solidFill>
                  <a:schemeClr val="tx1"/>
                </a:solidFill>
                <a:latin typeface="Gill Sans MT" panose="020B0502020104020203" pitchFamily="34" charset="0"/>
                <a:ea typeface="ヒラギノ角ゴ ProN W3" charset="0"/>
                <a:cs typeface="ヒラギノ角ゴ ProN W3" charset="0"/>
              </a:rPr>
              <a:t>B.S. (</a:t>
            </a:r>
            <a:r>
              <a:rPr lang="ja-JP" altLang="en-US" sz="180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75 PSU), M.S. (</a:t>
            </a:r>
            <a:r>
              <a:rPr lang="ja-JP" altLang="en-US" sz="180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78 PSU), Ph.D. (</a:t>
            </a:r>
            <a:r>
              <a:rPr lang="ja-JP" altLang="en-US" sz="180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87 NPS) all in Meteorology</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2000" b="1" dirty="0" err="1">
                <a:solidFill>
                  <a:schemeClr val="tx1"/>
                </a:solidFill>
                <a:latin typeface="Gill Sans MT" panose="020B0502020104020203" pitchFamily="34" charset="0"/>
                <a:ea typeface="ヒラギノ角ゴ ProN W3" charset="0"/>
                <a:cs typeface="Courier New" charset="0"/>
              </a:rPr>
              <a:t>michael.fiorino@noaa.gov</a:t>
            </a:r>
            <a:r>
              <a:rPr lang="en-US" sz="1600" b="1" dirty="0">
                <a:latin typeface="Gill Sans MT" panose="020B0502020104020203" pitchFamily="34" charset="0"/>
                <a:ea typeface="ヒラギノ角ゴ ProN W3" charset="0"/>
                <a:cs typeface="Courier New" charset="0"/>
              </a:rPr>
              <a:t> </a:t>
            </a:r>
            <a:br>
              <a:rPr lang="en-US" sz="1600" b="1" dirty="0">
                <a:latin typeface="Gill Sans MT" panose="020B0502020104020203" pitchFamily="34" charset="0"/>
                <a:ea typeface="ヒラギノ角ゴ ProN W3" charset="0"/>
                <a:cs typeface="Courier New" charset="0"/>
              </a:rPr>
            </a:br>
            <a:r>
              <a:rPr lang="en-US" sz="1200" b="1" dirty="0">
                <a:latin typeface="Gill Sans MT" panose="020B0502020104020203" pitchFamily="34" charset="0"/>
                <a:ea typeface="ヒラギノ角ゴ ProN W3" charset="0"/>
                <a:cs typeface="Courier New" charset="0"/>
              </a:rPr>
              <a:t>  </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2000" b="1" dirty="0">
                <a:latin typeface="Gill Sans MT" panose="020B0502020104020203" pitchFamily="34" charset="0"/>
                <a:ea typeface="ヒラギノ角ゴ ProN W3" charset="0"/>
                <a:cs typeface="ヒラギノ角ゴ ProN W3" charset="0"/>
              </a:rPr>
              <a:t> </a:t>
            </a:r>
            <a:r>
              <a:rPr lang="en-US" sz="1800" b="1" dirty="0">
                <a:latin typeface="Gill Sans MT" panose="020B0502020104020203" pitchFamily="34" charset="0"/>
                <a:ea typeface="ヒラギノ角ゴ ProN W3" charset="0"/>
                <a:cs typeface="ヒラギノ角ゴ ProN W3" charset="0"/>
              </a:rPr>
              <a:t>University of Colorado Boulder CO </a:t>
            </a:r>
            <a:br>
              <a:rPr lang="en-US" sz="2000" b="1" dirty="0">
                <a:latin typeface="Gill Sans MT" panose="020B0502020104020203" pitchFamily="34" charset="0"/>
                <a:ea typeface="ヒラギノ角ゴ ProN W3" charset="0"/>
                <a:cs typeface="ヒラギノ角ゴ ProN W3" charset="0"/>
              </a:rPr>
            </a:br>
            <a:r>
              <a:rPr lang="en-US" sz="1800" b="1" dirty="0">
                <a:latin typeface="Gill Sans MT" panose="020B0502020104020203" pitchFamily="34" charset="0"/>
                <a:ea typeface="ヒラギノ角ゴ ProN W3" charset="0"/>
                <a:cs typeface="ヒラギノ角ゴ ProN W3" charset="0"/>
              </a:rPr>
              <a:t> </a:t>
            </a:r>
            <a:r>
              <a:rPr lang="en-US" sz="1600" b="1" i="1" dirty="0">
                <a:solidFill>
                  <a:srgbClr val="FF0000"/>
                </a:solidFill>
                <a:latin typeface="Gill Sans MT" panose="020B0502020104020203" pitchFamily="34" charset="0"/>
                <a:ea typeface="ヒラギノ角ゴ ProN W3" charset="0"/>
                <a:cs typeface="ヒラギノ角ゴ ProN W3" charset="0"/>
              </a:rPr>
              <a:t>Earth System Research Laboratory, Boulder CO </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1600" b="1" i="1" dirty="0">
                <a:solidFill>
                  <a:srgbClr val="FF0000"/>
                </a:solidFill>
                <a:latin typeface="Gill Sans MT" panose="020B0502020104020203" pitchFamily="34" charset="0"/>
                <a:ea typeface="ヒラギノ角ゴ ProN W3" charset="0"/>
                <a:cs typeface="ヒラギノ角ゴ ProN W3" charset="0"/>
              </a:rPr>
              <a:t>National Hurricane Center, Miami FL</a:t>
            </a:r>
            <a:br>
              <a:rPr lang="en-US" sz="1600" b="1" i="1" dirty="0">
                <a:solidFill>
                  <a:srgbClr val="FF0000"/>
                </a:solidFill>
                <a:latin typeface="Gill Sans MT" panose="020B0502020104020203" pitchFamily="34" charset="0"/>
                <a:ea typeface="ヒラギノ角ゴ ProN W6" charset="0"/>
                <a:cs typeface="ヒラギノ角ゴ ProN W6" charset="0"/>
              </a:rPr>
            </a:br>
            <a:r>
              <a:rPr lang="en-US" sz="1600" b="1" i="1" dirty="0">
                <a:solidFill>
                  <a:srgbClr val="FF0000"/>
                </a:solidFill>
                <a:latin typeface="Gill Sans MT" panose="020B0502020104020203" pitchFamily="34" charset="0"/>
                <a:ea typeface="ヒラギノ角ゴ ProN W3" charset="0"/>
                <a:cs typeface="ヒラギノ角ゴ ProN W3" charset="0"/>
              </a:rPr>
              <a:t>Joint Typhoon Warning Center, Pearl Harbor HI</a:t>
            </a:r>
            <a:br>
              <a:rPr lang="en-US" sz="1600" b="1" i="1" dirty="0">
                <a:solidFill>
                  <a:srgbClr val="FF0000"/>
                </a:solidFill>
                <a:latin typeface="Gill Sans MT" panose="020B0502020104020203" pitchFamily="34" charset="0"/>
                <a:ea typeface="ヒラギノ角ゴ ProN W6" charset="0"/>
                <a:cs typeface="ヒラギノ角ゴ ProN W6" charset="0"/>
              </a:rPr>
            </a:br>
            <a:r>
              <a:rPr lang="en-US" sz="1600" dirty="0">
                <a:solidFill>
                  <a:schemeClr val="tx1"/>
                </a:solidFill>
                <a:latin typeface="Gill Sans MT" panose="020B0502020104020203" pitchFamily="34" charset="0"/>
                <a:ea typeface="ヒラギノ角ゴ ProN W3" charset="0"/>
                <a:cs typeface="ヒラギノ角ゴ ProN W3" charset="0"/>
              </a:rPr>
              <a:t>Lawrence Livermore National Laboratory, Livermore CA</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1800" b="1" i="1" dirty="0">
                <a:solidFill>
                  <a:srgbClr val="FF0000"/>
                </a:solidFill>
                <a:latin typeface="Gill Sans MT" panose="020B0502020104020203" pitchFamily="34" charset="0"/>
                <a:ea typeface="ヒラギノ角ゴ ProN W3" charset="0"/>
                <a:cs typeface="ヒラギノ角ゴ ProN W3" charset="0"/>
              </a:rPr>
              <a:t>European Centre for Medium-Range Weather Forecasts, </a:t>
            </a:r>
            <a:r>
              <a:rPr lang="en-US" sz="1800" b="1" i="1" dirty="0" err="1">
                <a:solidFill>
                  <a:srgbClr val="FF0000"/>
                </a:solidFill>
                <a:latin typeface="Gill Sans MT" panose="020B0502020104020203" pitchFamily="34" charset="0"/>
                <a:ea typeface="ヒラギノ角ゴ ProN W3" charset="0"/>
                <a:cs typeface="ヒラギノ角ゴ ProN W3" charset="0"/>
              </a:rPr>
              <a:t>Shinfield</a:t>
            </a:r>
            <a:r>
              <a:rPr lang="en-US" sz="1800" b="1" i="1" dirty="0">
                <a:solidFill>
                  <a:srgbClr val="FF0000"/>
                </a:solidFill>
                <a:latin typeface="Gill Sans MT" panose="020B0502020104020203" pitchFamily="34" charset="0"/>
                <a:ea typeface="ヒラギノ角ゴ ProN W3" charset="0"/>
                <a:cs typeface="ヒラギノ角ゴ ProN W3" charset="0"/>
              </a:rPr>
              <a:t> Park, </a:t>
            </a:r>
            <a:r>
              <a:rPr lang="en-US" sz="1800" b="1" i="1" dirty="0" err="1">
                <a:solidFill>
                  <a:srgbClr val="FF0000"/>
                </a:solidFill>
                <a:latin typeface="Gill Sans MT" panose="020B0502020104020203" pitchFamily="34" charset="0"/>
                <a:ea typeface="ヒラギノ角ゴ ProN W3" charset="0"/>
                <a:cs typeface="ヒラギノ角ゴ ProN W3" charset="0"/>
              </a:rPr>
              <a:t>Berskshire</a:t>
            </a:r>
            <a:r>
              <a:rPr lang="en-US" sz="1800" b="1" i="1" dirty="0">
                <a:solidFill>
                  <a:srgbClr val="FF0000"/>
                </a:solidFill>
                <a:latin typeface="Gill Sans MT" panose="020B0502020104020203" pitchFamily="34" charset="0"/>
                <a:ea typeface="ヒラギノ角ゴ ProN W3" charset="0"/>
                <a:cs typeface="ヒラギノ角ゴ ProN W3" charset="0"/>
              </a:rPr>
              <a:t>, UK</a:t>
            </a:r>
            <a:br>
              <a:rPr lang="en-US" sz="1800" b="1" i="1" dirty="0">
                <a:solidFill>
                  <a:srgbClr val="FF0000"/>
                </a:solidFill>
                <a:latin typeface="Gill Sans MT" panose="020B0502020104020203" pitchFamily="34" charset="0"/>
                <a:ea typeface="ヒラギノ角ゴ ProN W6" charset="0"/>
                <a:cs typeface="ヒラギノ角ゴ ProN W6" charset="0"/>
              </a:rPr>
            </a:br>
            <a:r>
              <a:rPr lang="en-US" sz="1600" dirty="0">
                <a:solidFill>
                  <a:schemeClr val="tx1"/>
                </a:solidFill>
                <a:latin typeface="Gill Sans MT" panose="020B0502020104020203" pitchFamily="34" charset="0"/>
                <a:ea typeface="ヒラギノ角ゴ ProN W6" charset="0"/>
                <a:cs typeface="ヒラギノ角ゴ ProN W6" charset="0"/>
              </a:rPr>
              <a:t>Meteorological Research Institute – </a:t>
            </a:r>
            <a:r>
              <a:rPr lang="en-US" sz="1600" dirty="0">
                <a:solidFill>
                  <a:schemeClr val="tx1"/>
                </a:solidFill>
                <a:latin typeface="Gill Sans MT" panose="020B0502020104020203" pitchFamily="34" charset="0"/>
                <a:ea typeface="ヒラギノ角ゴ ProN W3" charset="0"/>
                <a:cs typeface="ヒラギノ角ゴ ProN W3" charset="0"/>
              </a:rPr>
              <a:t>Japan Meteorological Agency, Tsukuba JAPAN</a:t>
            </a:r>
            <a:br>
              <a:rPr lang="en-US" sz="1600" dirty="0">
                <a:solidFill>
                  <a:schemeClr val="tx1"/>
                </a:solidFill>
                <a:latin typeface="Gill Sans MT" panose="020B0502020104020203" pitchFamily="34" charset="0"/>
                <a:ea typeface="ヒラギノ角ゴ ProN W6" charset="0"/>
                <a:cs typeface="ヒラギノ角ゴ ProN W6" charset="0"/>
              </a:rPr>
            </a:br>
            <a:r>
              <a:rPr lang="en-US" sz="1600" dirty="0">
                <a:solidFill>
                  <a:schemeClr val="tx1"/>
                </a:solidFill>
                <a:latin typeface="Gill Sans MT" panose="020B0502020104020203" pitchFamily="34" charset="0"/>
                <a:ea typeface="ヒラギノ角ゴ ProN W3" charset="0"/>
                <a:cs typeface="ヒラギノ角ゴ ProN W3" charset="0"/>
              </a:rPr>
              <a:t>Space and Naval Warfare Systems Command,  Arlington VA</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1600" dirty="0">
                <a:solidFill>
                  <a:schemeClr val="tx1"/>
                </a:solidFill>
                <a:latin typeface="Gill Sans MT" panose="020B0502020104020203" pitchFamily="34" charset="0"/>
                <a:ea typeface="ヒラギノ角ゴ ProN W3" charset="0"/>
                <a:cs typeface="ヒラギノ角ゴ ProN W3" charset="0"/>
              </a:rPr>
              <a:t>NASA Goddard Space Flight Center, Greenbelt MD</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1600" b="1" i="1" dirty="0">
                <a:solidFill>
                  <a:srgbClr val="FF0000"/>
                </a:solidFill>
                <a:latin typeface="Gill Sans MT" panose="020B0502020104020203" pitchFamily="34" charset="0"/>
                <a:ea typeface="ヒラギノ角ゴ ProN W3" charset="0"/>
                <a:cs typeface="ヒラギノ角ゴ ProN W3" charset="0"/>
              </a:rPr>
              <a:t>National Centers for Environmental Prediction, Camp Springs MD</a:t>
            </a:r>
            <a:br>
              <a:rPr lang="en-US" sz="1600" b="1" i="1" dirty="0">
                <a:solidFill>
                  <a:srgbClr val="FF0000"/>
                </a:solidFill>
                <a:latin typeface="Gill Sans MT" panose="020B0502020104020203" pitchFamily="34" charset="0"/>
                <a:ea typeface="ヒラギノ角ゴ ProN W6" charset="0"/>
                <a:cs typeface="ヒラギノ角ゴ ProN W6" charset="0"/>
              </a:rPr>
            </a:br>
            <a:r>
              <a:rPr lang="en-US" sz="1600" dirty="0">
                <a:solidFill>
                  <a:schemeClr val="tx1"/>
                </a:solidFill>
                <a:latin typeface="Gill Sans MT" panose="020B0502020104020203" pitchFamily="34" charset="0"/>
                <a:ea typeface="ヒラギノ角ゴ ProN W3" charset="0"/>
                <a:cs typeface="ヒラギノ角ゴ ProN W3" charset="0"/>
              </a:rPr>
              <a:t>Naval Postgraduate School, Monterey CA</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1600" b="1" i="1" dirty="0">
                <a:solidFill>
                  <a:srgbClr val="FF0000"/>
                </a:solidFill>
                <a:latin typeface="Gill Sans MT" panose="020B0502020104020203" pitchFamily="34" charset="0"/>
                <a:ea typeface="ヒラギノ角ゴ ProN W3" charset="0"/>
                <a:cs typeface="ヒラギノ角ゴ ProN W3" charset="0"/>
              </a:rPr>
              <a:t>Fleet Numerical Meteorology and Oceanography Center, Monterey CA</a:t>
            </a:r>
            <a:br>
              <a:rPr lang="en-US" sz="1600" b="1" i="1" dirty="0">
                <a:solidFill>
                  <a:srgbClr val="FF0000"/>
                </a:solidFill>
                <a:latin typeface="Gill Sans MT" panose="020B0502020104020203" pitchFamily="34" charset="0"/>
                <a:ea typeface="ヒラギノ角ゴ ProN W6" charset="0"/>
                <a:cs typeface="ヒラギノ角ゴ ProN W6" charset="0"/>
              </a:rPr>
            </a:br>
            <a:r>
              <a:rPr lang="en-US" sz="1600" b="1" i="1" dirty="0">
                <a:solidFill>
                  <a:srgbClr val="FF0000"/>
                </a:solidFill>
                <a:latin typeface="Gill Sans MT" panose="020B0502020104020203" pitchFamily="34" charset="0"/>
                <a:ea typeface="ヒラギノ角ゴ ProN W3" charset="0"/>
                <a:cs typeface="ヒラギノ角ゴ ProN W3" charset="0"/>
              </a:rPr>
              <a:t>Naval Research Laboratory, Monterey CA</a:t>
            </a:r>
            <a:br>
              <a:rPr lang="en-US" sz="1600" b="1" i="1" dirty="0">
                <a:solidFill>
                  <a:srgbClr val="FF0000"/>
                </a:solidFill>
                <a:latin typeface="Gill Sans MT" panose="020B0502020104020203" pitchFamily="34" charset="0"/>
                <a:ea typeface="ヒラギノ角ゴ ProN W3" charset="0"/>
                <a:cs typeface="ヒラギノ角ゴ ProN W3" charset="0"/>
              </a:rPr>
            </a:br>
            <a:r>
              <a:rPr lang="en-US" sz="1600" b="1" i="1" dirty="0">
                <a:solidFill>
                  <a:srgbClr val="FF0000"/>
                </a:solidFill>
                <a:latin typeface="Gill Sans MT" panose="020B0502020104020203" pitchFamily="34" charset="0"/>
                <a:ea typeface="ヒラギノ角ゴ ProN W3" charset="0"/>
                <a:cs typeface="ヒラギノ角ゴ ProN W3" charset="0"/>
              </a:rPr>
              <a:t>Atlantic Oceanographic and Meteorological Laboratory, Miami FL</a:t>
            </a:r>
            <a:br>
              <a:rPr lang="en-US" sz="1400" dirty="0">
                <a:solidFill>
                  <a:schemeClr val="tx1"/>
                </a:solidFill>
                <a:latin typeface="Gill Sans MT" panose="020B0502020104020203" pitchFamily="34" charset="0"/>
                <a:ea typeface="ヒラギノ角ゴ ProN W3" charset="0"/>
                <a:cs typeface="ヒラギノ角ゴ ProN W3" charset="0"/>
              </a:rPr>
            </a:br>
            <a:r>
              <a:rPr lang="en-US" sz="1600" b="1" i="1" dirty="0">
                <a:solidFill>
                  <a:srgbClr val="FF0000"/>
                </a:solidFill>
                <a:latin typeface="Gill Sans MT" panose="020B0502020104020203" pitchFamily="34" charset="0"/>
                <a:ea typeface="ヒラギノ角ゴ ProN W3" charset="0"/>
                <a:cs typeface="ヒラギノ角ゴ ProN W3" charset="0"/>
              </a:rPr>
              <a:t>Pennsylvania State University, University Park PA</a:t>
            </a:r>
            <a:endParaRPr lang="en-US" sz="1700" b="1" i="1" dirty="0">
              <a:solidFill>
                <a:srgbClr val="FF0000"/>
              </a:solidFill>
              <a:latin typeface="Gill Sans MT" panose="020B0502020104020203" pitchFamily="34" charset="0"/>
              <a:ea typeface="ヒラギノ角ゴ ProN W6" charset="0"/>
              <a:cs typeface="ヒラギノ角ゴ ProN W6" charset="0"/>
            </a:endParaRPr>
          </a:p>
        </p:txBody>
      </p:sp>
      <p:sp>
        <p:nvSpPr>
          <p:cNvPr id="6145" name="Slide Number Placeholder 3"/>
          <p:cNvSpPr>
            <a:spLocks noGrp="1"/>
          </p:cNvSpPr>
          <p:nvPr>
            <p:ph type="sldNum" sz="quarter" idx="4294967295"/>
          </p:nvPr>
        </p:nvSpPr>
        <p:spPr>
          <a:xfrm>
            <a:off x="6362700" y="9429750"/>
            <a:ext cx="266700" cy="279400"/>
          </a:xfrm>
          <a:prstGeom prst="rect">
            <a:avLst/>
          </a:prstGeom>
          <a:noFill/>
        </p:spPr>
        <p:txBody>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fld id="{8124DEDF-6872-1D47-9D01-99EFD64C5BF0}" type="slidenum">
              <a:rPr lang="en-US" sz="1200">
                <a:solidFill>
                  <a:srgbClr val="000080"/>
                </a:solidFill>
                <a:cs typeface="Gill Sans" charset="0"/>
              </a:rPr>
              <a:pPr eaLnBrk="1" hangingPunct="1"/>
              <a:t>12</a:t>
            </a:fld>
            <a:endParaRPr lang="en-US" sz="1200">
              <a:solidFill>
                <a:srgbClr val="000080"/>
              </a:solidFill>
              <a:cs typeface="Gill Sans" charset="0"/>
            </a:endParaRPr>
          </a:p>
        </p:txBody>
      </p:sp>
    </p:spTree>
    <p:extLst>
      <p:ext uri="{BB962C8B-B14F-4D97-AF65-F5344CB8AC3E}">
        <p14:creationId xmlns:p14="http://schemas.microsoft.com/office/powerpoint/2010/main" val="4463187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3477-CBD6-264F-9E28-34652CD32CA3}"/>
              </a:ext>
            </a:extLst>
          </p:cNvPr>
          <p:cNvSpPr>
            <a:spLocks noGrp="1"/>
          </p:cNvSpPr>
          <p:nvPr>
            <p:ph type="title"/>
          </p:nvPr>
        </p:nvSpPr>
        <p:spPr/>
        <p:txBody>
          <a:bodyPr/>
          <a:lstStyle/>
          <a:p>
            <a:r>
              <a:rPr lang="en-US" dirty="0"/>
              <a:t>Outline of Talk</a:t>
            </a:r>
          </a:p>
        </p:txBody>
      </p:sp>
      <p:sp>
        <p:nvSpPr>
          <p:cNvPr id="3" name="Content Placeholder 2">
            <a:extLst>
              <a:ext uri="{FF2B5EF4-FFF2-40B4-BE49-F238E27FC236}">
                <a16:creationId xmlns:a16="http://schemas.microsoft.com/office/drawing/2014/main" id="{50B586C6-CDD6-DC49-9532-4A150B63AB30}"/>
              </a:ext>
            </a:extLst>
          </p:cNvPr>
          <p:cNvSpPr>
            <a:spLocks noGrp="1"/>
          </p:cNvSpPr>
          <p:nvPr>
            <p:ph idx="1"/>
          </p:nvPr>
        </p:nvSpPr>
        <p:spPr>
          <a:xfrm>
            <a:off x="444500" y="1219200"/>
            <a:ext cx="12115800" cy="6934200"/>
          </a:xfrm>
        </p:spPr>
        <p:txBody>
          <a:bodyPr/>
          <a:lstStyle/>
          <a:p>
            <a:r>
              <a:rPr lang="en-US" sz="3200" dirty="0"/>
              <a:t>50+ year history of TC NWP – it’s not just intensity</a:t>
            </a:r>
          </a:p>
          <a:p>
            <a:r>
              <a:rPr lang="en-US" sz="3200" dirty="0"/>
              <a:t>Basic progress since IWTC I</a:t>
            </a:r>
          </a:p>
          <a:p>
            <a:pPr lvl="1"/>
            <a:r>
              <a:rPr lang="en-US" sz="2400" dirty="0"/>
              <a:t>biggest NWP success story and an irony…</a:t>
            </a:r>
          </a:p>
          <a:p>
            <a:pPr lvl="1"/>
            <a:r>
              <a:rPr lang="en-US" sz="2400" b="1" i="1" dirty="0"/>
              <a:t>models with no </a:t>
            </a:r>
            <a:r>
              <a:rPr lang="en-US" sz="2400" b="1" i="1" dirty="0" err="1"/>
              <a:t>TCvitals</a:t>
            </a:r>
            <a:r>
              <a:rPr lang="en-US" sz="2400" b="1" i="1" dirty="0"/>
              <a:t> make the best 12- &amp; 24-h track forecasts</a:t>
            </a:r>
            <a:endParaRPr lang="en-US" sz="1600" b="1" i="1" dirty="0"/>
          </a:p>
          <a:p>
            <a:r>
              <a:rPr lang="en-US" sz="3200" b="1" i="1" dirty="0"/>
              <a:t>NWP v TC Forecasting – they are not the same</a:t>
            </a:r>
          </a:p>
          <a:p>
            <a:r>
              <a:rPr lang="en-US" sz="3200" dirty="0"/>
              <a:t>Update from NWP centers</a:t>
            </a:r>
          </a:p>
          <a:p>
            <a:pPr lvl="1"/>
            <a:r>
              <a:rPr lang="en-US" sz="2400" dirty="0"/>
              <a:t>what’s new for the 2019 season (we’re already in the SHEM 2019 season)</a:t>
            </a:r>
          </a:p>
          <a:p>
            <a:pPr lvl="1"/>
            <a:r>
              <a:rPr lang="en-US" sz="2400" dirty="0" err="1"/>
              <a:t>TCvitals</a:t>
            </a:r>
            <a:r>
              <a:rPr lang="en-US" sz="2400" dirty="0"/>
              <a:t> – best real-time TC data from the forecast centers</a:t>
            </a:r>
          </a:p>
          <a:p>
            <a:pPr lvl="1"/>
            <a:r>
              <a:rPr lang="en-US" sz="2400" b="1" i="1" dirty="0"/>
              <a:t>forecasters do not ‘bogus’ the model</a:t>
            </a:r>
          </a:p>
          <a:p>
            <a:r>
              <a:rPr lang="en-US" sz="3200" dirty="0">
                <a:sym typeface="Wingdings" pitchFamily="2" charset="2"/>
              </a:rPr>
              <a:t>Discussion points</a:t>
            </a:r>
          </a:p>
          <a:p>
            <a:pPr lvl="1"/>
            <a:r>
              <a:rPr lang="en-US" sz="2400" dirty="0" err="1">
                <a:sym typeface="Wingdings" pitchFamily="2" charset="2"/>
              </a:rPr>
              <a:t>Recommendation:s</a:t>
            </a:r>
            <a:r>
              <a:rPr lang="en-US" sz="2400" dirty="0">
                <a:sym typeface="Wingdings" pitchFamily="2" charset="2"/>
              </a:rPr>
              <a:t> detailed diagnosis of the model-analyzed TC vortex and verification against cyclone-scale observational analyses (IPE and IIE not enough!!)</a:t>
            </a:r>
            <a:endParaRPr lang="en-US" sz="2400" dirty="0"/>
          </a:p>
          <a:p>
            <a:endParaRPr lang="en-US" dirty="0"/>
          </a:p>
        </p:txBody>
      </p:sp>
    </p:spTree>
    <p:extLst>
      <p:ext uri="{BB962C8B-B14F-4D97-AF65-F5344CB8AC3E}">
        <p14:creationId xmlns:p14="http://schemas.microsoft.com/office/powerpoint/2010/main" val="316515579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21E85-E2C1-274D-9C4D-7A4BD371B2F5}"/>
              </a:ext>
            </a:extLst>
          </p:cNvPr>
          <p:cNvSpPr>
            <a:spLocks noGrp="1"/>
          </p:cNvSpPr>
          <p:nvPr>
            <p:ph type="title"/>
          </p:nvPr>
        </p:nvSpPr>
        <p:spPr>
          <a:xfrm>
            <a:off x="-17072" y="1079500"/>
            <a:ext cx="12979400" cy="1054100"/>
          </a:xfrm>
        </p:spPr>
        <p:txBody>
          <a:bodyPr/>
          <a:lstStyle/>
          <a:p>
            <a:r>
              <a:rPr lang="en-US" b="1" i="1" dirty="0"/>
              <a:t>“NCEP never had a hurricane model until 2007”</a:t>
            </a:r>
          </a:p>
        </p:txBody>
      </p:sp>
      <p:pic>
        <p:nvPicPr>
          <p:cNvPr id="4" name="Picture 3">
            <a:extLst>
              <a:ext uri="{FF2B5EF4-FFF2-40B4-BE49-F238E27FC236}">
                <a16:creationId xmlns:a16="http://schemas.microsoft.com/office/drawing/2014/main" id="{5D36130F-8DDC-3C45-A702-46882BA1D70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1000" y="2591426"/>
            <a:ext cx="8534400" cy="6400800"/>
          </a:xfrm>
          <a:prstGeom prst="rect">
            <a:avLst/>
          </a:prstGeom>
        </p:spPr>
      </p:pic>
      <p:sp>
        <p:nvSpPr>
          <p:cNvPr id="5" name="Title 1">
            <a:extLst>
              <a:ext uri="{FF2B5EF4-FFF2-40B4-BE49-F238E27FC236}">
                <a16:creationId xmlns:a16="http://schemas.microsoft.com/office/drawing/2014/main" id="{64FB7BEF-2F75-4949-99A6-393C86BCB010}"/>
              </a:ext>
            </a:extLst>
          </p:cNvPr>
          <p:cNvSpPr txBox="1">
            <a:spLocks/>
          </p:cNvSpPr>
          <p:nvPr/>
        </p:nvSpPr>
        <p:spPr bwMode="auto">
          <a:xfrm>
            <a:off x="7797800" y="2057817"/>
            <a:ext cx="4826000" cy="1054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pPr algn="r"/>
            <a:r>
              <a:rPr lang="en-US" sz="3600" kern="0" dirty="0"/>
              <a:t>Jason </a:t>
            </a:r>
            <a:r>
              <a:rPr lang="en-US" sz="3600" kern="0" dirty="0" err="1"/>
              <a:t>Sippel</a:t>
            </a:r>
            <a:r>
              <a:rPr lang="en-US" sz="3600" kern="0" dirty="0"/>
              <a:t> 20181204</a:t>
            </a:r>
          </a:p>
        </p:txBody>
      </p:sp>
      <p:sp>
        <p:nvSpPr>
          <p:cNvPr id="6" name="TextBox 5">
            <a:extLst>
              <a:ext uri="{FF2B5EF4-FFF2-40B4-BE49-F238E27FC236}">
                <a16:creationId xmlns:a16="http://schemas.microsoft.com/office/drawing/2014/main" id="{8127AB9B-2735-444A-ABE3-3F82EFC05230}"/>
              </a:ext>
            </a:extLst>
          </p:cNvPr>
          <p:cNvSpPr txBox="1"/>
          <p:nvPr/>
        </p:nvSpPr>
        <p:spPr>
          <a:xfrm>
            <a:off x="7811146" y="3448466"/>
            <a:ext cx="4812654" cy="4247317"/>
          </a:xfrm>
          <a:prstGeom prst="rect">
            <a:avLst/>
          </a:prstGeom>
          <a:noFill/>
        </p:spPr>
        <p:txBody>
          <a:bodyPr wrap="square" rtlCol="0">
            <a:spAutoFit/>
          </a:bodyPr>
          <a:lstStyle/>
          <a:p>
            <a:r>
              <a:rPr lang="en-US" sz="5400" b="1" i="1" dirty="0"/>
              <a:t>…because a hurricane model predicts intensity…</a:t>
            </a:r>
          </a:p>
        </p:txBody>
      </p:sp>
    </p:spTree>
    <p:extLst>
      <p:ext uri="{BB962C8B-B14F-4D97-AF65-F5344CB8AC3E}">
        <p14:creationId xmlns:p14="http://schemas.microsoft.com/office/powerpoint/2010/main" val="4109549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9E7C-0594-FA46-AC73-45E610645B7B}"/>
              </a:ext>
            </a:extLst>
          </p:cNvPr>
          <p:cNvSpPr>
            <a:spLocks noGrp="1"/>
          </p:cNvSpPr>
          <p:nvPr>
            <p:ph type="title"/>
          </p:nvPr>
        </p:nvSpPr>
        <p:spPr>
          <a:xfrm>
            <a:off x="247650" y="1752600"/>
            <a:ext cx="12509500" cy="4038600"/>
          </a:xfrm>
        </p:spPr>
        <p:txBody>
          <a:bodyPr/>
          <a:lstStyle/>
          <a:p>
            <a:r>
              <a:rPr lang="en-US" sz="6000" dirty="0"/>
              <a:t>NCEP has run TC models since 1968</a:t>
            </a:r>
            <a:br>
              <a:rPr lang="en-US" sz="6000" dirty="0"/>
            </a:br>
            <a:r>
              <a:rPr lang="en-US" sz="6000" dirty="0"/>
              <a:t>JMA since 1963</a:t>
            </a:r>
            <a:br>
              <a:rPr lang="en-US" sz="6000" dirty="0"/>
            </a:br>
            <a:r>
              <a:rPr lang="en-US" sz="6000" dirty="0"/>
              <a:t>US NAVY since 1978</a:t>
            </a:r>
          </a:p>
        </p:txBody>
      </p:sp>
      <p:sp>
        <p:nvSpPr>
          <p:cNvPr id="3" name="Title 1">
            <a:extLst>
              <a:ext uri="{FF2B5EF4-FFF2-40B4-BE49-F238E27FC236}">
                <a16:creationId xmlns:a16="http://schemas.microsoft.com/office/drawing/2014/main" id="{85ADF401-1DA2-1041-9531-FEE8FC624A19}"/>
              </a:ext>
            </a:extLst>
          </p:cNvPr>
          <p:cNvSpPr txBox="1">
            <a:spLocks/>
          </p:cNvSpPr>
          <p:nvPr/>
        </p:nvSpPr>
        <p:spPr bwMode="auto">
          <a:xfrm>
            <a:off x="0" y="0"/>
            <a:ext cx="12979400" cy="1054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kern="0" dirty="0"/>
              <a:t>Jason is off by 39 years…</a:t>
            </a:r>
          </a:p>
        </p:txBody>
      </p:sp>
    </p:spTree>
    <p:extLst>
      <p:ext uri="{BB962C8B-B14F-4D97-AF65-F5344CB8AC3E}">
        <p14:creationId xmlns:p14="http://schemas.microsoft.com/office/powerpoint/2010/main" val="13578575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1596-7AB3-BF48-B029-31F5A74C9676}"/>
              </a:ext>
            </a:extLst>
          </p:cNvPr>
          <p:cNvSpPr>
            <a:spLocks noGrp="1"/>
          </p:cNvSpPr>
          <p:nvPr>
            <p:ph type="title"/>
          </p:nvPr>
        </p:nvSpPr>
        <p:spPr/>
        <p:txBody>
          <a:bodyPr/>
          <a:lstStyle/>
          <a:p>
            <a:r>
              <a:rPr lang="ja" altLang="en-US" dirty="0"/>
              <a:t>エンダベウピ</a:t>
            </a:r>
            <a:r>
              <a:rPr lang="ja-JP" altLang="en-US"/>
              <a:t>の日本</a:t>
            </a:r>
            <a:br>
              <a:rPr lang="en-US" altLang="ja-JP" dirty="0"/>
            </a:br>
            <a:r>
              <a:rPr lang="en-US" altLang="ja-JP" sz="2400" dirty="0"/>
              <a:t>Japanese NWP</a:t>
            </a:r>
            <a:endParaRPr lang="en-US" dirty="0"/>
          </a:p>
        </p:txBody>
      </p:sp>
      <p:pic>
        <p:nvPicPr>
          <p:cNvPr id="4" name="Picture 3">
            <a:extLst>
              <a:ext uri="{FF2B5EF4-FFF2-40B4-BE49-F238E27FC236}">
                <a16:creationId xmlns:a16="http://schemas.microsoft.com/office/drawing/2014/main" id="{2A8F5262-22F0-124D-98B3-0D52DB104575}"/>
              </a:ext>
            </a:extLst>
          </p:cNvPr>
          <p:cNvPicPr>
            <a:picLocks noChangeAspect="1"/>
          </p:cNvPicPr>
          <p:nvPr/>
        </p:nvPicPr>
        <p:blipFill>
          <a:blip r:embed="rId2"/>
          <a:stretch>
            <a:fillRect/>
          </a:stretch>
        </p:blipFill>
        <p:spPr>
          <a:xfrm>
            <a:off x="2159000" y="1143000"/>
            <a:ext cx="8145332" cy="1676400"/>
          </a:xfrm>
          <a:prstGeom prst="rect">
            <a:avLst/>
          </a:prstGeom>
        </p:spPr>
      </p:pic>
      <p:pic>
        <p:nvPicPr>
          <p:cNvPr id="5" name="Picture 4">
            <a:extLst>
              <a:ext uri="{FF2B5EF4-FFF2-40B4-BE49-F238E27FC236}">
                <a16:creationId xmlns:a16="http://schemas.microsoft.com/office/drawing/2014/main" id="{61A5FE45-7776-2941-8210-D41D97002781}"/>
              </a:ext>
            </a:extLst>
          </p:cNvPr>
          <p:cNvPicPr>
            <a:picLocks noChangeAspect="1"/>
          </p:cNvPicPr>
          <p:nvPr/>
        </p:nvPicPr>
        <p:blipFill>
          <a:blip r:embed="rId3"/>
          <a:stretch>
            <a:fillRect/>
          </a:stretch>
        </p:blipFill>
        <p:spPr>
          <a:xfrm>
            <a:off x="739270" y="1140502"/>
            <a:ext cx="11526259" cy="7628720"/>
          </a:xfrm>
          <a:prstGeom prst="rect">
            <a:avLst/>
          </a:prstGeom>
        </p:spPr>
      </p:pic>
      <p:sp>
        <p:nvSpPr>
          <p:cNvPr id="6" name="Oval 5">
            <a:extLst>
              <a:ext uri="{FF2B5EF4-FFF2-40B4-BE49-F238E27FC236}">
                <a16:creationId xmlns:a16="http://schemas.microsoft.com/office/drawing/2014/main" id="{1F7B187A-A204-3F40-AC44-56DED1871EDA}"/>
              </a:ext>
            </a:extLst>
          </p:cNvPr>
          <p:cNvSpPr/>
          <p:nvPr/>
        </p:nvSpPr>
        <p:spPr bwMode="auto">
          <a:xfrm rot="540705">
            <a:off x="1315971" y="4210981"/>
            <a:ext cx="7315200" cy="1487762"/>
          </a:xfrm>
          <a:prstGeom prst="ellipse">
            <a:avLst/>
          </a:prstGeom>
          <a:solidFill>
            <a:srgbClr val="000090">
              <a:alpha val="22000"/>
            </a:srgbClr>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endParaRPr lang="en-US" sz="2400" dirty="0">
              <a:solidFill>
                <a:srgbClr val="FAD40C"/>
              </a:solidFill>
            </a:endParaRPr>
          </a:p>
        </p:txBody>
      </p:sp>
    </p:spTree>
    <p:extLst>
      <p:ext uri="{BB962C8B-B14F-4D97-AF65-F5344CB8AC3E}">
        <p14:creationId xmlns:p14="http://schemas.microsoft.com/office/powerpoint/2010/main" val="4083241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1596-7AB3-BF48-B029-31F5A74C9676}"/>
              </a:ext>
            </a:extLst>
          </p:cNvPr>
          <p:cNvSpPr>
            <a:spLocks noGrp="1"/>
          </p:cNvSpPr>
          <p:nvPr>
            <p:ph type="title"/>
          </p:nvPr>
        </p:nvSpPr>
        <p:spPr/>
        <p:txBody>
          <a:bodyPr/>
          <a:lstStyle/>
          <a:p>
            <a:r>
              <a:rPr lang="ja" altLang="en-US" dirty="0"/>
              <a:t>エンダベウピ</a:t>
            </a:r>
            <a:r>
              <a:rPr lang="ja-JP" altLang="en-US"/>
              <a:t>の日本</a:t>
            </a:r>
            <a:r>
              <a:rPr lang="en-US" altLang="ja-JP" dirty="0"/>
              <a:t> + NCEP</a:t>
            </a:r>
            <a:endParaRPr lang="en-US" dirty="0"/>
          </a:p>
        </p:txBody>
      </p:sp>
      <p:sp>
        <p:nvSpPr>
          <p:cNvPr id="4" name="Rectangle 3">
            <a:extLst>
              <a:ext uri="{FF2B5EF4-FFF2-40B4-BE49-F238E27FC236}">
                <a16:creationId xmlns:a16="http://schemas.microsoft.com/office/drawing/2014/main" id="{B9D76CCE-9A15-C346-835B-9AC2041634EF}"/>
              </a:ext>
            </a:extLst>
          </p:cNvPr>
          <p:cNvSpPr/>
          <p:nvPr/>
        </p:nvSpPr>
        <p:spPr bwMode="auto">
          <a:xfrm>
            <a:off x="1473200" y="4191000"/>
            <a:ext cx="5562600" cy="461665"/>
          </a:xfrm>
          <a:prstGeom prst="rect">
            <a:avLst/>
          </a:prstGeom>
          <a:solidFill>
            <a:srgbClr val="92D05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2400" dirty="0">
                <a:solidFill>
                  <a:schemeClr val="tx1"/>
                </a:solidFill>
              </a:rPr>
              <a:t>SANBAR 1968-1990</a:t>
            </a:r>
          </a:p>
        </p:txBody>
      </p:sp>
      <p:sp>
        <p:nvSpPr>
          <p:cNvPr id="6" name="Rectangle 5">
            <a:extLst>
              <a:ext uri="{FF2B5EF4-FFF2-40B4-BE49-F238E27FC236}">
                <a16:creationId xmlns:a16="http://schemas.microsoft.com/office/drawing/2014/main" id="{D77536F2-EE4D-8048-92C8-CD1F4F9B479B}"/>
              </a:ext>
            </a:extLst>
          </p:cNvPr>
          <p:cNvSpPr/>
          <p:nvPr/>
        </p:nvSpPr>
        <p:spPr bwMode="auto">
          <a:xfrm>
            <a:off x="3378200" y="4840426"/>
            <a:ext cx="3429000" cy="461665"/>
          </a:xfrm>
          <a:prstGeom prst="rect">
            <a:avLst/>
          </a:prstGeom>
          <a:solidFill>
            <a:srgbClr val="92D05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2400" dirty="0">
                <a:solidFill>
                  <a:schemeClr val="tx1"/>
                </a:solidFill>
              </a:rPr>
              <a:t>MFM 1976-1988</a:t>
            </a:r>
          </a:p>
        </p:txBody>
      </p:sp>
      <p:sp>
        <p:nvSpPr>
          <p:cNvPr id="8" name="Rectangle 7">
            <a:extLst>
              <a:ext uri="{FF2B5EF4-FFF2-40B4-BE49-F238E27FC236}">
                <a16:creationId xmlns:a16="http://schemas.microsoft.com/office/drawing/2014/main" id="{B9D471DC-8279-794E-AC1D-6EF37E321878}"/>
              </a:ext>
            </a:extLst>
          </p:cNvPr>
          <p:cNvSpPr/>
          <p:nvPr/>
        </p:nvSpPr>
        <p:spPr bwMode="auto">
          <a:xfrm>
            <a:off x="5397500" y="5489852"/>
            <a:ext cx="3124200" cy="461665"/>
          </a:xfrm>
          <a:prstGeom prst="rect">
            <a:avLst/>
          </a:prstGeom>
          <a:solidFill>
            <a:srgbClr val="92D05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2400" dirty="0">
                <a:solidFill>
                  <a:schemeClr val="tx1"/>
                </a:solidFill>
              </a:rPr>
              <a:t>QLM 1988-1995</a:t>
            </a:r>
          </a:p>
        </p:txBody>
      </p:sp>
      <p:pic>
        <p:nvPicPr>
          <p:cNvPr id="5" name="Picture 4">
            <a:extLst>
              <a:ext uri="{FF2B5EF4-FFF2-40B4-BE49-F238E27FC236}">
                <a16:creationId xmlns:a16="http://schemas.microsoft.com/office/drawing/2014/main" id="{42C6C358-E5D5-E649-9C32-7A2C499F0F68}"/>
              </a:ext>
            </a:extLst>
          </p:cNvPr>
          <p:cNvPicPr>
            <a:picLocks noChangeAspect="1"/>
          </p:cNvPicPr>
          <p:nvPr/>
        </p:nvPicPr>
        <p:blipFill>
          <a:blip r:embed="rId2"/>
          <a:stretch>
            <a:fillRect/>
          </a:stretch>
        </p:blipFill>
        <p:spPr>
          <a:xfrm>
            <a:off x="-431800" y="1312180"/>
            <a:ext cx="11963401" cy="504652"/>
          </a:xfrm>
          <a:prstGeom prst="rect">
            <a:avLst/>
          </a:prstGeom>
        </p:spPr>
      </p:pic>
      <p:pic>
        <p:nvPicPr>
          <p:cNvPr id="9" name="Picture 8">
            <a:extLst>
              <a:ext uri="{FF2B5EF4-FFF2-40B4-BE49-F238E27FC236}">
                <a16:creationId xmlns:a16="http://schemas.microsoft.com/office/drawing/2014/main" id="{7BE5A870-5FA6-0041-BE4D-B3514F733571}"/>
              </a:ext>
            </a:extLst>
          </p:cNvPr>
          <p:cNvPicPr>
            <a:picLocks noChangeAspect="1"/>
          </p:cNvPicPr>
          <p:nvPr/>
        </p:nvPicPr>
        <p:blipFill>
          <a:blip r:embed="rId3"/>
          <a:stretch>
            <a:fillRect/>
          </a:stretch>
        </p:blipFill>
        <p:spPr>
          <a:xfrm>
            <a:off x="330200" y="1967557"/>
            <a:ext cx="9220200" cy="2022996"/>
          </a:xfrm>
          <a:prstGeom prst="rect">
            <a:avLst/>
          </a:prstGeom>
        </p:spPr>
      </p:pic>
      <p:sp>
        <p:nvSpPr>
          <p:cNvPr id="11" name="Rectangle 10">
            <a:extLst>
              <a:ext uri="{FF2B5EF4-FFF2-40B4-BE49-F238E27FC236}">
                <a16:creationId xmlns:a16="http://schemas.microsoft.com/office/drawing/2014/main" id="{896EBF62-8F99-D142-92E1-3D96623F6412}"/>
              </a:ext>
            </a:extLst>
          </p:cNvPr>
          <p:cNvSpPr/>
          <p:nvPr/>
        </p:nvSpPr>
        <p:spPr bwMode="auto">
          <a:xfrm>
            <a:off x="9360692" y="6788704"/>
            <a:ext cx="2743200" cy="461665"/>
          </a:xfrm>
          <a:prstGeom prst="rect">
            <a:avLst/>
          </a:prstGeom>
          <a:solidFill>
            <a:srgbClr val="92D05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2400" dirty="0">
                <a:solidFill>
                  <a:schemeClr val="tx1"/>
                </a:solidFill>
              </a:rPr>
              <a:t>HWRF 2007-</a:t>
            </a:r>
          </a:p>
        </p:txBody>
      </p:sp>
      <p:sp>
        <p:nvSpPr>
          <p:cNvPr id="12" name="Rectangle 11">
            <a:extLst>
              <a:ext uri="{FF2B5EF4-FFF2-40B4-BE49-F238E27FC236}">
                <a16:creationId xmlns:a16="http://schemas.microsoft.com/office/drawing/2014/main" id="{7102EF98-066B-2348-9729-74C1038ACC6D}"/>
              </a:ext>
            </a:extLst>
          </p:cNvPr>
          <p:cNvSpPr/>
          <p:nvPr/>
        </p:nvSpPr>
        <p:spPr bwMode="auto">
          <a:xfrm>
            <a:off x="6513511" y="6139278"/>
            <a:ext cx="4713287" cy="461665"/>
          </a:xfrm>
          <a:prstGeom prst="rect">
            <a:avLst/>
          </a:prstGeom>
          <a:solidFill>
            <a:srgbClr val="92D05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2400" dirty="0">
                <a:solidFill>
                  <a:schemeClr val="tx1"/>
                </a:solidFill>
              </a:rPr>
              <a:t>GFDL 1992-2017</a:t>
            </a:r>
          </a:p>
        </p:txBody>
      </p:sp>
      <p:sp>
        <p:nvSpPr>
          <p:cNvPr id="13" name="Rectangle 12">
            <a:extLst>
              <a:ext uri="{FF2B5EF4-FFF2-40B4-BE49-F238E27FC236}">
                <a16:creationId xmlns:a16="http://schemas.microsoft.com/office/drawing/2014/main" id="{CC7F48E7-8168-4441-A01B-244481F38D4E}"/>
              </a:ext>
            </a:extLst>
          </p:cNvPr>
          <p:cNvSpPr/>
          <p:nvPr/>
        </p:nvSpPr>
        <p:spPr bwMode="auto">
          <a:xfrm>
            <a:off x="11087101" y="7438131"/>
            <a:ext cx="1904999" cy="461665"/>
          </a:xfrm>
          <a:prstGeom prst="rect">
            <a:avLst/>
          </a:prstGeom>
          <a:solidFill>
            <a:srgbClr val="92D05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2400" dirty="0">
                <a:solidFill>
                  <a:schemeClr val="tx1"/>
                </a:solidFill>
              </a:rPr>
              <a:t>HMON 2017</a:t>
            </a:r>
          </a:p>
        </p:txBody>
      </p:sp>
    </p:spTree>
    <p:extLst>
      <p:ext uri="{BB962C8B-B14F-4D97-AF65-F5344CB8AC3E}">
        <p14:creationId xmlns:p14="http://schemas.microsoft.com/office/powerpoint/2010/main" val="381423425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1596-7AB3-BF48-B029-31F5A74C9676}"/>
              </a:ext>
            </a:extLst>
          </p:cNvPr>
          <p:cNvSpPr>
            <a:spLocks noGrp="1"/>
          </p:cNvSpPr>
          <p:nvPr>
            <p:ph type="title"/>
          </p:nvPr>
        </p:nvSpPr>
        <p:spPr/>
        <p:txBody>
          <a:bodyPr/>
          <a:lstStyle/>
          <a:p>
            <a:r>
              <a:rPr lang="ja" altLang="en-US" dirty="0"/>
              <a:t>エンダベウピ</a:t>
            </a:r>
            <a:r>
              <a:rPr lang="ja-JP" altLang="en-US"/>
              <a:t>の日本</a:t>
            </a:r>
            <a:r>
              <a:rPr lang="en-US" altLang="ja-JP" dirty="0"/>
              <a:t> + US NAVY</a:t>
            </a:r>
            <a:endParaRPr lang="en-US" dirty="0"/>
          </a:p>
        </p:txBody>
      </p:sp>
      <p:sp>
        <p:nvSpPr>
          <p:cNvPr id="4" name="Rectangle 3">
            <a:extLst>
              <a:ext uri="{FF2B5EF4-FFF2-40B4-BE49-F238E27FC236}">
                <a16:creationId xmlns:a16="http://schemas.microsoft.com/office/drawing/2014/main" id="{B9D76CCE-9A15-C346-835B-9AC2041634EF}"/>
              </a:ext>
            </a:extLst>
          </p:cNvPr>
          <p:cNvSpPr/>
          <p:nvPr/>
        </p:nvSpPr>
        <p:spPr bwMode="auto">
          <a:xfrm>
            <a:off x="2921000" y="4191000"/>
            <a:ext cx="4114800" cy="461665"/>
          </a:xfrm>
          <a:prstGeom prst="rect">
            <a:avLst/>
          </a:prstGeom>
          <a:solidFill>
            <a:srgbClr val="00206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2400" dirty="0">
                <a:solidFill>
                  <a:srgbClr val="FFC000"/>
                </a:solidFill>
              </a:rPr>
              <a:t>OTCM 1978-1998</a:t>
            </a:r>
          </a:p>
        </p:txBody>
      </p:sp>
      <p:pic>
        <p:nvPicPr>
          <p:cNvPr id="5" name="Picture 4">
            <a:extLst>
              <a:ext uri="{FF2B5EF4-FFF2-40B4-BE49-F238E27FC236}">
                <a16:creationId xmlns:a16="http://schemas.microsoft.com/office/drawing/2014/main" id="{42C6C358-E5D5-E649-9C32-7A2C499F0F68}"/>
              </a:ext>
            </a:extLst>
          </p:cNvPr>
          <p:cNvPicPr>
            <a:picLocks noChangeAspect="1"/>
          </p:cNvPicPr>
          <p:nvPr/>
        </p:nvPicPr>
        <p:blipFill>
          <a:blip r:embed="rId2"/>
          <a:stretch>
            <a:fillRect/>
          </a:stretch>
        </p:blipFill>
        <p:spPr>
          <a:xfrm>
            <a:off x="-431800" y="1312180"/>
            <a:ext cx="11963401" cy="504652"/>
          </a:xfrm>
          <a:prstGeom prst="rect">
            <a:avLst/>
          </a:prstGeom>
        </p:spPr>
      </p:pic>
      <p:pic>
        <p:nvPicPr>
          <p:cNvPr id="9" name="Picture 8">
            <a:extLst>
              <a:ext uri="{FF2B5EF4-FFF2-40B4-BE49-F238E27FC236}">
                <a16:creationId xmlns:a16="http://schemas.microsoft.com/office/drawing/2014/main" id="{7BE5A870-5FA6-0041-BE4D-B3514F733571}"/>
              </a:ext>
            </a:extLst>
          </p:cNvPr>
          <p:cNvPicPr>
            <a:picLocks noChangeAspect="1"/>
          </p:cNvPicPr>
          <p:nvPr/>
        </p:nvPicPr>
        <p:blipFill>
          <a:blip r:embed="rId3"/>
          <a:stretch>
            <a:fillRect/>
          </a:stretch>
        </p:blipFill>
        <p:spPr>
          <a:xfrm>
            <a:off x="330200" y="1967557"/>
            <a:ext cx="9220200" cy="2022996"/>
          </a:xfrm>
          <a:prstGeom prst="rect">
            <a:avLst/>
          </a:prstGeom>
        </p:spPr>
      </p:pic>
      <p:sp>
        <p:nvSpPr>
          <p:cNvPr id="14" name="Rectangle 13">
            <a:extLst>
              <a:ext uri="{FF2B5EF4-FFF2-40B4-BE49-F238E27FC236}">
                <a16:creationId xmlns:a16="http://schemas.microsoft.com/office/drawing/2014/main" id="{9F858579-7FDE-0846-8BEB-96D9E234F94A}"/>
              </a:ext>
            </a:extLst>
          </p:cNvPr>
          <p:cNvSpPr/>
          <p:nvPr/>
        </p:nvSpPr>
        <p:spPr bwMode="auto">
          <a:xfrm>
            <a:off x="3606800" y="4827740"/>
            <a:ext cx="2362200" cy="400110"/>
          </a:xfrm>
          <a:prstGeom prst="rect">
            <a:avLst/>
          </a:prstGeom>
          <a:solidFill>
            <a:srgbClr val="00206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2000" dirty="0">
                <a:solidFill>
                  <a:srgbClr val="FFC000"/>
                </a:solidFill>
              </a:rPr>
              <a:t>NTCM 1981-1988</a:t>
            </a:r>
          </a:p>
        </p:txBody>
      </p:sp>
      <p:sp>
        <p:nvSpPr>
          <p:cNvPr id="16" name="Rectangle 15">
            <a:extLst>
              <a:ext uri="{FF2B5EF4-FFF2-40B4-BE49-F238E27FC236}">
                <a16:creationId xmlns:a16="http://schemas.microsoft.com/office/drawing/2014/main" id="{0697E28C-7FA8-634B-9FD7-6D0DF599E70B}"/>
              </a:ext>
            </a:extLst>
          </p:cNvPr>
          <p:cNvSpPr/>
          <p:nvPr/>
        </p:nvSpPr>
        <p:spPr bwMode="auto">
          <a:xfrm>
            <a:off x="6464300" y="5489851"/>
            <a:ext cx="4762498" cy="461665"/>
          </a:xfrm>
          <a:prstGeom prst="rect">
            <a:avLst/>
          </a:prstGeom>
          <a:solidFill>
            <a:srgbClr val="00206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2400" dirty="0">
                <a:solidFill>
                  <a:srgbClr val="FFC000"/>
                </a:solidFill>
              </a:rPr>
              <a:t>GFDN 1996-2017</a:t>
            </a:r>
          </a:p>
        </p:txBody>
      </p:sp>
      <p:sp>
        <p:nvSpPr>
          <p:cNvPr id="17" name="Rectangle 16">
            <a:extLst>
              <a:ext uri="{FF2B5EF4-FFF2-40B4-BE49-F238E27FC236}">
                <a16:creationId xmlns:a16="http://schemas.microsoft.com/office/drawing/2014/main" id="{E516FCC5-E90B-9A4E-B8BF-49E8E75ACD13}"/>
              </a:ext>
            </a:extLst>
          </p:cNvPr>
          <p:cNvSpPr/>
          <p:nvPr/>
        </p:nvSpPr>
        <p:spPr bwMode="auto">
          <a:xfrm>
            <a:off x="9702800" y="6139277"/>
            <a:ext cx="2628898" cy="461665"/>
          </a:xfrm>
          <a:prstGeom prst="rect">
            <a:avLst/>
          </a:prstGeom>
          <a:solidFill>
            <a:srgbClr val="00206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2400" dirty="0">
                <a:solidFill>
                  <a:srgbClr val="FFC000"/>
                </a:solidFill>
              </a:rPr>
              <a:t>COTC 2009-</a:t>
            </a:r>
          </a:p>
        </p:txBody>
      </p:sp>
      <p:sp>
        <p:nvSpPr>
          <p:cNvPr id="18" name="Rounded Rectangular Callout 17">
            <a:extLst>
              <a:ext uri="{FF2B5EF4-FFF2-40B4-BE49-F238E27FC236}">
                <a16:creationId xmlns:a16="http://schemas.microsoft.com/office/drawing/2014/main" id="{5E1120F3-50AB-D64A-AD39-8E81F5C91F3A}"/>
              </a:ext>
            </a:extLst>
          </p:cNvPr>
          <p:cNvSpPr/>
          <p:nvPr/>
        </p:nvSpPr>
        <p:spPr bwMode="auto">
          <a:xfrm>
            <a:off x="1414464" y="6781800"/>
            <a:ext cx="4384672" cy="1464231"/>
          </a:xfrm>
          <a:prstGeom prst="wedgeRoundRectCallout">
            <a:avLst>
              <a:gd name="adj1" fmla="val 27179"/>
              <a:gd name="adj2" fmla="val -146573"/>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4000" b="1" dirty="0">
                <a:solidFill>
                  <a:srgbClr val="000090"/>
                </a:solidFill>
              </a:rPr>
              <a:t>“my” model</a:t>
            </a:r>
          </a:p>
          <a:p>
            <a:pPr marL="0" marR="0" indent="0" algn="ctr" defTabSz="914400" rtl="0" eaLnBrk="1" fontAlgn="base" latinLnBrk="0" hangingPunct="1">
              <a:lnSpc>
                <a:spcPct val="100000"/>
              </a:lnSpc>
              <a:spcBef>
                <a:spcPct val="0"/>
              </a:spcBef>
              <a:spcAft>
                <a:spcPct val="0"/>
              </a:spcAft>
              <a:buClrTx/>
              <a:buSzTx/>
              <a:buFontTx/>
              <a:buNone/>
              <a:tabLst/>
            </a:pPr>
            <a:r>
              <a:rPr lang="en-US" sz="4000" b="1" dirty="0" err="1">
                <a:solidFill>
                  <a:srgbClr val="000090"/>
                </a:solidFill>
                <a:latin typeface="Courier" pitchFamily="2" charset="0"/>
              </a:rPr>
              <a:t>rm</a:t>
            </a:r>
            <a:r>
              <a:rPr lang="en-US" sz="4000" b="1" dirty="0">
                <a:solidFill>
                  <a:srgbClr val="000090"/>
                </a:solidFill>
                <a:latin typeface="Courier" pitchFamily="2" charset="0"/>
              </a:rPr>
              <a:t> –f –r *.*</a:t>
            </a:r>
            <a:endParaRPr lang="en-US" sz="2800" b="1" dirty="0">
              <a:solidFill>
                <a:srgbClr val="000090"/>
              </a:solidFill>
              <a:latin typeface="Courier" pitchFamily="2" charset="0"/>
            </a:endParaRPr>
          </a:p>
        </p:txBody>
      </p:sp>
    </p:spTree>
    <p:extLst>
      <p:ext uri="{BB962C8B-B14F-4D97-AF65-F5344CB8AC3E}">
        <p14:creationId xmlns:p14="http://schemas.microsoft.com/office/powerpoint/2010/main" val="3600861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8198-80B5-C24F-B166-DDEFF193AC79}"/>
              </a:ext>
            </a:extLst>
          </p:cNvPr>
          <p:cNvSpPr>
            <a:spLocks noGrp="1"/>
          </p:cNvSpPr>
          <p:nvPr>
            <p:ph type="title"/>
          </p:nvPr>
        </p:nvSpPr>
        <p:spPr/>
        <p:txBody>
          <a:bodyPr/>
          <a:lstStyle/>
          <a:p>
            <a:r>
              <a:rPr lang="en-US" sz="2800" dirty="0"/>
              <a:t>as an NWP modeler wearing two hats…it sometimes feels like...</a:t>
            </a:r>
            <a:br>
              <a:rPr lang="en-US" dirty="0"/>
            </a:br>
            <a:r>
              <a:rPr lang="en-US" dirty="0"/>
              <a:t>Dr. Gray’s Push Me-Pull You</a:t>
            </a:r>
          </a:p>
        </p:txBody>
      </p:sp>
      <p:pic>
        <p:nvPicPr>
          <p:cNvPr id="1026" name="Picture 2" descr="Image result for dr dolittle push me pull me">
            <a:extLst>
              <a:ext uri="{FF2B5EF4-FFF2-40B4-BE49-F238E27FC236}">
                <a16:creationId xmlns:a16="http://schemas.microsoft.com/office/drawing/2014/main" id="{90E1BB09-8495-4447-BB7B-87DC2090B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200" y="1130748"/>
            <a:ext cx="5830549" cy="74921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animal, mammal, outdoor, standing&#13;&#10;&#13;&#10;Description automatically generated">
            <a:extLst>
              <a:ext uri="{FF2B5EF4-FFF2-40B4-BE49-F238E27FC236}">
                <a16:creationId xmlns:a16="http://schemas.microsoft.com/office/drawing/2014/main" id="{E05F47B6-9D6E-464B-8BFA-5443913CC920}"/>
              </a:ext>
            </a:extLst>
          </p:cNvPr>
          <p:cNvPicPr>
            <a:picLocks noChangeAspect="1"/>
          </p:cNvPicPr>
          <p:nvPr/>
        </p:nvPicPr>
        <p:blipFill>
          <a:blip r:embed="rId3"/>
          <a:stretch>
            <a:fillRect/>
          </a:stretch>
        </p:blipFill>
        <p:spPr>
          <a:xfrm>
            <a:off x="3759200" y="1130748"/>
            <a:ext cx="5830549" cy="7501648"/>
          </a:xfrm>
          <a:prstGeom prst="rect">
            <a:avLst/>
          </a:prstGeom>
        </p:spPr>
      </p:pic>
      <p:sp>
        <p:nvSpPr>
          <p:cNvPr id="8" name="Rounded Rectangular Callout 7">
            <a:extLst>
              <a:ext uri="{FF2B5EF4-FFF2-40B4-BE49-F238E27FC236}">
                <a16:creationId xmlns:a16="http://schemas.microsoft.com/office/drawing/2014/main" id="{0ADD4100-D332-E140-A768-A9D3A7E93981}"/>
              </a:ext>
            </a:extLst>
          </p:cNvPr>
          <p:cNvSpPr/>
          <p:nvPr/>
        </p:nvSpPr>
        <p:spPr bwMode="auto">
          <a:xfrm>
            <a:off x="19362" y="1412804"/>
            <a:ext cx="3048000" cy="5904667"/>
          </a:xfrm>
          <a:prstGeom prst="wedgeRoundRectCallout">
            <a:avLst>
              <a:gd name="adj1" fmla="val 77860"/>
              <a:gd name="adj2" fmla="val -32995"/>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3600" dirty="0">
                <a:solidFill>
                  <a:srgbClr val="FAD40C"/>
                </a:solidFill>
              </a:rPr>
              <a:t>WOW Bill, my numerical model simulated the RI of Hurricane Michael and even the polygonal eyewall!!!</a:t>
            </a:r>
          </a:p>
        </p:txBody>
      </p:sp>
      <p:sp>
        <p:nvSpPr>
          <p:cNvPr id="6" name="Rounded Rectangular Callout 5">
            <a:extLst>
              <a:ext uri="{FF2B5EF4-FFF2-40B4-BE49-F238E27FC236}">
                <a16:creationId xmlns:a16="http://schemas.microsoft.com/office/drawing/2014/main" id="{F52D10C7-526F-F047-A67A-CFAE472FF9D1}"/>
              </a:ext>
            </a:extLst>
          </p:cNvPr>
          <p:cNvSpPr/>
          <p:nvPr/>
        </p:nvSpPr>
        <p:spPr bwMode="auto">
          <a:xfrm>
            <a:off x="9960535" y="1415302"/>
            <a:ext cx="2743200" cy="5850195"/>
          </a:xfrm>
          <a:prstGeom prst="wedgeRoundRectCallout">
            <a:avLst>
              <a:gd name="adj1" fmla="val -70506"/>
              <a:gd name="adj2" fmla="val -27455"/>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3600" b="1" i="1" dirty="0">
                <a:solidFill>
                  <a:srgbClr val="FAD40C"/>
                </a:solidFill>
              </a:rPr>
              <a:t>that’s all well and good </a:t>
            </a:r>
            <a:r>
              <a:rPr lang="en-US" sz="3600" dirty="0">
                <a:solidFill>
                  <a:srgbClr val="FAD40C"/>
                </a:solidFill>
              </a:rPr>
              <a:t>Ms. Modeler, but when and where is the storm going to make landfall?</a:t>
            </a:r>
          </a:p>
        </p:txBody>
      </p:sp>
      <p:sp>
        <p:nvSpPr>
          <p:cNvPr id="12" name="TextBox 11">
            <a:extLst>
              <a:ext uri="{FF2B5EF4-FFF2-40B4-BE49-F238E27FC236}">
                <a16:creationId xmlns:a16="http://schemas.microsoft.com/office/drawing/2014/main" id="{D1C5C1EA-05AB-8045-8229-174361EEDD0E}"/>
              </a:ext>
            </a:extLst>
          </p:cNvPr>
          <p:cNvSpPr txBox="1"/>
          <p:nvPr/>
        </p:nvSpPr>
        <p:spPr>
          <a:xfrm rot="21119631">
            <a:off x="4777119" y="3044630"/>
            <a:ext cx="861774" cy="2641013"/>
          </a:xfrm>
          <a:prstGeom prst="rect">
            <a:avLst/>
          </a:prstGeom>
          <a:solidFill>
            <a:schemeClr val="bg1">
              <a:lumMod val="75000"/>
              <a:alpha val="48000"/>
            </a:schemeClr>
          </a:solidFill>
        </p:spPr>
        <p:txBody>
          <a:bodyPr vert="vert" wrap="square" rtlCol="0">
            <a:spAutoFit/>
          </a:bodyPr>
          <a:lstStyle/>
          <a:p>
            <a:r>
              <a:rPr lang="en-US" sz="4400" dirty="0"/>
              <a:t>researcher</a:t>
            </a:r>
          </a:p>
        </p:txBody>
      </p:sp>
      <p:sp>
        <p:nvSpPr>
          <p:cNvPr id="14" name="TextBox 13">
            <a:extLst>
              <a:ext uri="{FF2B5EF4-FFF2-40B4-BE49-F238E27FC236}">
                <a16:creationId xmlns:a16="http://schemas.microsoft.com/office/drawing/2014/main" id="{1FCC2425-AF15-FA4C-AE04-1E22AE63E726}"/>
              </a:ext>
            </a:extLst>
          </p:cNvPr>
          <p:cNvSpPr txBox="1"/>
          <p:nvPr/>
        </p:nvSpPr>
        <p:spPr>
          <a:xfrm rot="693641">
            <a:off x="7748896" y="3019891"/>
            <a:ext cx="861774" cy="2641013"/>
          </a:xfrm>
          <a:prstGeom prst="rect">
            <a:avLst/>
          </a:prstGeom>
          <a:solidFill>
            <a:schemeClr val="bg1">
              <a:lumMod val="75000"/>
              <a:alpha val="60000"/>
            </a:schemeClr>
          </a:solidFill>
        </p:spPr>
        <p:txBody>
          <a:bodyPr vert="vert" wrap="square" rtlCol="0" anchor="ctr">
            <a:spAutoFit/>
          </a:bodyPr>
          <a:lstStyle/>
          <a:p>
            <a:r>
              <a:rPr lang="en-US" sz="4400" dirty="0"/>
              <a:t>forecaster</a:t>
            </a:r>
          </a:p>
        </p:txBody>
      </p:sp>
    </p:spTree>
    <p:extLst>
      <p:ext uri="{BB962C8B-B14F-4D97-AF65-F5344CB8AC3E}">
        <p14:creationId xmlns:p14="http://schemas.microsoft.com/office/powerpoint/2010/main" val="1449855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DE914-2EB4-5242-A549-1420568407F4}"/>
              </a:ext>
            </a:extLst>
          </p:cNvPr>
          <p:cNvSpPr>
            <a:spLocks noGrp="1"/>
          </p:cNvSpPr>
          <p:nvPr>
            <p:ph type="title"/>
          </p:nvPr>
        </p:nvSpPr>
        <p:spPr/>
        <p:txBody>
          <a:bodyPr/>
          <a:lstStyle/>
          <a:p>
            <a:r>
              <a:rPr lang="en-US" dirty="0"/>
              <a:t>The Gary Atkinson 2x2 contingency table</a:t>
            </a:r>
            <a:br>
              <a:rPr lang="en-US" dirty="0"/>
            </a:br>
            <a:r>
              <a:rPr lang="en-US" sz="2400" dirty="0"/>
              <a:t>Atkinson 1971 AWS TR 240 </a:t>
            </a:r>
            <a:r>
              <a:rPr lang="en-US" sz="2400" b="1" i="1" dirty="0"/>
              <a:t>Forecasters Guide to Tropical Meteorology</a:t>
            </a:r>
            <a:endParaRPr lang="en-US" b="1" i="1" dirty="0"/>
          </a:p>
        </p:txBody>
      </p:sp>
      <p:graphicFrame>
        <p:nvGraphicFramePr>
          <p:cNvPr id="4" name="Content Placeholder 3">
            <a:extLst>
              <a:ext uri="{FF2B5EF4-FFF2-40B4-BE49-F238E27FC236}">
                <a16:creationId xmlns:a16="http://schemas.microsoft.com/office/drawing/2014/main" id="{90E69EE8-16FF-E04F-9B1B-390B081CD53F}"/>
              </a:ext>
            </a:extLst>
          </p:cNvPr>
          <p:cNvGraphicFramePr>
            <a:graphicFrameLocks noGrp="1"/>
          </p:cNvGraphicFramePr>
          <p:nvPr>
            <p:ph idx="1"/>
            <p:extLst>
              <p:ext uri="{D42A27DB-BD31-4B8C-83A1-F6EECF244321}">
                <p14:modId xmlns:p14="http://schemas.microsoft.com/office/powerpoint/2010/main" val="635251730"/>
              </p:ext>
            </p:extLst>
          </p:nvPr>
        </p:nvGraphicFramePr>
        <p:xfrm>
          <a:off x="1625600" y="1883948"/>
          <a:ext cx="9753599" cy="6050280"/>
        </p:xfrm>
        <a:graphic>
          <a:graphicData uri="http://schemas.openxmlformats.org/drawingml/2006/table">
            <a:tbl>
              <a:tblPr>
                <a:tableStyleId>{5C22544A-7EE6-4342-B048-85BDC9FD1C3A}</a:tableStyleId>
              </a:tblPr>
              <a:tblGrid>
                <a:gridCol w="990600">
                  <a:extLst>
                    <a:ext uri="{9D8B030D-6E8A-4147-A177-3AD203B41FA5}">
                      <a16:colId xmlns:a16="http://schemas.microsoft.com/office/drawing/2014/main" val="3790304601"/>
                    </a:ext>
                  </a:extLst>
                </a:gridCol>
                <a:gridCol w="4419600">
                  <a:extLst>
                    <a:ext uri="{9D8B030D-6E8A-4147-A177-3AD203B41FA5}">
                      <a16:colId xmlns:a16="http://schemas.microsoft.com/office/drawing/2014/main" val="627794977"/>
                    </a:ext>
                  </a:extLst>
                </a:gridCol>
                <a:gridCol w="4343399">
                  <a:extLst>
                    <a:ext uri="{9D8B030D-6E8A-4147-A177-3AD203B41FA5}">
                      <a16:colId xmlns:a16="http://schemas.microsoft.com/office/drawing/2014/main" val="4170481838"/>
                    </a:ext>
                  </a:extLst>
                </a:gridCol>
              </a:tblGrid>
              <a:tr h="342900">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no typhoon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3600" b="1" cap="all" baseline="0" dirty="0">
                          <a:solidFill>
                            <a:schemeClr val="accent3"/>
                          </a:solidFill>
                        </a:rPr>
                        <a:t>Typhoon</a:t>
                      </a:r>
                      <a:endParaRPr lang="en-US" b="1" cap="all" baseline="0" dirty="0">
                        <a:solidFill>
                          <a:schemeClr val="accent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659846603"/>
                  </a:ext>
                </a:extLst>
              </a:tr>
              <a:tr h="2705100">
                <a:tc>
                  <a:txBody>
                    <a:bodyPr/>
                    <a:lstStyle/>
                    <a:p>
                      <a:pPr algn="ctr"/>
                      <a:r>
                        <a:rPr lang="en-US" dirty="0"/>
                        <a:t>no typhoon</a:t>
                      </a: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3068404"/>
                  </a:ext>
                </a:extLst>
              </a:tr>
              <a:tr h="2705100">
                <a:tc>
                  <a:txBody>
                    <a:bodyPr/>
                    <a:lstStyle/>
                    <a:p>
                      <a:pPr algn="ctr"/>
                      <a:r>
                        <a:rPr lang="en-US" sz="3200" b="1" dirty="0">
                          <a:solidFill>
                            <a:schemeClr val="bg1"/>
                          </a:solidFill>
                        </a:rPr>
                        <a:t>TYPHOON</a:t>
                      </a: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0218512"/>
                  </a:ext>
                </a:extLst>
              </a:tr>
            </a:tbl>
          </a:graphicData>
        </a:graphic>
      </p:graphicFrame>
      <p:pic>
        <p:nvPicPr>
          <p:cNvPr id="6" name="Graphic 5" descr="Neutral Face with No Fill">
            <a:extLst>
              <a:ext uri="{FF2B5EF4-FFF2-40B4-BE49-F238E27FC236}">
                <a16:creationId xmlns:a16="http://schemas.microsoft.com/office/drawing/2014/main" id="{84B0725E-B285-AF43-9B40-8D933F4C5E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9200" y="2941020"/>
            <a:ext cx="1935780" cy="1935780"/>
          </a:xfrm>
          <a:prstGeom prst="rect">
            <a:avLst/>
          </a:prstGeom>
        </p:spPr>
      </p:pic>
      <p:pic>
        <p:nvPicPr>
          <p:cNvPr id="8" name="Graphic 7" descr="Angry Face with Solid Fill">
            <a:extLst>
              <a:ext uri="{FF2B5EF4-FFF2-40B4-BE49-F238E27FC236}">
                <a16:creationId xmlns:a16="http://schemas.microsoft.com/office/drawing/2014/main" id="{581DAE87-B9B6-254D-8ACE-82043F96F7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9029" y="2319152"/>
            <a:ext cx="3121616" cy="3121616"/>
          </a:xfrm>
          <a:prstGeom prst="rect">
            <a:avLst/>
          </a:prstGeom>
        </p:spPr>
      </p:pic>
      <p:pic>
        <p:nvPicPr>
          <p:cNvPr id="10" name="Graphic 9" descr="Crying Face with Solid Fill">
            <a:extLst>
              <a:ext uri="{FF2B5EF4-FFF2-40B4-BE49-F238E27FC236}">
                <a16:creationId xmlns:a16="http://schemas.microsoft.com/office/drawing/2014/main" id="{9F3E13A9-068A-F24E-8DAD-BDB691D211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28465" y="5366271"/>
            <a:ext cx="2312473" cy="2312473"/>
          </a:xfrm>
          <a:prstGeom prst="rect">
            <a:avLst/>
          </a:prstGeom>
        </p:spPr>
      </p:pic>
      <p:pic>
        <p:nvPicPr>
          <p:cNvPr id="12" name="Graphic 11" descr="Confused Face with Solid Fill">
            <a:extLst>
              <a:ext uri="{FF2B5EF4-FFF2-40B4-BE49-F238E27FC236}">
                <a16:creationId xmlns:a16="http://schemas.microsoft.com/office/drawing/2014/main" id="{831840C8-A002-A74A-866C-EA562AB51D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29764" y="5134410"/>
            <a:ext cx="2794652" cy="2794652"/>
          </a:xfrm>
          <a:prstGeom prst="rect">
            <a:avLst/>
          </a:prstGeom>
        </p:spPr>
      </p:pic>
      <p:sp>
        <p:nvSpPr>
          <p:cNvPr id="13" name="TextBox 12">
            <a:extLst>
              <a:ext uri="{FF2B5EF4-FFF2-40B4-BE49-F238E27FC236}">
                <a16:creationId xmlns:a16="http://schemas.microsoft.com/office/drawing/2014/main" id="{13682C36-CDD2-DD48-9CDA-7DD83FB73138}"/>
              </a:ext>
            </a:extLst>
          </p:cNvPr>
          <p:cNvSpPr txBox="1"/>
          <p:nvPr/>
        </p:nvSpPr>
        <p:spPr>
          <a:xfrm>
            <a:off x="4292600" y="1068682"/>
            <a:ext cx="5203770" cy="923330"/>
          </a:xfrm>
          <a:prstGeom prst="rect">
            <a:avLst/>
          </a:prstGeom>
          <a:noFill/>
        </p:spPr>
        <p:txBody>
          <a:bodyPr wrap="square" rtlCol="0">
            <a:spAutoFit/>
          </a:bodyPr>
          <a:lstStyle/>
          <a:p>
            <a:r>
              <a:rPr lang="en-US" sz="5400" dirty="0"/>
              <a:t>OB</a:t>
            </a:r>
            <a:endParaRPr lang="en-US" dirty="0"/>
          </a:p>
        </p:txBody>
      </p:sp>
      <p:sp>
        <p:nvSpPr>
          <p:cNvPr id="14" name="TextBox 13">
            <a:extLst>
              <a:ext uri="{FF2B5EF4-FFF2-40B4-BE49-F238E27FC236}">
                <a16:creationId xmlns:a16="http://schemas.microsoft.com/office/drawing/2014/main" id="{10A846EC-E7AE-534C-AEDB-570030F08646}"/>
              </a:ext>
            </a:extLst>
          </p:cNvPr>
          <p:cNvSpPr txBox="1"/>
          <p:nvPr/>
        </p:nvSpPr>
        <p:spPr>
          <a:xfrm rot="5400000">
            <a:off x="-1535880" y="4355090"/>
            <a:ext cx="5203770" cy="1107996"/>
          </a:xfrm>
          <a:prstGeom prst="rect">
            <a:avLst/>
          </a:prstGeom>
          <a:noFill/>
        </p:spPr>
        <p:txBody>
          <a:bodyPr wrap="square" rtlCol="0">
            <a:spAutoFit/>
          </a:bodyPr>
          <a:lstStyle/>
          <a:p>
            <a:r>
              <a:rPr lang="en-US" sz="6600" dirty="0"/>
              <a:t>FC</a:t>
            </a:r>
          </a:p>
        </p:txBody>
      </p:sp>
    </p:spTree>
    <p:extLst>
      <p:ext uri="{BB962C8B-B14F-4D97-AF65-F5344CB8AC3E}">
        <p14:creationId xmlns:p14="http://schemas.microsoft.com/office/powerpoint/2010/main" val="110063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CABE-3852-9D4A-B072-1AB7244C8487}"/>
              </a:ext>
            </a:extLst>
          </p:cNvPr>
          <p:cNvSpPr>
            <a:spLocks noGrp="1"/>
          </p:cNvSpPr>
          <p:nvPr>
            <p:ph type="title"/>
          </p:nvPr>
        </p:nvSpPr>
        <p:spPr/>
        <p:txBody>
          <a:bodyPr/>
          <a:lstStyle/>
          <a:p>
            <a:r>
              <a:rPr lang="en-US" sz="4000" dirty="0"/>
              <a:t>1</a:t>
            </a:r>
            <a:r>
              <a:rPr lang="en-US" sz="4000" baseline="30000" dirty="0"/>
              <a:t>st</a:t>
            </a:r>
            <a:r>
              <a:rPr lang="en-US" sz="4000" dirty="0"/>
              <a:t> NWP Progress since IWTC I – Bangkok 1985</a:t>
            </a:r>
            <a:endParaRPr lang="en-US" sz="4800" b="1" dirty="0"/>
          </a:p>
        </p:txBody>
      </p:sp>
      <p:sp>
        <p:nvSpPr>
          <p:cNvPr id="3" name="Content Placeholder 2">
            <a:extLst>
              <a:ext uri="{FF2B5EF4-FFF2-40B4-BE49-F238E27FC236}">
                <a16:creationId xmlns:a16="http://schemas.microsoft.com/office/drawing/2014/main" id="{EB02B10B-9592-914B-AD86-8ED182E0E2BA}"/>
              </a:ext>
            </a:extLst>
          </p:cNvPr>
          <p:cNvSpPr>
            <a:spLocks noGrp="1"/>
          </p:cNvSpPr>
          <p:nvPr>
            <p:ph idx="1"/>
          </p:nvPr>
        </p:nvSpPr>
        <p:spPr>
          <a:xfrm>
            <a:off x="6731000" y="7391400"/>
            <a:ext cx="5905500" cy="1524000"/>
          </a:xfrm>
        </p:spPr>
        <p:txBody>
          <a:bodyPr/>
          <a:lstStyle/>
          <a:p>
            <a:r>
              <a:rPr lang="en-US" err="1"/>
              <a:t>dddd</a:t>
            </a:r>
            <a:endParaRPr lang="en-US"/>
          </a:p>
        </p:txBody>
      </p:sp>
      <p:pic>
        <p:nvPicPr>
          <p:cNvPr id="7" name="Picture 6">
            <a:extLst>
              <a:ext uri="{FF2B5EF4-FFF2-40B4-BE49-F238E27FC236}">
                <a16:creationId xmlns:a16="http://schemas.microsoft.com/office/drawing/2014/main" id="{7CF72343-5555-B74D-A015-1A27E794C5E6}"/>
              </a:ext>
            </a:extLst>
          </p:cNvPr>
          <p:cNvPicPr>
            <a:picLocks noChangeAspect="1"/>
          </p:cNvPicPr>
          <p:nvPr/>
        </p:nvPicPr>
        <p:blipFill>
          <a:blip r:embed="rId2"/>
          <a:stretch>
            <a:fillRect/>
          </a:stretch>
        </p:blipFill>
        <p:spPr>
          <a:xfrm>
            <a:off x="-5842000" y="1192718"/>
            <a:ext cx="19281229" cy="7368164"/>
          </a:xfrm>
          <a:prstGeom prst="rect">
            <a:avLst/>
          </a:prstGeom>
        </p:spPr>
      </p:pic>
      <p:sp>
        <p:nvSpPr>
          <p:cNvPr id="5" name="Rounded Rectangular Callout 4">
            <a:extLst>
              <a:ext uri="{FF2B5EF4-FFF2-40B4-BE49-F238E27FC236}">
                <a16:creationId xmlns:a16="http://schemas.microsoft.com/office/drawing/2014/main" id="{0CB1161E-D058-D84D-B7DF-840A07542290}"/>
              </a:ext>
            </a:extLst>
          </p:cNvPr>
          <p:cNvSpPr/>
          <p:nvPr/>
        </p:nvSpPr>
        <p:spPr bwMode="auto">
          <a:xfrm>
            <a:off x="7683500" y="946424"/>
            <a:ext cx="4953000" cy="2553891"/>
          </a:xfrm>
          <a:prstGeom prst="wedgeRoundRectCallout">
            <a:avLst>
              <a:gd name="adj1" fmla="val -47191"/>
              <a:gd name="adj2" fmla="val 71285"/>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rtlCol="0" anchor="ctr">
            <a:spAutoFit/>
          </a:bodyPr>
          <a:lstStyle/>
          <a:p>
            <a:r>
              <a:rPr lang="en-US" sz="3200" b="1" i="1" dirty="0">
                <a:solidFill>
                  <a:srgbClr val="FAD40C"/>
                </a:solidFill>
              </a:rPr>
              <a:t>Rick </a:t>
            </a:r>
            <a:r>
              <a:rPr lang="en-US" sz="3200" b="1" i="1" dirty="0" err="1">
                <a:solidFill>
                  <a:srgbClr val="FAD40C"/>
                </a:solidFill>
              </a:rPr>
              <a:t>Anthes</a:t>
            </a:r>
            <a:r>
              <a:rPr lang="en-US" sz="3200" b="1" i="1" dirty="0">
                <a:solidFill>
                  <a:srgbClr val="FAD40C"/>
                </a:solidFill>
              </a:rPr>
              <a:t>’ lament:</a:t>
            </a:r>
          </a:p>
          <a:p>
            <a:r>
              <a:rPr lang="en-US" sz="2800" dirty="0">
                <a:solidFill>
                  <a:srgbClr val="FAD40C"/>
                </a:solidFill>
              </a:rPr>
              <a:t>the modelers were put in their own session…and not seen as another tool to understand and forecast TCs</a:t>
            </a:r>
          </a:p>
        </p:txBody>
      </p:sp>
    </p:spTree>
    <p:extLst>
      <p:ext uri="{BB962C8B-B14F-4D97-AF65-F5344CB8AC3E}">
        <p14:creationId xmlns:p14="http://schemas.microsoft.com/office/powerpoint/2010/main" val="4085221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CABE-3852-9D4A-B072-1AB7244C8487}"/>
              </a:ext>
            </a:extLst>
          </p:cNvPr>
          <p:cNvSpPr>
            <a:spLocks noGrp="1"/>
          </p:cNvSpPr>
          <p:nvPr>
            <p:ph type="title"/>
          </p:nvPr>
        </p:nvSpPr>
        <p:spPr/>
        <p:txBody>
          <a:bodyPr/>
          <a:lstStyle/>
          <a:p>
            <a:r>
              <a:rPr lang="en-US" sz="4000" dirty="0"/>
              <a:t>1</a:t>
            </a:r>
            <a:r>
              <a:rPr lang="en-US" sz="4000" baseline="30000" dirty="0"/>
              <a:t>st</a:t>
            </a:r>
            <a:r>
              <a:rPr lang="en-US" sz="4000" dirty="0"/>
              <a:t> </a:t>
            </a:r>
            <a:r>
              <a:rPr lang="en-US" sz="4000" dirty="0" err="1"/>
              <a:t>Kepertian</a:t>
            </a:r>
            <a:r>
              <a:rPr lang="en-US" sz="4000" dirty="0"/>
              <a:t> NWP Progress since IWTC 1</a:t>
            </a:r>
            <a:endParaRPr lang="en-US" sz="4800" b="1" dirty="0"/>
          </a:p>
        </p:txBody>
      </p:sp>
      <p:sp>
        <p:nvSpPr>
          <p:cNvPr id="3" name="Content Placeholder 2">
            <a:extLst>
              <a:ext uri="{FF2B5EF4-FFF2-40B4-BE49-F238E27FC236}">
                <a16:creationId xmlns:a16="http://schemas.microsoft.com/office/drawing/2014/main" id="{EB02B10B-9592-914B-AD86-8ED182E0E2BA}"/>
              </a:ext>
            </a:extLst>
          </p:cNvPr>
          <p:cNvSpPr>
            <a:spLocks noGrp="1"/>
          </p:cNvSpPr>
          <p:nvPr>
            <p:ph idx="1"/>
          </p:nvPr>
        </p:nvSpPr>
        <p:spPr>
          <a:xfrm>
            <a:off x="787400" y="1600200"/>
            <a:ext cx="11582400" cy="3657600"/>
          </a:xfrm>
        </p:spPr>
        <p:txBody>
          <a:bodyPr/>
          <a:lstStyle/>
          <a:p>
            <a:r>
              <a:rPr lang="en-US" dirty="0"/>
              <a:t>1 min v 10 min winds – </a:t>
            </a:r>
            <a:r>
              <a:rPr lang="en-US" dirty="0" err="1"/>
              <a:t>potAAAto</a:t>
            </a:r>
            <a:r>
              <a:rPr lang="en-US" dirty="0"/>
              <a:t> </a:t>
            </a:r>
            <a:r>
              <a:rPr lang="en-US" dirty="0" err="1"/>
              <a:t>potaaato</a:t>
            </a:r>
            <a:r>
              <a:rPr lang="en-US" dirty="0"/>
              <a:t> </a:t>
            </a:r>
            <a:r>
              <a:rPr lang="en-US" dirty="0">
                <a:sym typeface="Wingdings" pitchFamily="2" charset="2"/>
              </a:rPr>
              <a:t></a:t>
            </a:r>
            <a:r>
              <a:rPr lang="en-US" dirty="0"/>
              <a:t> progress because we aren’t talking about it in IWTC 9</a:t>
            </a:r>
          </a:p>
          <a:p>
            <a:r>
              <a:rPr lang="en-US" dirty="0"/>
              <a:t>ditto for modeling and NWP </a:t>
            </a:r>
          </a:p>
        </p:txBody>
      </p:sp>
    </p:spTree>
    <p:extLst>
      <p:ext uri="{BB962C8B-B14F-4D97-AF65-F5344CB8AC3E}">
        <p14:creationId xmlns:p14="http://schemas.microsoft.com/office/powerpoint/2010/main" val="410099148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CABE-3852-9D4A-B072-1AB7244C8487}"/>
              </a:ext>
            </a:extLst>
          </p:cNvPr>
          <p:cNvSpPr>
            <a:spLocks noGrp="1"/>
          </p:cNvSpPr>
          <p:nvPr>
            <p:ph type="title"/>
          </p:nvPr>
        </p:nvSpPr>
        <p:spPr/>
        <p:txBody>
          <a:bodyPr/>
          <a:lstStyle/>
          <a:p>
            <a:r>
              <a:rPr lang="en-US" sz="4000" dirty="0"/>
              <a:t>2</a:t>
            </a:r>
            <a:r>
              <a:rPr lang="en-US" sz="4000" baseline="30000" dirty="0"/>
              <a:t>nd</a:t>
            </a:r>
            <a:r>
              <a:rPr lang="en-US" sz="4000" dirty="0"/>
              <a:t> NWP Progress since IWTC I – Rec D.1</a:t>
            </a:r>
            <a:endParaRPr lang="en-US" sz="4800" b="1" dirty="0"/>
          </a:p>
        </p:txBody>
      </p:sp>
      <p:pic>
        <p:nvPicPr>
          <p:cNvPr id="7" name="Picture 6">
            <a:extLst>
              <a:ext uri="{FF2B5EF4-FFF2-40B4-BE49-F238E27FC236}">
                <a16:creationId xmlns:a16="http://schemas.microsoft.com/office/drawing/2014/main" id="{7CF72343-5555-B74D-A015-1A27E794C5E6}"/>
              </a:ext>
            </a:extLst>
          </p:cNvPr>
          <p:cNvPicPr>
            <a:picLocks noChangeAspect="1"/>
          </p:cNvPicPr>
          <p:nvPr/>
        </p:nvPicPr>
        <p:blipFill>
          <a:blip r:embed="rId2"/>
          <a:stretch>
            <a:fillRect/>
          </a:stretch>
        </p:blipFill>
        <p:spPr>
          <a:xfrm>
            <a:off x="194384" y="1143000"/>
            <a:ext cx="12831053" cy="4903282"/>
          </a:xfrm>
          <a:prstGeom prst="rect">
            <a:avLst/>
          </a:prstGeom>
        </p:spPr>
      </p:pic>
      <p:pic>
        <p:nvPicPr>
          <p:cNvPr id="4" name="Picture 3">
            <a:extLst>
              <a:ext uri="{FF2B5EF4-FFF2-40B4-BE49-F238E27FC236}">
                <a16:creationId xmlns:a16="http://schemas.microsoft.com/office/drawing/2014/main" id="{C9CD92A7-38F9-F142-8B7F-3DDB03BA01D8}"/>
              </a:ext>
            </a:extLst>
          </p:cNvPr>
          <p:cNvPicPr>
            <a:picLocks noChangeAspect="1"/>
          </p:cNvPicPr>
          <p:nvPr/>
        </p:nvPicPr>
        <p:blipFill>
          <a:blip r:embed="rId3"/>
          <a:stretch>
            <a:fillRect/>
          </a:stretch>
        </p:blipFill>
        <p:spPr>
          <a:xfrm>
            <a:off x="649337" y="5065788"/>
            <a:ext cx="11706125" cy="3544812"/>
          </a:xfrm>
          <a:prstGeom prst="rect">
            <a:avLst/>
          </a:prstGeom>
        </p:spPr>
      </p:pic>
    </p:spTree>
    <p:extLst>
      <p:ext uri="{BB962C8B-B14F-4D97-AF65-F5344CB8AC3E}">
        <p14:creationId xmlns:p14="http://schemas.microsoft.com/office/powerpoint/2010/main" val="164684437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E4EF-A624-1B43-854D-8005EBF7F4E5}"/>
              </a:ext>
            </a:extLst>
          </p:cNvPr>
          <p:cNvSpPr>
            <a:spLocks noGrp="1"/>
          </p:cNvSpPr>
          <p:nvPr>
            <p:ph type="title"/>
          </p:nvPr>
        </p:nvSpPr>
        <p:spPr/>
        <p:txBody>
          <a:bodyPr/>
          <a:lstStyle/>
          <a:p>
            <a:r>
              <a:rPr lang="en-US" sz="3200" dirty="0"/>
              <a:t>The Back Story – </a:t>
            </a:r>
            <a:r>
              <a:rPr lang="en-US" sz="3200" dirty="0" err="1"/>
              <a:t>SuperTyphoon</a:t>
            </a:r>
            <a:r>
              <a:rPr lang="en-US" sz="3200" dirty="0"/>
              <a:t> ABBY (05W.1983)</a:t>
            </a:r>
            <a:br>
              <a:rPr lang="en-US" sz="3600" dirty="0"/>
            </a:br>
            <a:r>
              <a:rPr lang="en-US" sz="3200" dirty="0"/>
              <a:t>the most consequential storm in the history of US Navy TC NWP</a:t>
            </a:r>
            <a:endParaRPr lang="en-US" sz="4000" dirty="0"/>
          </a:p>
        </p:txBody>
      </p:sp>
      <p:pic>
        <p:nvPicPr>
          <p:cNvPr id="5" name="Picture 4">
            <a:extLst>
              <a:ext uri="{FF2B5EF4-FFF2-40B4-BE49-F238E27FC236}">
                <a16:creationId xmlns:a16="http://schemas.microsoft.com/office/drawing/2014/main" id="{649B7939-29B4-A14B-9B7A-CF9C93F40841}"/>
              </a:ext>
            </a:extLst>
          </p:cNvPr>
          <p:cNvPicPr>
            <a:picLocks noChangeAspect="1"/>
          </p:cNvPicPr>
          <p:nvPr/>
        </p:nvPicPr>
        <p:blipFill>
          <a:blip r:embed="rId2"/>
          <a:stretch>
            <a:fillRect/>
          </a:stretch>
        </p:blipFill>
        <p:spPr>
          <a:xfrm>
            <a:off x="1422400" y="1066800"/>
            <a:ext cx="10160000" cy="7620000"/>
          </a:xfrm>
          <a:prstGeom prst="rect">
            <a:avLst/>
          </a:prstGeom>
        </p:spPr>
      </p:pic>
      <p:pic>
        <p:nvPicPr>
          <p:cNvPr id="11" name="Picture 10">
            <a:extLst>
              <a:ext uri="{FF2B5EF4-FFF2-40B4-BE49-F238E27FC236}">
                <a16:creationId xmlns:a16="http://schemas.microsoft.com/office/drawing/2014/main" id="{F4E1D925-4356-4C4F-BFCE-2935DD1C1F01}"/>
              </a:ext>
            </a:extLst>
          </p:cNvPr>
          <p:cNvPicPr>
            <a:picLocks noChangeAspect="1"/>
          </p:cNvPicPr>
          <p:nvPr/>
        </p:nvPicPr>
        <p:blipFill>
          <a:blip r:embed="rId3"/>
          <a:stretch>
            <a:fillRect/>
          </a:stretch>
        </p:blipFill>
        <p:spPr>
          <a:xfrm>
            <a:off x="1422400" y="1066800"/>
            <a:ext cx="10160000" cy="7620000"/>
          </a:xfrm>
          <a:prstGeom prst="rect">
            <a:avLst/>
          </a:prstGeom>
        </p:spPr>
      </p:pic>
      <p:pic>
        <p:nvPicPr>
          <p:cNvPr id="13" name="Picture 12">
            <a:extLst>
              <a:ext uri="{FF2B5EF4-FFF2-40B4-BE49-F238E27FC236}">
                <a16:creationId xmlns:a16="http://schemas.microsoft.com/office/drawing/2014/main" id="{EFE41E08-9D2F-9B42-873A-FB45A01ED0E0}"/>
              </a:ext>
            </a:extLst>
          </p:cNvPr>
          <p:cNvPicPr>
            <a:picLocks noChangeAspect="1"/>
          </p:cNvPicPr>
          <p:nvPr/>
        </p:nvPicPr>
        <p:blipFill>
          <a:blip r:embed="rId4"/>
          <a:stretch>
            <a:fillRect/>
          </a:stretch>
        </p:blipFill>
        <p:spPr>
          <a:xfrm>
            <a:off x="1422400" y="1041400"/>
            <a:ext cx="10160000" cy="7620000"/>
          </a:xfrm>
          <a:prstGeom prst="rect">
            <a:avLst/>
          </a:prstGeom>
        </p:spPr>
      </p:pic>
      <p:pic>
        <p:nvPicPr>
          <p:cNvPr id="15" name="Picture 14">
            <a:extLst>
              <a:ext uri="{FF2B5EF4-FFF2-40B4-BE49-F238E27FC236}">
                <a16:creationId xmlns:a16="http://schemas.microsoft.com/office/drawing/2014/main" id="{5F6B9E05-4D85-844F-8018-C701C8F3E345}"/>
              </a:ext>
            </a:extLst>
          </p:cNvPr>
          <p:cNvPicPr>
            <a:picLocks noChangeAspect="1"/>
          </p:cNvPicPr>
          <p:nvPr/>
        </p:nvPicPr>
        <p:blipFill>
          <a:blip r:embed="rId5"/>
          <a:stretch>
            <a:fillRect/>
          </a:stretch>
        </p:blipFill>
        <p:spPr>
          <a:xfrm>
            <a:off x="1422400" y="1077684"/>
            <a:ext cx="10160000" cy="7583715"/>
          </a:xfrm>
          <a:prstGeom prst="rect">
            <a:avLst/>
          </a:prstGeom>
        </p:spPr>
      </p:pic>
      <p:sp>
        <p:nvSpPr>
          <p:cNvPr id="16" name="Rounded Rectangular Callout 15">
            <a:extLst>
              <a:ext uri="{FF2B5EF4-FFF2-40B4-BE49-F238E27FC236}">
                <a16:creationId xmlns:a16="http://schemas.microsoft.com/office/drawing/2014/main" id="{6565B617-F8CE-B743-9DD1-D29AADE593F4}"/>
              </a:ext>
            </a:extLst>
          </p:cNvPr>
          <p:cNvSpPr/>
          <p:nvPr/>
        </p:nvSpPr>
        <p:spPr bwMode="auto">
          <a:xfrm>
            <a:off x="3606800" y="2590800"/>
            <a:ext cx="3429000" cy="919401"/>
          </a:xfrm>
          <a:prstGeom prst="wedgeRoundRectCallout">
            <a:avLst>
              <a:gd name="adj1" fmla="val 132305"/>
              <a:gd name="adj2" fmla="val 65793"/>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a:solidFill>
                  <a:srgbClr val="000090"/>
                </a:solidFill>
              </a:rPr>
              <a:t>NWP  72-h mean PE ~ 350 </a:t>
            </a:r>
            <a:r>
              <a:rPr lang="en-US" sz="2400" b="1" err="1">
                <a:solidFill>
                  <a:srgbClr val="000090"/>
                </a:solidFill>
              </a:rPr>
              <a:t>nmi</a:t>
            </a:r>
            <a:endParaRPr lang="en-US" sz="2400" b="1">
              <a:solidFill>
                <a:srgbClr val="000090"/>
              </a:solidFill>
            </a:endParaRPr>
          </a:p>
        </p:txBody>
      </p:sp>
      <p:sp>
        <p:nvSpPr>
          <p:cNvPr id="8" name="Title 1">
            <a:extLst>
              <a:ext uri="{FF2B5EF4-FFF2-40B4-BE49-F238E27FC236}">
                <a16:creationId xmlns:a16="http://schemas.microsoft.com/office/drawing/2014/main" id="{F50B907C-3D20-B74A-856A-5912919723C1}"/>
              </a:ext>
            </a:extLst>
          </p:cNvPr>
          <p:cNvSpPr txBox="1">
            <a:spLocks/>
          </p:cNvSpPr>
          <p:nvPr/>
        </p:nvSpPr>
        <p:spPr bwMode="auto">
          <a:xfrm>
            <a:off x="25400" y="7607299"/>
            <a:ext cx="12979400" cy="1054100"/>
          </a:xfrm>
          <a:prstGeom prst="rect">
            <a:avLst/>
          </a:prstGeom>
          <a:solidFill>
            <a:srgbClr val="FFC000"/>
          </a:solid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sz="3200" kern="0" dirty="0"/>
              <a:t>…and I was personally blamed (for my bad model) by both JTWC and NOCC Pearl Harbor – stuff flows downhill…</a:t>
            </a:r>
            <a:endParaRPr lang="en-US" sz="4000" kern="0" dirty="0"/>
          </a:p>
        </p:txBody>
      </p:sp>
    </p:spTree>
    <p:extLst>
      <p:ext uri="{BB962C8B-B14F-4D97-AF65-F5344CB8AC3E}">
        <p14:creationId xmlns:p14="http://schemas.microsoft.com/office/powerpoint/2010/main" val="3150120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BD1B-5FA9-2847-B497-30070F95C6C1}"/>
              </a:ext>
            </a:extLst>
          </p:cNvPr>
          <p:cNvSpPr>
            <a:spLocks noGrp="1"/>
          </p:cNvSpPr>
          <p:nvPr>
            <p:ph type="title"/>
          </p:nvPr>
        </p:nvSpPr>
        <p:spPr/>
        <p:txBody>
          <a:bodyPr/>
          <a:lstStyle/>
          <a:p>
            <a:r>
              <a:rPr lang="en-US" dirty="0"/>
              <a:t>WPAC 1983 – NWP 72-h ~ </a:t>
            </a:r>
            <a:r>
              <a:rPr lang="en-US" b="1" dirty="0"/>
              <a:t>360 </a:t>
            </a:r>
            <a:r>
              <a:rPr lang="en-US" b="1" dirty="0" err="1"/>
              <a:t>nmi</a:t>
            </a:r>
            <a:endParaRPr lang="en-US" dirty="0"/>
          </a:p>
        </p:txBody>
      </p:sp>
      <p:pic>
        <p:nvPicPr>
          <p:cNvPr id="5" name="Picture 4">
            <a:extLst>
              <a:ext uri="{FF2B5EF4-FFF2-40B4-BE49-F238E27FC236}">
                <a16:creationId xmlns:a16="http://schemas.microsoft.com/office/drawing/2014/main" id="{8DAFD044-6E03-364E-94DD-9FAF9EE07DC6}"/>
              </a:ext>
            </a:extLst>
          </p:cNvPr>
          <p:cNvPicPr>
            <a:picLocks noChangeAspect="1"/>
          </p:cNvPicPr>
          <p:nvPr/>
        </p:nvPicPr>
        <p:blipFill>
          <a:blip r:embed="rId2"/>
          <a:stretch>
            <a:fillRect/>
          </a:stretch>
        </p:blipFill>
        <p:spPr>
          <a:xfrm>
            <a:off x="1701800" y="1104900"/>
            <a:ext cx="9601200" cy="7543800"/>
          </a:xfrm>
          <a:prstGeom prst="rect">
            <a:avLst/>
          </a:prstGeom>
        </p:spPr>
      </p:pic>
    </p:spTree>
    <p:extLst>
      <p:ext uri="{BB962C8B-B14F-4D97-AF65-F5344CB8AC3E}">
        <p14:creationId xmlns:p14="http://schemas.microsoft.com/office/powerpoint/2010/main" val="201855238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12FF0-0048-534C-B700-38FFA6042108}"/>
              </a:ext>
            </a:extLst>
          </p:cNvPr>
          <p:cNvPicPr>
            <a:picLocks noChangeAspect="1"/>
          </p:cNvPicPr>
          <p:nvPr/>
        </p:nvPicPr>
        <p:blipFill>
          <a:blip r:embed="rId2"/>
          <a:stretch>
            <a:fillRect/>
          </a:stretch>
        </p:blipFill>
        <p:spPr>
          <a:xfrm>
            <a:off x="1701800" y="1104900"/>
            <a:ext cx="9601200" cy="7543800"/>
          </a:xfrm>
          <a:prstGeom prst="rect">
            <a:avLst/>
          </a:prstGeom>
        </p:spPr>
      </p:pic>
      <p:sp>
        <p:nvSpPr>
          <p:cNvPr id="2" name="Title 1">
            <a:extLst>
              <a:ext uri="{FF2B5EF4-FFF2-40B4-BE49-F238E27FC236}">
                <a16:creationId xmlns:a16="http://schemas.microsoft.com/office/drawing/2014/main" id="{FFE5BD1B-5FA9-2847-B497-30070F95C6C1}"/>
              </a:ext>
            </a:extLst>
          </p:cNvPr>
          <p:cNvSpPr>
            <a:spLocks noGrp="1"/>
          </p:cNvSpPr>
          <p:nvPr>
            <p:ph type="title"/>
          </p:nvPr>
        </p:nvSpPr>
        <p:spPr/>
        <p:txBody>
          <a:bodyPr/>
          <a:lstStyle/>
          <a:p>
            <a:r>
              <a:rPr lang="en-US" dirty="0"/>
              <a:t>WPAC 2018 – NWP 72-h ~ </a:t>
            </a:r>
            <a:r>
              <a:rPr lang="en-US" b="1" dirty="0"/>
              <a:t>100 </a:t>
            </a:r>
            <a:r>
              <a:rPr lang="en-US" b="1" dirty="0" err="1"/>
              <a:t>nmi</a:t>
            </a:r>
            <a:endParaRPr lang="en-US" b="1" dirty="0"/>
          </a:p>
        </p:txBody>
      </p:sp>
    </p:spTree>
    <p:extLst>
      <p:ext uri="{BB962C8B-B14F-4D97-AF65-F5344CB8AC3E}">
        <p14:creationId xmlns:p14="http://schemas.microsoft.com/office/powerpoint/2010/main" val="107295255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254D-A5E0-0041-9366-DD19AE5C48A1}"/>
              </a:ext>
            </a:extLst>
          </p:cNvPr>
          <p:cNvSpPr>
            <a:spLocks noGrp="1"/>
          </p:cNvSpPr>
          <p:nvPr>
            <p:ph type="title"/>
          </p:nvPr>
        </p:nvSpPr>
        <p:spPr/>
        <p:txBody>
          <a:bodyPr/>
          <a:lstStyle/>
          <a:p>
            <a:r>
              <a:rPr lang="en-US" sz="2800" dirty="0"/>
              <a:t>Circular area of mean 72-h PE</a:t>
            </a:r>
            <a:br>
              <a:rPr lang="en-US" sz="2800" dirty="0"/>
            </a:br>
            <a:r>
              <a:rPr lang="en-US" sz="3200" dirty="0"/>
              <a:t>360 v 100 nm </a:t>
            </a:r>
            <a:r>
              <a:rPr lang="en-US" sz="3600" dirty="0">
                <a:sym typeface="Wingdings" pitchFamily="2" charset="2"/>
              </a:rPr>
              <a:t> </a:t>
            </a:r>
            <a:r>
              <a:rPr lang="en-US" sz="4000" b="1" i="1" dirty="0">
                <a:sym typeface="Wingdings" pitchFamily="2" charset="2"/>
              </a:rPr>
              <a:t>92% reduction in area!</a:t>
            </a:r>
            <a:endParaRPr lang="en-US" sz="3600" b="1" i="1" dirty="0"/>
          </a:p>
        </p:txBody>
      </p:sp>
      <p:pic>
        <p:nvPicPr>
          <p:cNvPr id="5" name="Picture 4">
            <a:extLst>
              <a:ext uri="{FF2B5EF4-FFF2-40B4-BE49-F238E27FC236}">
                <a16:creationId xmlns:a16="http://schemas.microsoft.com/office/drawing/2014/main" id="{6C2729ED-1CFF-CF49-850E-CCF07FADFD26}"/>
              </a:ext>
            </a:extLst>
          </p:cNvPr>
          <p:cNvPicPr>
            <a:picLocks noChangeAspect="1"/>
          </p:cNvPicPr>
          <p:nvPr/>
        </p:nvPicPr>
        <p:blipFill>
          <a:blip r:embed="rId2"/>
          <a:stretch>
            <a:fillRect/>
          </a:stretch>
        </p:blipFill>
        <p:spPr>
          <a:xfrm>
            <a:off x="1435100" y="1076325"/>
            <a:ext cx="10134600" cy="7600950"/>
          </a:xfrm>
          <a:prstGeom prst="rect">
            <a:avLst/>
          </a:prstGeom>
          <a:solidFill>
            <a:srgbClr val="000090">
              <a:alpha val="40000"/>
            </a:srgbClr>
          </a:solidFill>
        </p:spPr>
      </p:pic>
      <p:sp>
        <p:nvSpPr>
          <p:cNvPr id="7" name="Oval 6">
            <a:extLst>
              <a:ext uri="{FF2B5EF4-FFF2-40B4-BE49-F238E27FC236}">
                <a16:creationId xmlns:a16="http://schemas.microsoft.com/office/drawing/2014/main" id="{103D2CCA-6E98-3B44-8806-2C6F04C3A6A3}"/>
              </a:ext>
            </a:extLst>
          </p:cNvPr>
          <p:cNvSpPr/>
          <p:nvPr/>
        </p:nvSpPr>
        <p:spPr bwMode="auto">
          <a:xfrm>
            <a:off x="5321300" y="3581400"/>
            <a:ext cx="2362200" cy="2590800"/>
          </a:xfrm>
          <a:prstGeom prst="ellipse">
            <a:avLst/>
          </a:prstGeom>
          <a:solidFill>
            <a:srgbClr val="FF0000">
              <a:alpha val="45000"/>
            </a:srgbClr>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endParaRPr lang="en-US" sz="2400" dirty="0">
              <a:solidFill>
                <a:srgbClr val="FAD40C"/>
              </a:solidFill>
            </a:endParaRPr>
          </a:p>
        </p:txBody>
      </p:sp>
      <p:sp>
        <p:nvSpPr>
          <p:cNvPr id="8" name="Oval 7">
            <a:extLst>
              <a:ext uri="{FF2B5EF4-FFF2-40B4-BE49-F238E27FC236}">
                <a16:creationId xmlns:a16="http://schemas.microsoft.com/office/drawing/2014/main" id="{4A14B7A0-50AC-1E4A-9142-383462D5C648}"/>
              </a:ext>
            </a:extLst>
          </p:cNvPr>
          <p:cNvSpPr/>
          <p:nvPr/>
        </p:nvSpPr>
        <p:spPr bwMode="auto">
          <a:xfrm>
            <a:off x="6159500" y="4495800"/>
            <a:ext cx="685800" cy="762000"/>
          </a:xfrm>
          <a:prstGeom prst="ellipse">
            <a:avLst/>
          </a:prstGeom>
          <a:solidFill>
            <a:srgbClr val="00B050">
              <a:alpha val="42000"/>
            </a:srgbClr>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endParaRPr lang="en-US" sz="2400" dirty="0">
              <a:solidFill>
                <a:srgbClr val="FAD40C"/>
              </a:solidFill>
            </a:endParaRPr>
          </a:p>
        </p:txBody>
      </p:sp>
    </p:spTree>
    <p:extLst>
      <p:ext uri="{BB962C8B-B14F-4D97-AF65-F5344CB8AC3E}">
        <p14:creationId xmlns:p14="http://schemas.microsoft.com/office/powerpoint/2010/main" val="258647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DE42-1985-3B4E-BAF3-3406A5853284}"/>
              </a:ext>
            </a:extLst>
          </p:cNvPr>
          <p:cNvSpPr>
            <a:spLocks noGrp="1"/>
          </p:cNvSpPr>
          <p:nvPr>
            <p:ph type="title"/>
          </p:nvPr>
        </p:nvSpPr>
        <p:spPr/>
        <p:txBody>
          <a:bodyPr/>
          <a:lstStyle/>
          <a:p>
            <a:r>
              <a:rPr lang="en-US" dirty="0"/>
              <a:t>Summary of NWP progress</a:t>
            </a:r>
          </a:p>
        </p:txBody>
      </p:sp>
      <p:sp>
        <p:nvSpPr>
          <p:cNvPr id="3" name="Content Placeholder 2">
            <a:extLst>
              <a:ext uri="{FF2B5EF4-FFF2-40B4-BE49-F238E27FC236}">
                <a16:creationId xmlns:a16="http://schemas.microsoft.com/office/drawing/2014/main" id="{F5CF7337-12FF-D94C-B21D-E8AA3384E69B}"/>
              </a:ext>
            </a:extLst>
          </p:cNvPr>
          <p:cNvSpPr>
            <a:spLocks noGrp="1"/>
          </p:cNvSpPr>
          <p:nvPr>
            <p:ph idx="1"/>
          </p:nvPr>
        </p:nvSpPr>
        <p:spPr/>
        <p:txBody>
          <a:bodyPr/>
          <a:lstStyle/>
          <a:p>
            <a:r>
              <a:rPr lang="en-US" dirty="0"/>
              <a:t>track forecast problem has been “solved”</a:t>
            </a:r>
          </a:p>
          <a:p>
            <a:pPr lvl="1"/>
            <a:r>
              <a:rPr lang="en-US" dirty="0"/>
              <a:t>if mean 72-h PE is 100 </a:t>
            </a:r>
            <a:r>
              <a:rPr lang="en-US" dirty="0" err="1"/>
              <a:t>nmi</a:t>
            </a:r>
            <a:r>
              <a:rPr lang="en-US" dirty="0"/>
              <a:t>, then one 700 </a:t>
            </a:r>
            <a:r>
              <a:rPr lang="en-US" dirty="0" err="1"/>
              <a:t>nmi</a:t>
            </a:r>
            <a:r>
              <a:rPr lang="en-US" dirty="0"/>
              <a:t> 72-h PE requires (N*PE&lt;100) 7 forecasts with PE = 0</a:t>
            </a:r>
          </a:p>
          <a:p>
            <a:pPr lvl="1"/>
            <a:r>
              <a:rPr lang="en-US" dirty="0"/>
              <a:t>the big errors matter a lot!!!</a:t>
            </a:r>
          </a:p>
          <a:p>
            <a:pPr lvl="1"/>
            <a:r>
              <a:rPr lang="en-US" dirty="0"/>
              <a:t>the one situation where the human forecaster has an advantage…models can do stupid stuff, like violating CFL, but humans don’t have to…</a:t>
            </a:r>
          </a:p>
          <a:p>
            <a:r>
              <a:rPr lang="en-US" dirty="0"/>
              <a:t>structure?  not so much…</a:t>
            </a:r>
          </a:p>
          <a:p>
            <a:r>
              <a:rPr lang="en-US" dirty="0"/>
              <a:t>R34 drives the NWS W&amp;W and PACOM TCOR because it’s associated with onset of gale force winds</a:t>
            </a:r>
          </a:p>
          <a:p>
            <a:r>
              <a:rPr lang="en-US" dirty="0"/>
              <a:t>but a track issue in the model remains…</a:t>
            </a:r>
            <a:r>
              <a:rPr lang="en-US" dirty="0" err="1"/>
              <a:t>TCvitals</a:t>
            </a:r>
            <a:endParaRPr lang="en-US" dirty="0"/>
          </a:p>
        </p:txBody>
      </p:sp>
    </p:spTree>
    <p:extLst>
      <p:ext uri="{BB962C8B-B14F-4D97-AF65-F5344CB8AC3E}">
        <p14:creationId xmlns:p14="http://schemas.microsoft.com/office/powerpoint/2010/main" val="298318680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2BD80-4F2C-5D46-9868-B2079BDF861B}"/>
              </a:ext>
            </a:extLst>
          </p:cNvPr>
          <p:cNvSpPr>
            <a:spLocks noGrp="1"/>
          </p:cNvSpPr>
          <p:nvPr>
            <p:ph type="title"/>
          </p:nvPr>
        </p:nvSpPr>
        <p:spPr/>
        <p:txBody>
          <a:bodyPr/>
          <a:lstStyle/>
          <a:p>
            <a:r>
              <a:rPr lang="en-US" sz="4000" dirty="0"/>
              <a:t>That was the good news…here is a concerning situation  regarding </a:t>
            </a:r>
            <a:r>
              <a:rPr lang="en-US" sz="4000" dirty="0" err="1"/>
              <a:t>TCvitals</a:t>
            </a:r>
            <a:endParaRPr lang="en-US" sz="4000" dirty="0"/>
          </a:p>
        </p:txBody>
      </p:sp>
      <p:sp>
        <p:nvSpPr>
          <p:cNvPr id="3" name="Content Placeholder 2">
            <a:extLst>
              <a:ext uri="{FF2B5EF4-FFF2-40B4-BE49-F238E27FC236}">
                <a16:creationId xmlns:a16="http://schemas.microsoft.com/office/drawing/2014/main" id="{62C62EF5-783B-CC44-8EDB-7A21F095EA58}"/>
              </a:ext>
            </a:extLst>
          </p:cNvPr>
          <p:cNvSpPr>
            <a:spLocks noGrp="1"/>
          </p:cNvSpPr>
          <p:nvPr>
            <p:ph idx="1"/>
          </p:nvPr>
        </p:nvSpPr>
        <p:spPr>
          <a:xfrm>
            <a:off x="533400" y="1524000"/>
            <a:ext cx="11925300" cy="1828800"/>
          </a:xfrm>
        </p:spPr>
        <p:txBody>
          <a:bodyPr/>
          <a:lstStyle/>
          <a:p>
            <a:r>
              <a:rPr lang="en-US" sz="4400" b="1" i="1" dirty="0" err="1"/>
              <a:t>TCvitals</a:t>
            </a:r>
            <a:r>
              <a:rPr lang="en-US" sz="4400" b="1" i="1" dirty="0"/>
              <a:t> are the one unique data produced by the forecast centers = position, intensity, mean R34 &amp; R50</a:t>
            </a:r>
          </a:p>
        </p:txBody>
      </p:sp>
      <p:sp>
        <p:nvSpPr>
          <p:cNvPr id="6" name="TextBox 5">
            <a:extLst>
              <a:ext uri="{FF2B5EF4-FFF2-40B4-BE49-F238E27FC236}">
                <a16:creationId xmlns:a16="http://schemas.microsoft.com/office/drawing/2014/main" id="{8748DEDC-24A5-5B42-9806-F3C98DEAE12D}"/>
              </a:ext>
            </a:extLst>
          </p:cNvPr>
          <p:cNvSpPr txBox="1"/>
          <p:nvPr/>
        </p:nvSpPr>
        <p:spPr>
          <a:xfrm>
            <a:off x="12700" y="4505504"/>
            <a:ext cx="13085011" cy="1815882"/>
          </a:xfrm>
          <a:prstGeom prst="rect">
            <a:avLst/>
          </a:prstGeom>
          <a:noFill/>
        </p:spPr>
        <p:txBody>
          <a:bodyPr wrap="square" rtlCol="0">
            <a:spAutoFit/>
          </a:bodyPr>
          <a:lstStyle/>
          <a:p>
            <a:pPr algn="l"/>
            <a:r>
              <a:rPr lang="en-US" sz="2800" b="1" dirty="0">
                <a:latin typeface="Courier New" panose="02070309020205020404" pitchFamily="49" charset="0"/>
                <a:cs typeface="Courier New" panose="02070309020205020404" pitchFamily="49" charset="0"/>
              </a:rPr>
              <a:t>AL, 06, 2018090700, 01, CARQ,   0, 250N,  495W,  60,  993, TS,  34, NEQ,  100,   50,   30,   90, 1014,  130,  15,   0,   0,   L,   0,   X, 290,   6,   FLORENCE, D,</a:t>
            </a:r>
            <a:r>
              <a:rPr lang="en-US" sz="1800" b="1" dirty="0">
                <a:latin typeface="Courier New" panose="02070309020205020404" pitchFamily="49" charset="0"/>
                <a:cs typeface="Courier New" panose="02070309020205020404" pitchFamily="49" charset="0"/>
              </a:rPr>
              <a:t> </a:t>
            </a:r>
          </a:p>
        </p:txBody>
      </p:sp>
      <p:sp>
        <p:nvSpPr>
          <p:cNvPr id="7" name="TextBox 6">
            <a:extLst>
              <a:ext uri="{FF2B5EF4-FFF2-40B4-BE49-F238E27FC236}">
                <a16:creationId xmlns:a16="http://schemas.microsoft.com/office/drawing/2014/main" id="{9A7F9E73-D7B1-044F-91BB-3118B2D33DB2}"/>
              </a:ext>
            </a:extLst>
          </p:cNvPr>
          <p:cNvSpPr txBox="1"/>
          <p:nvPr/>
        </p:nvSpPr>
        <p:spPr>
          <a:xfrm>
            <a:off x="499533" y="6998494"/>
            <a:ext cx="11811000" cy="1231106"/>
          </a:xfrm>
          <a:prstGeom prst="rect">
            <a:avLst/>
          </a:prstGeom>
          <a:noFill/>
        </p:spPr>
        <p:txBody>
          <a:bodyPr wrap="square" rtlCol="0">
            <a:spAutoFit/>
          </a:bodyPr>
          <a:lstStyle/>
          <a:p>
            <a:pPr algn="l"/>
            <a:endParaRPr lang="en-US" sz="1800" b="1" dirty="0">
              <a:latin typeface="Courier New" panose="02070309020205020404" pitchFamily="49" charset="0"/>
              <a:cs typeface="Courier New" panose="02070309020205020404" pitchFamily="49" charset="0"/>
            </a:endParaRPr>
          </a:p>
          <a:p>
            <a:pPr algn="l"/>
            <a:r>
              <a:rPr lang="pt" sz="2800" b="1" dirty="0">
                <a:latin typeface="Courier New" panose="02070309020205020404" pitchFamily="49" charset="0"/>
                <a:cs typeface="Courier New" panose="02070309020205020404" pitchFamily="49" charset="0"/>
              </a:rPr>
              <a:t>M2TC 06L FLORENCE  20180907 0000 250N 0495W 290 031 0993 1014 0241 31 028 0185 0093 0056 0167 </a:t>
            </a:r>
            <a:r>
              <a:rPr lang="pt" sz="2800" b="1" dirty="0" err="1">
                <a:latin typeface="Courier New" panose="02070309020205020404" pitchFamily="49" charset="0"/>
                <a:cs typeface="Courier New" panose="02070309020205020404" pitchFamily="49" charset="0"/>
              </a:rPr>
              <a:t>D</a:t>
            </a:r>
            <a:r>
              <a:rPr lang="en-US" sz="2800" b="1" dirty="0">
                <a:latin typeface="Courier New" panose="02070309020205020404" pitchFamily="49" charset="0"/>
                <a:cs typeface="Courier New" panose="02070309020205020404" pitchFamily="49" charset="0"/>
              </a:rPr>
              <a:t> </a:t>
            </a:r>
          </a:p>
        </p:txBody>
      </p:sp>
      <p:sp>
        <p:nvSpPr>
          <p:cNvPr id="8" name="TextBox 7">
            <a:extLst>
              <a:ext uri="{FF2B5EF4-FFF2-40B4-BE49-F238E27FC236}">
                <a16:creationId xmlns:a16="http://schemas.microsoft.com/office/drawing/2014/main" id="{94F1805F-B103-BD49-9F2A-C7D470F35FF6}"/>
              </a:ext>
            </a:extLst>
          </p:cNvPr>
          <p:cNvSpPr txBox="1"/>
          <p:nvPr/>
        </p:nvSpPr>
        <p:spPr>
          <a:xfrm>
            <a:off x="3088105" y="6659940"/>
            <a:ext cx="6400800" cy="677108"/>
          </a:xfrm>
          <a:prstGeom prst="rect">
            <a:avLst/>
          </a:prstGeom>
          <a:noFill/>
        </p:spPr>
        <p:txBody>
          <a:bodyPr wrap="square" rtlCol="0">
            <a:spAutoFit/>
          </a:bodyPr>
          <a:lstStyle/>
          <a:p>
            <a:r>
              <a:rPr lang="en-US" dirty="0">
                <a:latin typeface="Gill Sans MT" panose="020B0502020104020203" pitchFamily="34" charset="77"/>
              </a:rPr>
              <a:t>WMO form (from IWTC II)</a:t>
            </a:r>
          </a:p>
        </p:txBody>
      </p:sp>
      <p:sp>
        <p:nvSpPr>
          <p:cNvPr id="10" name="TextBox 9">
            <a:extLst>
              <a:ext uri="{FF2B5EF4-FFF2-40B4-BE49-F238E27FC236}">
                <a16:creationId xmlns:a16="http://schemas.microsoft.com/office/drawing/2014/main" id="{FAB04D7D-0EEF-5549-8770-1279B13DEAF5}"/>
              </a:ext>
            </a:extLst>
          </p:cNvPr>
          <p:cNvSpPr txBox="1"/>
          <p:nvPr/>
        </p:nvSpPr>
        <p:spPr>
          <a:xfrm>
            <a:off x="3088105" y="3828396"/>
            <a:ext cx="6400800" cy="677108"/>
          </a:xfrm>
          <a:prstGeom prst="rect">
            <a:avLst/>
          </a:prstGeom>
          <a:noFill/>
        </p:spPr>
        <p:txBody>
          <a:bodyPr wrap="square" rtlCol="0">
            <a:spAutoFit/>
          </a:bodyPr>
          <a:lstStyle/>
          <a:p>
            <a:r>
              <a:rPr lang="en-US" dirty="0">
                <a:latin typeface="Gill Sans MT" panose="020B0502020104020203" pitchFamily="34" charset="77"/>
              </a:rPr>
              <a:t>ATCF form</a:t>
            </a:r>
          </a:p>
        </p:txBody>
      </p:sp>
    </p:spTree>
    <p:extLst>
      <p:ext uri="{BB962C8B-B14F-4D97-AF65-F5344CB8AC3E}">
        <p14:creationId xmlns:p14="http://schemas.microsoft.com/office/powerpoint/2010/main" val="37789549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TCvitals</a:t>
            </a:r>
            <a:r>
              <a:rPr lang="en-US" dirty="0"/>
              <a:t> DA – 1988	</a:t>
            </a:r>
          </a:p>
        </p:txBody>
      </p:sp>
      <p:sp>
        <p:nvSpPr>
          <p:cNvPr id="3" name="Content Placeholder 2"/>
          <p:cNvSpPr>
            <a:spLocks noGrp="1"/>
          </p:cNvSpPr>
          <p:nvPr>
            <p:ph idx="1"/>
          </p:nvPr>
        </p:nvSpPr>
        <p:spPr>
          <a:xfrm>
            <a:off x="5663387" y="1219200"/>
            <a:ext cx="7695223" cy="6553200"/>
          </a:xfrm>
        </p:spPr>
        <p:txBody>
          <a:bodyPr/>
          <a:lstStyle/>
          <a:p>
            <a:r>
              <a:rPr lang="en-US" sz="3200" dirty="0"/>
              <a:t>Invented at ECMWF but never used for many reasons:</a:t>
            </a:r>
          </a:p>
          <a:p>
            <a:pPr lvl="1"/>
            <a:r>
              <a:rPr lang="en-US" dirty="0"/>
              <a:t>Quality and availability of </a:t>
            </a:r>
            <a:r>
              <a:rPr lang="en-US" dirty="0" err="1"/>
              <a:t>TCvitals</a:t>
            </a:r>
            <a:endParaRPr lang="en-US" dirty="0"/>
          </a:p>
          <a:p>
            <a:pPr lvl="1"/>
            <a:r>
              <a:rPr lang="en-US" dirty="0"/>
              <a:t>OB error?</a:t>
            </a:r>
          </a:p>
          <a:p>
            <a:pPr lvl="1"/>
            <a:r>
              <a:rPr lang="en-US" b="1" i="1" dirty="0"/>
              <a:t>BG error the big one</a:t>
            </a:r>
          </a:p>
          <a:p>
            <a:pPr lvl="1"/>
            <a:r>
              <a:rPr lang="en-US" b="1" i="1" dirty="0"/>
              <a:t>Started the use of ‘bogus’ – IT IS NOT!!</a:t>
            </a:r>
          </a:p>
          <a:p>
            <a:r>
              <a:rPr lang="en-US" dirty="0"/>
              <a:t>Two-fold purpose: 1) better vortex analysis; and 2) aid assimilation of other observations near storm</a:t>
            </a:r>
          </a:p>
          <a:p>
            <a:r>
              <a:rPr lang="en-US" dirty="0"/>
              <a:t>Implementations in global models:</a:t>
            </a:r>
          </a:p>
          <a:p>
            <a:pPr lvl="1"/>
            <a:r>
              <a:rPr lang="en-US" dirty="0"/>
              <a:t>UKMO – 1989</a:t>
            </a:r>
          </a:p>
          <a:p>
            <a:pPr lvl="1"/>
            <a:r>
              <a:rPr lang="en-US" dirty="0"/>
              <a:t>FNMOC – 1991</a:t>
            </a:r>
          </a:p>
          <a:p>
            <a:pPr lvl="1"/>
            <a:r>
              <a:rPr lang="en-US" dirty="0"/>
              <a:t>NCEP – 1992</a:t>
            </a:r>
          </a:p>
        </p:txBody>
      </p:sp>
      <p:pic>
        <p:nvPicPr>
          <p:cNvPr id="4" name="Picture 3"/>
          <p:cNvPicPr>
            <a:picLocks noChangeAspect="1"/>
          </p:cNvPicPr>
          <p:nvPr/>
        </p:nvPicPr>
        <p:blipFill>
          <a:blip r:embed="rId2"/>
          <a:stretch>
            <a:fillRect/>
          </a:stretch>
        </p:blipFill>
        <p:spPr>
          <a:xfrm>
            <a:off x="0" y="925845"/>
            <a:ext cx="6012962" cy="8827755"/>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281110" y="5356655"/>
            <a:ext cx="5101167" cy="3197045"/>
          </a:xfrm>
          <a:prstGeom prst="rect">
            <a:avLst/>
          </a:prstGeom>
        </p:spPr>
      </p:pic>
    </p:spTree>
    <p:extLst>
      <p:ext uri="{BB962C8B-B14F-4D97-AF65-F5344CB8AC3E}">
        <p14:creationId xmlns:p14="http://schemas.microsoft.com/office/powerpoint/2010/main" val="3014673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0E09-40C3-CF4F-A6F3-D23BF27E9CD4}"/>
              </a:ext>
            </a:extLst>
          </p:cNvPr>
          <p:cNvSpPr>
            <a:spLocks noGrp="1"/>
          </p:cNvSpPr>
          <p:nvPr>
            <p:ph type="title"/>
          </p:nvPr>
        </p:nvSpPr>
        <p:spPr>
          <a:xfrm>
            <a:off x="12700" y="1981200"/>
            <a:ext cx="12979400" cy="1054100"/>
          </a:xfrm>
        </p:spPr>
        <p:txBody>
          <a:bodyPr/>
          <a:lstStyle/>
          <a:p>
            <a:r>
              <a:rPr lang="en-US" sz="5400" dirty="0"/>
              <a:t>The Moral of the story is…</a:t>
            </a:r>
          </a:p>
        </p:txBody>
      </p:sp>
      <p:sp>
        <p:nvSpPr>
          <p:cNvPr id="4" name="Title 1">
            <a:extLst>
              <a:ext uri="{FF2B5EF4-FFF2-40B4-BE49-F238E27FC236}">
                <a16:creationId xmlns:a16="http://schemas.microsoft.com/office/drawing/2014/main" id="{02CADCBD-D75D-A44C-94DA-37E860B2A1FC}"/>
              </a:ext>
            </a:extLst>
          </p:cNvPr>
          <p:cNvSpPr txBox="1">
            <a:spLocks/>
          </p:cNvSpPr>
          <p:nvPr/>
        </p:nvSpPr>
        <p:spPr bwMode="auto">
          <a:xfrm>
            <a:off x="25400" y="3667717"/>
            <a:ext cx="12979400" cy="2590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sz="8000" kern="0" dirty="0"/>
              <a:t>The forecaster (and modeler) can never win</a:t>
            </a:r>
          </a:p>
        </p:txBody>
      </p:sp>
    </p:spTree>
    <p:extLst>
      <p:ext uri="{BB962C8B-B14F-4D97-AF65-F5344CB8AC3E}">
        <p14:creationId xmlns:p14="http://schemas.microsoft.com/office/powerpoint/2010/main" val="120133598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9706-B461-2C45-86A7-D2EE0136CB10}"/>
              </a:ext>
            </a:extLst>
          </p:cNvPr>
          <p:cNvSpPr>
            <a:spLocks noGrp="1"/>
          </p:cNvSpPr>
          <p:nvPr>
            <p:ph type="title"/>
          </p:nvPr>
        </p:nvSpPr>
        <p:spPr/>
        <p:txBody>
          <a:bodyPr/>
          <a:lstStyle/>
          <a:p>
            <a:r>
              <a:rPr lang="en-US" dirty="0"/>
              <a:t>The TC NWP (profound?) irony</a:t>
            </a:r>
          </a:p>
        </p:txBody>
      </p:sp>
      <p:pic>
        <p:nvPicPr>
          <p:cNvPr id="5" name="Picture 4" descr="A close up of a logo&#13;&#10;&#13;&#10;Description automatically generated">
            <a:extLst>
              <a:ext uri="{FF2B5EF4-FFF2-40B4-BE49-F238E27FC236}">
                <a16:creationId xmlns:a16="http://schemas.microsoft.com/office/drawing/2014/main" id="{C6673DF1-4BCF-D24E-99B4-275C4C643F2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2833" y="2362200"/>
            <a:ext cx="11963400" cy="8972550"/>
          </a:xfrm>
          <a:prstGeom prst="rect">
            <a:avLst/>
          </a:prstGeom>
        </p:spPr>
      </p:pic>
      <p:sp>
        <p:nvSpPr>
          <p:cNvPr id="6" name="TextBox 5">
            <a:extLst>
              <a:ext uri="{FF2B5EF4-FFF2-40B4-BE49-F238E27FC236}">
                <a16:creationId xmlns:a16="http://schemas.microsoft.com/office/drawing/2014/main" id="{F39DF4D0-1AA5-9B4E-8232-17E60B2C571C}"/>
              </a:ext>
            </a:extLst>
          </p:cNvPr>
          <p:cNvSpPr txBox="1"/>
          <p:nvPr/>
        </p:nvSpPr>
        <p:spPr>
          <a:xfrm>
            <a:off x="825500" y="1447800"/>
            <a:ext cx="11353800" cy="677108"/>
          </a:xfrm>
          <a:prstGeom prst="rect">
            <a:avLst/>
          </a:prstGeom>
          <a:noFill/>
        </p:spPr>
        <p:txBody>
          <a:bodyPr wrap="square" rtlCol="0">
            <a:spAutoFit/>
          </a:bodyPr>
          <a:lstStyle/>
          <a:p>
            <a:pPr algn="l"/>
            <a:r>
              <a:rPr lang="en-US" dirty="0"/>
              <a:t>GFS &amp; HWRF ‘assimilate’ </a:t>
            </a:r>
            <a:r>
              <a:rPr lang="en-US" dirty="0" err="1"/>
              <a:t>TCvitals</a:t>
            </a:r>
            <a:r>
              <a:rPr lang="en-US" dirty="0"/>
              <a:t>  ECMWF does not…</a:t>
            </a:r>
          </a:p>
        </p:txBody>
      </p:sp>
    </p:spTree>
    <p:extLst>
      <p:ext uri="{BB962C8B-B14F-4D97-AF65-F5344CB8AC3E}">
        <p14:creationId xmlns:p14="http://schemas.microsoft.com/office/powerpoint/2010/main" val="8487744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9706-B461-2C45-86A7-D2EE0136CB10}"/>
              </a:ext>
            </a:extLst>
          </p:cNvPr>
          <p:cNvSpPr>
            <a:spLocks noGrp="1"/>
          </p:cNvSpPr>
          <p:nvPr>
            <p:ph type="title"/>
          </p:nvPr>
        </p:nvSpPr>
        <p:spPr/>
        <p:txBody>
          <a:bodyPr/>
          <a:lstStyle/>
          <a:p>
            <a:r>
              <a:rPr lang="en-US" dirty="0"/>
              <a:t>The TC NWP (profound?) irony – 2018</a:t>
            </a:r>
          </a:p>
        </p:txBody>
      </p:sp>
      <p:pic>
        <p:nvPicPr>
          <p:cNvPr id="11" name="Picture 10" descr="A picture containing stationary, writing implement&#13;&#10;&#13;&#10;Description automatically generated">
            <a:extLst>
              <a:ext uri="{FF2B5EF4-FFF2-40B4-BE49-F238E27FC236}">
                <a16:creationId xmlns:a16="http://schemas.microsoft.com/office/drawing/2014/main" id="{68B8E573-6A7C-3040-AF94-29EC613618C9}"/>
              </a:ext>
            </a:extLst>
          </p:cNvPr>
          <p:cNvPicPr>
            <a:picLocks noChangeAspect="1"/>
          </p:cNvPicPr>
          <p:nvPr/>
        </p:nvPicPr>
        <p:blipFill>
          <a:blip r:embed="rId2"/>
          <a:stretch>
            <a:fillRect/>
          </a:stretch>
        </p:blipFill>
        <p:spPr>
          <a:xfrm>
            <a:off x="1701800" y="1104900"/>
            <a:ext cx="9601200" cy="7543800"/>
          </a:xfrm>
          <a:prstGeom prst="rect">
            <a:avLst/>
          </a:prstGeom>
        </p:spPr>
      </p:pic>
      <p:pic>
        <p:nvPicPr>
          <p:cNvPr id="13" name="Picture 12" descr="A screenshot of a cell phone&#13;&#10;&#13;&#10;Description automatically generated">
            <a:extLst>
              <a:ext uri="{FF2B5EF4-FFF2-40B4-BE49-F238E27FC236}">
                <a16:creationId xmlns:a16="http://schemas.microsoft.com/office/drawing/2014/main" id="{119BFC13-FDF3-4248-BFFA-F851D71F40D6}"/>
              </a:ext>
            </a:extLst>
          </p:cNvPr>
          <p:cNvPicPr>
            <a:picLocks noChangeAspect="1"/>
          </p:cNvPicPr>
          <p:nvPr/>
        </p:nvPicPr>
        <p:blipFill>
          <a:blip r:embed="rId3"/>
          <a:stretch>
            <a:fillRect/>
          </a:stretch>
        </p:blipFill>
        <p:spPr>
          <a:xfrm>
            <a:off x="1701800" y="1104900"/>
            <a:ext cx="9601200" cy="7543800"/>
          </a:xfrm>
          <a:prstGeom prst="rect">
            <a:avLst/>
          </a:prstGeom>
        </p:spPr>
      </p:pic>
      <p:pic>
        <p:nvPicPr>
          <p:cNvPr id="15" name="Picture 14" descr="A screenshot of a cell phone&#13;&#10;&#13;&#10;Description automatically generated">
            <a:extLst>
              <a:ext uri="{FF2B5EF4-FFF2-40B4-BE49-F238E27FC236}">
                <a16:creationId xmlns:a16="http://schemas.microsoft.com/office/drawing/2014/main" id="{1D733F17-048E-9F45-8485-A1C5CBC05DB8}"/>
              </a:ext>
            </a:extLst>
          </p:cNvPr>
          <p:cNvPicPr>
            <a:picLocks noChangeAspect="1"/>
          </p:cNvPicPr>
          <p:nvPr/>
        </p:nvPicPr>
        <p:blipFill>
          <a:blip r:embed="rId4"/>
          <a:stretch>
            <a:fillRect/>
          </a:stretch>
        </p:blipFill>
        <p:spPr>
          <a:xfrm>
            <a:off x="1701800" y="1104900"/>
            <a:ext cx="9601200" cy="7543800"/>
          </a:xfrm>
          <a:prstGeom prst="rect">
            <a:avLst/>
          </a:prstGeom>
        </p:spPr>
      </p:pic>
    </p:spTree>
    <p:extLst>
      <p:ext uri="{BB962C8B-B14F-4D97-AF65-F5344CB8AC3E}">
        <p14:creationId xmlns:p14="http://schemas.microsoft.com/office/powerpoint/2010/main" val="754539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9706-B461-2C45-86A7-D2EE0136CB10}"/>
              </a:ext>
            </a:extLst>
          </p:cNvPr>
          <p:cNvSpPr>
            <a:spLocks noGrp="1"/>
          </p:cNvSpPr>
          <p:nvPr>
            <p:ph type="title"/>
          </p:nvPr>
        </p:nvSpPr>
        <p:spPr/>
        <p:txBody>
          <a:bodyPr/>
          <a:lstStyle/>
          <a:p>
            <a:r>
              <a:rPr lang="en-US" dirty="0"/>
              <a:t>The TC NWP irony</a:t>
            </a:r>
          </a:p>
        </p:txBody>
      </p:sp>
      <p:sp>
        <p:nvSpPr>
          <p:cNvPr id="7" name="Content Placeholder 2">
            <a:extLst>
              <a:ext uri="{FF2B5EF4-FFF2-40B4-BE49-F238E27FC236}">
                <a16:creationId xmlns:a16="http://schemas.microsoft.com/office/drawing/2014/main" id="{463231CC-DC39-644C-80AF-F14F987576CB}"/>
              </a:ext>
            </a:extLst>
          </p:cNvPr>
          <p:cNvSpPr>
            <a:spLocks noGrp="1"/>
          </p:cNvSpPr>
          <p:nvPr>
            <p:ph idx="1"/>
          </p:nvPr>
        </p:nvSpPr>
        <p:spPr>
          <a:xfrm>
            <a:off x="546100" y="1447800"/>
            <a:ext cx="11912600" cy="6858000"/>
          </a:xfrm>
        </p:spPr>
        <p:txBody>
          <a:bodyPr/>
          <a:lstStyle/>
          <a:p>
            <a:pPr marL="571500" indent="-571500">
              <a:buFont typeface="Arial" panose="020B0604020202020204" pitchFamily="34" charset="0"/>
              <a:buChar char="•"/>
            </a:pPr>
            <a:r>
              <a:rPr lang="en-US" dirty="0">
                <a:latin typeface="Gill Sans MT" panose="020B0502020104020203" pitchFamily="34" charset="77"/>
              </a:rPr>
              <a:t>ECMWF (and UKMO) have highest initial position errors…but lower 12- and 24-h PE!</a:t>
            </a:r>
          </a:p>
          <a:p>
            <a:pPr marL="571500" indent="-571500">
              <a:buFont typeface="Arial" panose="020B0604020202020204" pitchFamily="34" charset="0"/>
              <a:buChar char="•"/>
            </a:pPr>
            <a:r>
              <a:rPr lang="en-US" dirty="0">
                <a:latin typeface="Gill Sans MT" panose="020B0502020104020203" pitchFamily="34" charset="77"/>
              </a:rPr>
              <a:t>Two possible explanations:</a:t>
            </a:r>
          </a:p>
          <a:p>
            <a:pPr marL="1016000" lvl="1" indent="-571500">
              <a:buFont typeface="Arial" panose="020B0604020202020204" pitchFamily="34" charset="0"/>
              <a:buChar char="•"/>
            </a:pPr>
            <a:r>
              <a:rPr lang="en-US" dirty="0">
                <a:latin typeface="Gill Sans MT" panose="020B0502020104020203" pitchFamily="34" charset="77"/>
              </a:rPr>
              <a:t>accuracy of large-scale flow near vortex</a:t>
            </a:r>
          </a:p>
          <a:p>
            <a:pPr marL="1016000" lvl="1" indent="-571500">
              <a:buFont typeface="Arial" panose="020B0604020202020204" pitchFamily="34" charset="0"/>
              <a:buChar char="•"/>
            </a:pPr>
            <a:r>
              <a:rPr lang="en-US" dirty="0">
                <a:latin typeface="Gill Sans MT" panose="020B0502020104020203" pitchFamily="34" charset="77"/>
              </a:rPr>
              <a:t>distortions in the ‘critical’ (~300-500 km) annulus by </a:t>
            </a:r>
            <a:r>
              <a:rPr lang="en-US" dirty="0" err="1">
                <a:latin typeface="Gill Sans MT" panose="020B0502020104020203" pitchFamily="34" charset="77"/>
              </a:rPr>
              <a:t>TCvitals</a:t>
            </a:r>
            <a:r>
              <a:rPr lang="en-US" dirty="0">
                <a:latin typeface="Gill Sans MT" panose="020B0502020104020203" pitchFamily="34" charset="77"/>
              </a:rPr>
              <a:t> assimilation, i.e., a poor vortex analysis</a:t>
            </a:r>
          </a:p>
          <a:p>
            <a:pPr marL="1016000" lvl="1" indent="-571500">
              <a:buFont typeface="Arial" panose="020B0604020202020204" pitchFamily="34" charset="0"/>
              <a:buChar char="•"/>
            </a:pPr>
            <a:r>
              <a:rPr lang="en-US" dirty="0">
                <a:latin typeface="Gill Sans MT" panose="020B0502020104020203" pitchFamily="34" charset="77"/>
              </a:rPr>
              <a:t>others?</a:t>
            </a:r>
          </a:p>
          <a:p>
            <a:pPr marL="571500" indent="-571500">
              <a:buFont typeface="Arial" panose="020B0604020202020204" pitchFamily="34" charset="0"/>
              <a:buChar char="•"/>
            </a:pPr>
            <a:r>
              <a:rPr lang="en-US" dirty="0">
                <a:latin typeface="Gill Sans MT" panose="020B0502020104020203" pitchFamily="34" charset="77"/>
              </a:rPr>
              <a:t>If the models don’t need this unique data from the forecast centers…why do we need the…</a:t>
            </a:r>
          </a:p>
          <a:p>
            <a:pPr marL="571500" indent="-571500">
              <a:buFont typeface="Arial" panose="020B0604020202020204" pitchFamily="34" charset="0"/>
              <a:buChar char="•"/>
            </a:pPr>
            <a:r>
              <a:rPr lang="en-US" b="1" i="1" dirty="0">
                <a:latin typeface="Gill Sans MT" panose="020B0502020104020203" pitchFamily="34" charset="77"/>
              </a:rPr>
              <a:t>However, R34, intensity, SEP/ERC should be an initial value problem, but the model analyzed vortex should ‘do no harm’ to the motion…</a:t>
            </a:r>
          </a:p>
          <a:p>
            <a:pPr marL="571500" indent="-571500">
              <a:buFont typeface="Arial" panose="020B0604020202020204" pitchFamily="34" charset="0"/>
              <a:buChar char="•"/>
            </a:pPr>
            <a:endParaRPr lang="en-US" dirty="0">
              <a:latin typeface="Gill Sans MT" panose="020B0502020104020203" pitchFamily="34" charset="77"/>
            </a:endParaRPr>
          </a:p>
        </p:txBody>
      </p:sp>
    </p:spTree>
    <p:extLst>
      <p:ext uri="{BB962C8B-B14F-4D97-AF65-F5344CB8AC3E}">
        <p14:creationId xmlns:p14="http://schemas.microsoft.com/office/powerpoint/2010/main" val="150703801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839A6-736D-A84C-9C3A-8380EF2A840B}"/>
              </a:ext>
            </a:extLst>
          </p:cNvPr>
          <p:cNvSpPr>
            <a:spLocks noGrp="1"/>
          </p:cNvSpPr>
          <p:nvPr>
            <p:ph type="title"/>
          </p:nvPr>
        </p:nvSpPr>
        <p:spPr/>
        <p:txBody>
          <a:bodyPr/>
          <a:lstStyle/>
          <a:p>
            <a:r>
              <a:rPr lang="en-US" dirty="0"/>
              <a:t>Summary of NWP progress since IWTC I</a:t>
            </a:r>
          </a:p>
        </p:txBody>
      </p:sp>
      <p:sp>
        <p:nvSpPr>
          <p:cNvPr id="3" name="Content Placeholder 2">
            <a:extLst>
              <a:ext uri="{FF2B5EF4-FFF2-40B4-BE49-F238E27FC236}">
                <a16:creationId xmlns:a16="http://schemas.microsoft.com/office/drawing/2014/main" id="{E16705B1-B4C7-2D49-94F7-688223E3C58C}"/>
              </a:ext>
            </a:extLst>
          </p:cNvPr>
          <p:cNvSpPr>
            <a:spLocks noGrp="1"/>
          </p:cNvSpPr>
          <p:nvPr>
            <p:ph idx="1"/>
          </p:nvPr>
        </p:nvSpPr>
        <p:spPr/>
        <p:txBody>
          <a:bodyPr/>
          <a:lstStyle/>
          <a:p>
            <a:r>
              <a:rPr lang="en-US" dirty="0"/>
              <a:t>The global models have more than met the goals of making 72 h position forecast &lt;= 48 h…  72-h PE &lt; 24-h PE of 1985!!!</a:t>
            </a:r>
          </a:p>
          <a:p>
            <a:r>
              <a:rPr lang="en-US" dirty="0"/>
              <a:t>analysis of the TC vortex in the models remains a big problem – the more the </a:t>
            </a:r>
            <a:r>
              <a:rPr lang="en-US" dirty="0" err="1"/>
              <a:t>TCvitals</a:t>
            </a:r>
            <a:r>
              <a:rPr lang="en-US" dirty="0"/>
              <a:t> are used, the worse the initial track forecasts – ‘less is more’ or ‘nothing is better than something’?</a:t>
            </a:r>
          </a:p>
        </p:txBody>
      </p:sp>
    </p:spTree>
    <p:extLst>
      <p:ext uri="{BB962C8B-B14F-4D97-AF65-F5344CB8AC3E}">
        <p14:creationId xmlns:p14="http://schemas.microsoft.com/office/powerpoint/2010/main" val="399672796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8198-80B5-C24F-B166-DDEFF193AC79}"/>
              </a:ext>
            </a:extLst>
          </p:cNvPr>
          <p:cNvSpPr>
            <a:spLocks noGrp="1"/>
          </p:cNvSpPr>
          <p:nvPr>
            <p:ph type="title"/>
          </p:nvPr>
        </p:nvSpPr>
        <p:spPr/>
        <p:txBody>
          <a:bodyPr/>
          <a:lstStyle/>
          <a:p>
            <a:r>
              <a:rPr lang="en-US" sz="2800" dirty="0"/>
              <a:t>as an NWP modeler wearing two hats…it sometimes feels like...</a:t>
            </a:r>
            <a:br>
              <a:rPr lang="en-US" dirty="0"/>
            </a:br>
            <a:r>
              <a:rPr lang="en-US" dirty="0"/>
              <a:t>Dr. Gray’s Push Me-Pull You</a:t>
            </a:r>
          </a:p>
        </p:txBody>
      </p:sp>
      <p:pic>
        <p:nvPicPr>
          <p:cNvPr id="1026" name="Picture 2" descr="Image result for dr dolittle push me pull me">
            <a:extLst>
              <a:ext uri="{FF2B5EF4-FFF2-40B4-BE49-F238E27FC236}">
                <a16:creationId xmlns:a16="http://schemas.microsoft.com/office/drawing/2014/main" id="{90E1BB09-8495-4447-BB7B-87DC2090B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200" y="1130748"/>
            <a:ext cx="5830549" cy="74921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animal, mammal, outdoor, standing&#13;&#10;&#13;&#10;Description automatically generated">
            <a:extLst>
              <a:ext uri="{FF2B5EF4-FFF2-40B4-BE49-F238E27FC236}">
                <a16:creationId xmlns:a16="http://schemas.microsoft.com/office/drawing/2014/main" id="{E05F47B6-9D6E-464B-8BFA-5443913CC920}"/>
              </a:ext>
            </a:extLst>
          </p:cNvPr>
          <p:cNvPicPr>
            <a:picLocks noChangeAspect="1"/>
          </p:cNvPicPr>
          <p:nvPr/>
        </p:nvPicPr>
        <p:blipFill>
          <a:blip r:embed="rId3"/>
          <a:stretch>
            <a:fillRect/>
          </a:stretch>
        </p:blipFill>
        <p:spPr>
          <a:xfrm>
            <a:off x="3759200" y="1130748"/>
            <a:ext cx="5830549" cy="7501648"/>
          </a:xfrm>
          <a:prstGeom prst="rect">
            <a:avLst/>
          </a:prstGeom>
        </p:spPr>
      </p:pic>
      <p:sp>
        <p:nvSpPr>
          <p:cNvPr id="8" name="Rounded Rectangular Callout 7">
            <a:extLst>
              <a:ext uri="{FF2B5EF4-FFF2-40B4-BE49-F238E27FC236}">
                <a16:creationId xmlns:a16="http://schemas.microsoft.com/office/drawing/2014/main" id="{0ADD4100-D332-E140-A768-A9D3A7E93981}"/>
              </a:ext>
            </a:extLst>
          </p:cNvPr>
          <p:cNvSpPr/>
          <p:nvPr/>
        </p:nvSpPr>
        <p:spPr bwMode="auto">
          <a:xfrm>
            <a:off x="19362" y="2508299"/>
            <a:ext cx="3048000" cy="3713678"/>
          </a:xfrm>
          <a:prstGeom prst="wedgeRoundRectCallout">
            <a:avLst>
              <a:gd name="adj1" fmla="val 77860"/>
              <a:gd name="adj2" fmla="val -32995"/>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3600" dirty="0">
                <a:solidFill>
                  <a:srgbClr val="FAD40C"/>
                </a:solidFill>
              </a:rPr>
              <a:t>NWP only does meteorology (if the model doesn’t blow up </a:t>
            </a:r>
            <a:r>
              <a:rPr lang="en-US" sz="3600" dirty="0">
                <a:solidFill>
                  <a:srgbClr val="FAD40C"/>
                </a:solidFill>
                <a:sym typeface="Wingdings" pitchFamily="2" charset="2"/>
              </a:rPr>
              <a:t>)</a:t>
            </a:r>
            <a:endParaRPr lang="en-US" sz="3600" dirty="0">
              <a:solidFill>
                <a:srgbClr val="FAD40C"/>
              </a:solidFill>
            </a:endParaRPr>
          </a:p>
        </p:txBody>
      </p:sp>
      <p:sp>
        <p:nvSpPr>
          <p:cNvPr id="6" name="Rounded Rectangular Callout 5">
            <a:extLst>
              <a:ext uri="{FF2B5EF4-FFF2-40B4-BE49-F238E27FC236}">
                <a16:creationId xmlns:a16="http://schemas.microsoft.com/office/drawing/2014/main" id="{F52D10C7-526F-F047-A67A-CFAE472FF9D1}"/>
              </a:ext>
            </a:extLst>
          </p:cNvPr>
          <p:cNvSpPr/>
          <p:nvPr/>
        </p:nvSpPr>
        <p:spPr bwMode="auto">
          <a:xfrm>
            <a:off x="10103717" y="2209800"/>
            <a:ext cx="2743200" cy="1940957"/>
          </a:xfrm>
          <a:prstGeom prst="wedgeRoundRectCallout">
            <a:avLst>
              <a:gd name="adj1" fmla="val -70506"/>
              <a:gd name="adj2" fmla="val -27455"/>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3600" b="1" i="1" dirty="0">
                <a:solidFill>
                  <a:srgbClr val="FAD40C"/>
                </a:solidFill>
              </a:rPr>
              <a:t>My job is to protect assets</a:t>
            </a:r>
          </a:p>
        </p:txBody>
      </p:sp>
      <p:sp>
        <p:nvSpPr>
          <p:cNvPr id="12" name="TextBox 11">
            <a:extLst>
              <a:ext uri="{FF2B5EF4-FFF2-40B4-BE49-F238E27FC236}">
                <a16:creationId xmlns:a16="http://schemas.microsoft.com/office/drawing/2014/main" id="{D1C5C1EA-05AB-8045-8229-174361EEDD0E}"/>
              </a:ext>
            </a:extLst>
          </p:cNvPr>
          <p:cNvSpPr txBox="1"/>
          <p:nvPr/>
        </p:nvSpPr>
        <p:spPr>
          <a:xfrm rot="21119631">
            <a:off x="4777119" y="3044630"/>
            <a:ext cx="861774" cy="2641013"/>
          </a:xfrm>
          <a:prstGeom prst="rect">
            <a:avLst/>
          </a:prstGeom>
          <a:solidFill>
            <a:schemeClr val="bg1">
              <a:lumMod val="75000"/>
              <a:alpha val="48000"/>
            </a:schemeClr>
          </a:solidFill>
        </p:spPr>
        <p:txBody>
          <a:bodyPr vert="vert" wrap="square" rtlCol="0">
            <a:spAutoFit/>
          </a:bodyPr>
          <a:lstStyle/>
          <a:p>
            <a:r>
              <a:rPr lang="en-US" sz="4400" dirty="0"/>
              <a:t>researcher</a:t>
            </a:r>
          </a:p>
        </p:txBody>
      </p:sp>
      <p:sp>
        <p:nvSpPr>
          <p:cNvPr id="14" name="TextBox 13">
            <a:extLst>
              <a:ext uri="{FF2B5EF4-FFF2-40B4-BE49-F238E27FC236}">
                <a16:creationId xmlns:a16="http://schemas.microsoft.com/office/drawing/2014/main" id="{1FCC2425-AF15-FA4C-AE04-1E22AE63E726}"/>
              </a:ext>
            </a:extLst>
          </p:cNvPr>
          <p:cNvSpPr txBox="1"/>
          <p:nvPr/>
        </p:nvSpPr>
        <p:spPr>
          <a:xfrm rot="693641">
            <a:off x="7748896" y="3019891"/>
            <a:ext cx="861774" cy="2641013"/>
          </a:xfrm>
          <a:prstGeom prst="rect">
            <a:avLst/>
          </a:prstGeom>
          <a:solidFill>
            <a:schemeClr val="bg1">
              <a:lumMod val="75000"/>
              <a:alpha val="60000"/>
            </a:schemeClr>
          </a:solidFill>
        </p:spPr>
        <p:txBody>
          <a:bodyPr vert="vert" wrap="square" rtlCol="0" anchor="ctr">
            <a:spAutoFit/>
          </a:bodyPr>
          <a:lstStyle/>
          <a:p>
            <a:r>
              <a:rPr lang="en-US" sz="4400" dirty="0"/>
              <a:t>forecaster</a:t>
            </a:r>
          </a:p>
        </p:txBody>
      </p:sp>
    </p:spTree>
    <p:extLst>
      <p:ext uri="{BB962C8B-B14F-4D97-AF65-F5344CB8AC3E}">
        <p14:creationId xmlns:p14="http://schemas.microsoft.com/office/powerpoint/2010/main" val="1298333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07BD-20DE-DA40-83C9-37755F977317}"/>
              </a:ext>
            </a:extLst>
          </p:cNvPr>
          <p:cNvSpPr>
            <a:spLocks noGrp="1"/>
          </p:cNvSpPr>
          <p:nvPr>
            <p:ph type="title"/>
          </p:nvPr>
        </p:nvSpPr>
        <p:spPr/>
        <p:txBody>
          <a:bodyPr/>
          <a:lstStyle/>
          <a:p>
            <a:r>
              <a:rPr lang="en-US" dirty="0"/>
              <a:t>A Researcher - Forecaster conundrum</a:t>
            </a:r>
          </a:p>
        </p:txBody>
      </p:sp>
      <p:sp>
        <p:nvSpPr>
          <p:cNvPr id="3" name="Content Placeholder 2">
            <a:extLst>
              <a:ext uri="{FF2B5EF4-FFF2-40B4-BE49-F238E27FC236}">
                <a16:creationId xmlns:a16="http://schemas.microsoft.com/office/drawing/2014/main" id="{84B1A27B-A581-5E45-80A3-51F7D8F73D4C}"/>
              </a:ext>
            </a:extLst>
          </p:cNvPr>
          <p:cNvSpPr>
            <a:spLocks noGrp="1"/>
          </p:cNvSpPr>
          <p:nvPr>
            <p:ph idx="1"/>
          </p:nvPr>
        </p:nvSpPr>
        <p:spPr/>
        <p:txBody>
          <a:bodyPr/>
          <a:lstStyle/>
          <a:p>
            <a:r>
              <a:rPr lang="en-US" dirty="0"/>
              <a:t>NWP models do not forecast TCs, they only do meteorology (solve equations)</a:t>
            </a:r>
          </a:p>
          <a:p>
            <a:r>
              <a:rPr lang="en-US" dirty="0"/>
              <a:t>An operational TC forecast is defined by humans, is made by humans for use by humans – meteorology is only a part of the TC forecast…</a:t>
            </a:r>
          </a:p>
          <a:p>
            <a:endParaRPr lang="en-US" dirty="0"/>
          </a:p>
          <a:p>
            <a:endParaRPr lang="en-US" dirty="0"/>
          </a:p>
          <a:p>
            <a:endParaRPr lang="en-US" dirty="0"/>
          </a:p>
        </p:txBody>
      </p:sp>
    </p:spTree>
    <p:extLst>
      <p:ext uri="{BB962C8B-B14F-4D97-AF65-F5344CB8AC3E}">
        <p14:creationId xmlns:p14="http://schemas.microsoft.com/office/powerpoint/2010/main" val="150057778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U-Turn Arrow 12">
            <a:extLst>
              <a:ext uri="{FF2B5EF4-FFF2-40B4-BE49-F238E27FC236}">
                <a16:creationId xmlns:a16="http://schemas.microsoft.com/office/drawing/2014/main" id="{27B583E0-5BAD-2048-947B-96600BE1D2C9}"/>
              </a:ext>
            </a:extLst>
          </p:cNvPr>
          <p:cNvSpPr/>
          <p:nvPr/>
        </p:nvSpPr>
        <p:spPr bwMode="auto">
          <a:xfrm>
            <a:off x="4292600" y="4633696"/>
            <a:ext cx="4876800" cy="985574"/>
          </a:xfrm>
          <a:prstGeom prst="uturnArrow">
            <a:avLst/>
          </a:prstGeom>
          <a:solidFill>
            <a:schemeClr val="bg1"/>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endParaRPr lang="en-US" sz="2400" dirty="0">
              <a:solidFill>
                <a:srgbClr val="FAD40C"/>
              </a:solidFill>
            </a:endParaRPr>
          </a:p>
        </p:txBody>
      </p:sp>
      <p:sp>
        <p:nvSpPr>
          <p:cNvPr id="2" name="Title 1">
            <a:extLst>
              <a:ext uri="{FF2B5EF4-FFF2-40B4-BE49-F238E27FC236}">
                <a16:creationId xmlns:a16="http://schemas.microsoft.com/office/drawing/2014/main" id="{97FE6D42-F564-554C-AA2F-FAE56F4F7B10}"/>
              </a:ext>
            </a:extLst>
          </p:cNvPr>
          <p:cNvSpPr>
            <a:spLocks noGrp="1"/>
          </p:cNvSpPr>
          <p:nvPr>
            <p:ph type="title"/>
          </p:nvPr>
        </p:nvSpPr>
        <p:spPr>
          <a:xfrm>
            <a:off x="0" y="973669"/>
            <a:ext cx="12979400" cy="1752600"/>
          </a:xfrm>
        </p:spPr>
        <p:txBody>
          <a:bodyPr/>
          <a:lstStyle/>
          <a:p>
            <a:r>
              <a:rPr lang="en-US" sz="8800" dirty="0"/>
              <a:t>NWP is a misnomer</a:t>
            </a:r>
          </a:p>
        </p:txBody>
      </p:sp>
      <p:sp>
        <p:nvSpPr>
          <p:cNvPr id="4" name="Content Placeholder 2">
            <a:extLst>
              <a:ext uri="{FF2B5EF4-FFF2-40B4-BE49-F238E27FC236}">
                <a16:creationId xmlns:a16="http://schemas.microsoft.com/office/drawing/2014/main" id="{2DAD8671-3D72-6B4F-88B9-54EF12C07257}"/>
              </a:ext>
            </a:extLst>
          </p:cNvPr>
          <p:cNvSpPr txBox="1">
            <a:spLocks/>
          </p:cNvSpPr>
          <p:nvPr/>
        </p:nvSpPr>
        <p:spPr>
          <a:xfrm>
            <a:off x="527050" y="2844799"/>
            <a:ext cx="11925300" cy="2057400"/>
          </a:xfrm>
          <a:prstGeom prst="rect">
            <a:avLst/>
          </a:prstGeom>
        </p:spPr>
        <p:txBody>
          <a:bodyPr/>
          <a:lstStyle>
            <a:lvl1pPr marL="609600" indent="-342900" algn="l" rtl="0" eaLnBrk="0" fontAlgn="base" hangingPunct="0">
              <a:spcBef>
                <a:spcPts val="800"/>
              </a:spcBef>
              <a:spcAft>
                <a:spcPct val="0"/>
              </a:spcAft>
              <a:buClr>
                <a:srgbClr val="000000"/>
              </a:buClr>
              <a:buSzPct val="125000"/>
              <a:buFont typeface="Gill Sans" charset="0"/>
              <a:buChar char="•"/>
              <a:defRPr sz="28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4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18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16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a:lstStyle>
          <a:p>
            <a:r>
              <a:rPr lang="en-US" sz="3200" kern="0" dirty="0"/>
              <a:t>Models do not forecast TCs because models do </a:t>
            </a:r>
            <a:r>
              <a:rPr lang="en-US" sz="3200" b="1" i="1" kern="0" dirty="0"/>
              <a:t>not</a:t>
            </a:r>
            <a:r>
              <a:rPr lang="en-US" sz="3200" kern="0" dirty="0"/>
              <a:t> forecast</a:t>
            </a:r>
          </a:p>
          <a:p>
            <a:pPr lvl="1"/>
            <a:r>
              <a:rPr lang="en-US" sz="2800" kern="0" dirty="0"/>
              <a:t>10 m 1-min wind</a:t>
            </a:r>
          </a:p>
          <a:p>
            <a:pPr lvl="1"/>
            <a:r>
              <a:rPr lang="en-US" sz="2800" kern="0" dirty="0"/>
              <a:t>sea level pressure</a:t>
            </a:r>
          </a:p>
          <a:p>
            <a:pPr lvl="1"/>
            <a:r>
              <a:rPr lang="en-US" sz="2800" kern="0" dirty="0"/>
              <a:t>200-850 wind shear</a:t>
            </a:r>
          </a:p>
        </p:txBody>
      </p:sp>
      <p:sp>
        <p:nvSpPr>
          <p:cNvPr id="5" name="Cube 4">
            <a:extLst>
              <a:ext uri="{FF2B5EF4-FFF2-40B4-BE49-F238E27FC236}">
                <a16:creationId xmlns:a16="http://schemas.microsoft.com/office/drawing/2014/main" id="{BA83E5E5-D1F6-F941-9CB4-28D6AEC212E5}"/>
              </a:ext>
            </a:extLst>
          </p:cNvPr>
          <p:cNvSpPr/>
          <p:nvPr/>
        </p:nvSpPr>
        <p:spPr bwMode="auto">
          <a:xfrm>
            <a:off x="2082800" y="5579531"/>
            <a:ext cx="2667000" cy="2097435"/>
          </a:xfrm>
          <a:prstGeom prst="cube">
            <a:avLst/>
          </a:prstGeom>
          <a:solidFill>
            <a:schemeClr val="tx1"/>
          </a:solidFill>
          <a:ln w="25400" cap="flat" cmpd="sng" algn="ctr">
            <a:solidFill>
              <a:schemeClr val="tx2"/>
            </a:solidFill>
            <a:prstDash val="solid"/>
            <a:round/>
            <a:headEnd type="none" w="med" len="med"/>
            <a:tailEnd type="none" w="med" len="med"/>
          </a:ln>
          <a:effectLst/>
          <a:extLst/>
        </p:spPr>
        <p:txBody>
          <a:bodyPr wrap="none" rtlCol="0" anchor="ctr">
            <a:noAutofit/>
          </a:bodyPr>
          <a:lstStyle/>
          <a:p>
            <a:pPr algn="ctr"/>
            <a:r>
              <a:rPr lang="en-US" sz="3200" dirty="0">
                <a:solidFill>
                  <a:schemeClr val="accent3"/>
                </a:solidFill>
              </a:rPr>
              <a:t>post</a:t>
            </a:r>
          </a:p>
          <a:p>
            <a:pPr algn="ctr"/>
            <a:r>
              <a:rPr lang="en-US" sz="3200" dirty="0">
                <a:solidFill>
                  <a:schemeClr val="accent3"/>
                </a:solidFill>
              </a:rPr>
              <a:t>processor</a:t>
            </a:r>
          </a:p>
        </p:txBody>
      </p:sp>
      <p:sp>
        <p:nvSpPr>
          <p:cNvPr id="6" name="Cube 5">
            <a:extLst>
              <a:ext uri="{FF2B5EF4-FFF2-40B4-BE49-F238E27FC236}">
                <a16:creationId xmlns:a16="http://schemas.microsoft.com/office/drawing/2014/main" id="{69FD8CCC-9700-474D-A670-A220632D946D}"/>
              </a:ext>
            </a:extLst>
          </p:cNvPr>
          <p:cNvSpPr/>
          <p:nvPr/>
        </p:nvSpPr>
        <p:spPr bwMode="auto">
          <a:xfrm>
            <a:off x="5190067" y="3828082"/>
            <a:ext cx="2667000" cy="2097435"/>
          </a:xfrm>
          <a:prstGeom prst="cube">
            <a:avLst/>
          </a:prstGeom>
          <a:solidFill>
            <a:schemeClr val="tx1"/>
          </a:solidFill>
          <a:ln w="25400" cap="flat" cmpd="sng" algn="ctr">
            <a:solidFill>
              <a:schemeClr val="tx2"/>
            </a:solidFill>
            <a:prstDash val="solid"/>
            <a:round/>
            <a:headEnd type="none" w="med" len="med"/>
            <a:tailEnd type="none" w="med" len="med"/>
          </a:ln>
          <a:effectLst/>
          <a:extLst/>
        </p:spPr>
        <p:txBody>
          <a:bodyPr wrap="none" rtlCol="0" anchor="ctr">
            <a:noAutofit/>
          </a:bodyPr>
          <a:lstStyle/>
          <a:p>
            <a:pPr algn="ctr"/>
            <a:r>
              <a:rPr lang="en-US" sz="3600" dirty="0">
                <a:solidFill>
                  <a:schemeClr val="accent3"/>
                </a:solidFill>
              </a:rPr>
              <a:t>tracker</a:t>
            </a:r>
          </a:p>
        </p:txBody>
      </p:sp>
      <p:sp>
        <p:nvSpPr>
          <p:cNvPr id="7" name="Cube 6">
            <a:extLst>
              <a:ext uri="{FF2B5EF4-FFF2-40B4-BE49-F238E27FC236}">
                <a16:creationId xmlns:a16="http://schemas.microsoft.com/office/drawing/2014/main" id="{76B29370-1608-5848-AC5D-B452F58BB1C2}"/>
              </a:ext>
            </a:extLst>
          </p:cNvPr>
          <p:cNvSpPr/>
          <p:nvPr/>
        </p:nvSpPr>
        <p:spPr bwMode="auto">
          <a:xfrm>
            <a:off x="8255000" y="5579530"/>
            <a:ext cx="2667000" cy="2097435"/>
          </a:xfrm>
          <a:prstGeom prst="cube">
            <a:avLst/>
          </a:prstGeom>
          <a:solidFill>
            <a:schemeClr val="tx1"/>
          </a:solidFill>
          <a:ln w="25400" cap="flat" cmpd="sng" algn="ctr">
            <a:solidFill>
              <a:schemeClr val="tx2"/>
            </a:solidFill>
            <a:prstDash val="solid"/>
            <a:round/>
            <a:headEnd type="none" w="med" len="med"/>
            <a:tailEnd type="none" w="med" len="med"/>
          </a:ln>
          <a:effectLst/>
          <a:extLst/>
        </p:spPr>
        <p:txBody>
          <a:bodyPr wrap="none" rtlCol="0" anchor="ctr">
            <a:noAutofit/>
          </a:bodyPr>
          <a:lstStyle/>
          <a:p>
            <a:pPr algn="ctr"/>
            <a:r>
              <a:rPr lang="en-US" sz="2400" dirty="0">
                <a:solidFill>
                  <a:schemeClr val="bg1"/>
                </a:solidFill>
              </a:rPr>
              <a:t>diagnostic</a:t>
            </a:r>
          </a:p>
          <a:p>
            <a:pPr algn="ctr"/>
            <a:r>
              <a:rPr lang="en-US" sz="2400" dirty="0">
                <a:solidFill>
                  <a:schemeClr val="bg1"/>
                </a:solidFill>
              </a:rPr>
              <a:t>file </a:t>
            </a:r>
            <a:r>
              <a:rPr lang="en-US" sz="2400" dirty="0">
                <a:solidFill>
                  <a:schemeClr val="bg1"/>
                </a:solidFill>
                <a:sym typeface="Wingdings" pitchFamily="2" charset="2"/>
              </a:rPr>
              <a:t></a:t>
            </a:r>
            <a:endParaRPr lang="en-US" sz="2400" dirty="0">
              <a:solidFill>
                <a:schemeClr val="bg1"/>
              </a:solidFill>
            </a:endParaRPr>
          </a:p>
          <a:p>
            <a:pPr algn="ctr"/>
            <a:r>
              <a:rPr lang="en-US" sz="2400" dirty="0">
                <a:solidFill>
                  <a:schemeClr val="bg1"/>
                </a:solidFill>
              </a:rPr>
              <a:t>SHIPS/LGEM</a:t>
            </a:r>
          </a:p>
        </p:txBody>
      </p:sp>
      <p:sp>
        <p:nvSpPr>
          <p:cNvPr id="8" name="Cube 7">
            <a:extLst>
              <a:ext uri="{FF2B5EF4-FFF2-40B4-BE49-F238E27FC236}">
                <a16:creationId xmlns:a16="http://schemas.microsoft.com/office/drawing/2014/main" id="{C190D375-867A-834A-9DF4-8366F62FD2D6}"/>
              </a:ext>
            </a:extLst>
          </p:cNvPr>
          <p:cNvSpPr/>
          <p:nvPr/>
        </p:nvSpPr>
        <p:spPr bwMode="auto">
          <a:xfrm>
            <a:off x="5173134" y="6248400"/>
            <a:ext cx="2667000" cy="2097435"/>
          </a:xfrm>
          <a:prstGeom prst="cube">
            <a:avLst/>
          </a:prstGeom>
          <a:solidFill>
            <a:schemeClr val="tx1"/>
          </a:solidFill>
          <a:ln w="25400" cap="flat" cmpd="sng" algn="ctr">
            <a:solidFill>
              <a:schemeClr val="tx2"/>
            </a:solidFill>
            <a:prstDash val="solid"/>
            <a:round/>
            <a:headEnd type="none" w="med" len="med"/>
            <a:tailEnd type="none" w="med" len="med"/>
          </a:ln>
          <a:effectLst/>
          <a:extLst/>
        </p:spPr>
        <p:txBody>
          <a:bodyPr wrap="none" rtlCol="0" anchor="ctr">
            <a:noAutofit/>
          </a:bodyPr>
          <a:lstStyle/>
          <a:p>
            <a:pPr algn="ctr"/>
            <a:r>
              <a:rPr lang="en-US" sz="2400" dirty="0" err="1">
                <a:solidFill>
                  <a:schemeClr val="bg1"/>
                </a:solidFill>
              </a:rPr>
              <a:t>WxMAPs</a:t>
            </a:r>
            <a:endParaRPr lang="en-US" sz="2400" dirty="0">
              <a:solidFill>
                <a:schemeClr val="bg1"/>
              </a:solidFill>
            </a:endParaRPr>
          </a:p>
        </p:txBody>
      </p:sp>
      <p:sp>
        <p:nvSpPr>
          <p:cNvPr id="9" name="Right Arrow 8">
            <a:extLst>
              <a:ext uri="{FF2B5EF4-FFF2-40B4-BE49-F238E27FC236}">
                <a16:creationId xmlns:a16="http://schemas.microsoft.com/office/drawing/2014/main" id="{B93D1876-6D5C-844E-B7AF-87735BE364DC}"/>
              </a:ext>
            </a:extLst>
          </p:cNvPr>
          <p:cNvSpPr/>
          <p:nvPr/>
        </p:nvSpPr>
        <p:spPr bwMode="auto">
          <a:xfrm rot="1378404">
            <a:off x="4728632" y="6706811"/>
            <a:ext cx="838200" cy="551483"/>
          </a:xfrm>
          <a:prstGeom prst="rightArrow">
            <a:avLst/>
          </a:prstGeom>
          <a:solidFill>
            <a:schemeClr val="bg1"/>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endParaRPr lang="en-US" sz="2400" dirty="0">
              <a:solidFill>
                <a:srgbClr val="FAD40C"/>
              </a:solidFill>
            </a:endParaRPr>
          </a:p>
        </p:txBody>
      </p:sp>
      <p:sp>
        <p:nvSpPr>
          <p:cNvPr id="10" name="Right Arrow 9">
            <a:extLst>
              <a:ext uri="{FF2B5EF4-FFF2-40B4-BE49-F238E27FC236}">
                <a16:creationId xmlns:a16="http://schemas.microsoft.com/office/drawing/2014/main" id="{DF51CE31-AB07-6A4C-80FD-6F53A2F98C02}"/>
              </a:ext>
            </a:extLst>
          </p:cNvPr>
          <p:cNvSpPr/>
          <p:nvPr/>
        </p:nvSpPr>
        <p:spPr bwMode="auto">
          <a:xfrm rot="19749553">
            <a:off x="4783667" y="5639589"/>
            <a:ext cx="838200" cy="551483"/>
          </a:xfrm>
          <a:prstGeom prst="rightArrow">
            <a:avLst/>
          </a:prstGeom>
          <a:solidFill>
            <a:schemeClr val="bg1"/>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endParaRPr lang="en-US" sz="2400" dirty="0">
              <a:solidFill>
                <a:srgbClr val="FAD40C"/>
              </a:solidFill>
            </a:endParaRPr>
          </a:p>
        </p:txBody>
      </p:sp>
      <p:sp>
        <p:nvSpPr>
          <p:cNvPr id="11" name="Right Arrow 10">
            <a:extLst>
              <a:ext uri="{FF2B5EF4-FFF2-40B4-BE49-F238E27FC236}">
                <a16:creationId xmlns:a16="http://schemas.microsoft.com/office/drawing/2014/main" id="{5735F610-6EAD-DD4C-BA36-A20577F080D4}"/>
              </a:ext>
            </a:extLst>
          </p:cNvPr>
          <p:cNvSpPr/>
          <p:nvPr/>
        </p:nvSpPr>
        <p:spPr bwMode="auto">
          <a:xfrm rot="5400000">
            <a:off x="6004150" y="5972658"/>
            <a:ext cx="838200" cy="551483"/>
          </a:xfrm>
          <a:prstGeom prst="rightArrow">
            <a:avLst/>
          </a:prstGeom>
          <a:solidFill>
            <a:schemeClr val="bg1"/>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endParaRPr lang="en-US" sz="2400" dirty="0">
              <a:solidFill>
                <a:srgbClr val="FAD40C"/>
              </a:solidFill>
            </a:endParaRPr>
          </a:p>
        </p:txBody>
      </p:sp>
      <p:sp>
        <p:nvSpPr>
          <p:cNvPr id="12" name="Right Arrow 11">
            <a:extLst>
              <a:ext uri="{FF2B5EF4-FFF2-40B4-BE49-F238E27FC236}">
                <a16:creationId xmlns:a16="http://schemas.microsoft.com/office/drawing/2014/main" id="{0BB7EB5A-F26E-184A-8119-AEF6C12E1BF7}"/>
              </a:ext>
            </a:extLst>
          </p:cNvPr>
          <p:cNvSpPr/>
          <p:nvPr/>
        </p:nvSpPr>
        <p:spPr bwMode="auto">
          <a:xfrm rot="2125968">
            <a:off x="7620001" y="5505012"/>
            <a:ext cx="838200" cy="551483"/>
          </a:xfrm>
          <a:prstGeom prst="rightArrow">
            <a:avLst/>
          </a:prstGeom>
          <a:solidFill>
            <a:schemeClr val="bg1"/>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endParaRPr lang="en-US" sz="2400" dirty="0">
              <a:solidFill>
                <a:srgbClr val="FAD40C"/>
              </a:solidFill>
            </a:endParaRPr>
          </a:p>
        </p:txBody>
      </p:sp>
    </p:spTree>
    <p:extLst>
      <p:ext uri="{BB962C8B-B14F-4D97-AF65-F5344CB8AC3E}">
        <p14:creationId xmlns:p14="http://schemas.microsoft.com/office/powerpoint/2010/main" val="217637047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a:t>a TC forecast is …</a:t>
            </a:r>
            <a:br>
              <a:rPr lang="en-US"/>
            </a:br>
            <a:r>
              <a:rPr lang="en-US" sz="2400"/>
              <a:t>09P.2018 (GITA) 2018020918 warning</a:t>
            </a:r>
            <a:endParaRPr lang="en-US" sz="2800"/>
          </a:p>
        </p:txBody>
      </p:sp>
      <p:sp>
        <p:nvSpPr>
          <p:cNvPr id="3" name="Content Placeholder 2"/>
          <p:cNvSpPr>
            <a:spLocks noGrp="1"/>
          </p:cNvSpPr>
          <p:nvPr>
            <p:ph idx="1"/>
          </p:nvPr>
        </p:nvSpPr>
        <p:spPr>
          <a:xfrm>
            <a:off x="0" y="6553200"/>
            <a:ext cx="12992100" cy="2057400"/>
          </a:xfrm>
          <a:solidFill>
            <a:srgbClr val="FFCC00"/>
          </a:solidFill>
        </p:spPr>
        <p:txBody>
          <a:bodyPr/>
          <a:lstStyle/>
          <a:p>
            <a:r>
              <a:rPr lang="en-US" sz="4400" b="1">
                <a:solidFill>
                  <a:srgbClr val="002060"/>
                </a:solidFill>
              </a:rPr>
              <a:t>10-m,1-min (</a:t>
            </a:r>
            <a:r>
              <a:rPr lang="en-US" sz="4400" b="1" err="1">
                <a:solidFill>
                  <a:srgbClr val="002060"/>
                </a:solidFill>
              </a:rPr>
              <a:t>sfc</a:t>
            </a:r>
            <a:r>
              <a:rPr lang="en-US" sz="4400" b="1">
                <a:solidFill>
                  <a:srgbClr val="002060"/>
                </a:solidFill>
              </a:rPr>
              <a:t>) wind field</a:t>
            </a:r>
          </a:p>
          <a:p>
            <a:r>
              <a:rPr lang="en-US">
                <a:solidFill>
                  <a:srgbClr val="002060"/>
                </a:solidFill>
              </a:rPr>
              <a:t>key parameters: </a:t>
            </a:r>
            <a:r>
              <a:rPr lang="en-US" b="1">
                <a:solidFill>
                  <a:srgbClr val="002060"/>
                </a:solidFill>
              </a:rPr>
              <a:t>P</a:t>
            </a:r>
            <a:r>
              <a:rPr lang="en-US">
                <a:solidFill>
                  <a:srgbClr val="002060"/>
                </a:solidFill>
              </a:rPr>
              <a:t>osition, </a:t>
            </a:r>
            <a:r>
              <a:rPr lang="en-US" b="1">
                <a:solidFill>
                  <a:srgbClr val="002060"/>
                </a:solidFill>
              </a:rPr>
              <a:t>I</a:t>
            </a:r>
            <a:r>
              <a:rPr lang="en-US">
                <a:solidFill>
                  <a:srgbClr val="002060"/>
                </a:solidFill>
              </a:rPr>
              <a:t>ntensity (V</a:t>
            </a:r>
            <a:r>
              <a:rPr lang="en-US" baseline="-25000">
                <a:solidFill>
                  <a:srgbClr val="002060"/>
                </a:solidFill>
              </a:rPr>
              <a:t>max</a:t>
            </a:r>
            <a:r>
              <a:rPr lang="en-US">
                <a:solidFill>
                  <a:srgbClr val="002060"/>
                </a:solidFill>
              </a:rPr>
              <a:t>)</a:t>
            </a:r>
            <a:r>
              <a:rPr lang="en-US" baseline="-25000">
                <a:solidFill>
                  <a:srgbClr val="002060"/>
                </a:solidFill>
              </a:rPr>
              <a:t>,</a:t>
            </a:r>
            <a:r>
              <a:rPr lang="en-US">
                <a:solidFill>
                  <a:srgbClr val="002060"/>
                </a:solidFill>
              </a:rPr>
              <a:t> </a:t>
            </a:r>
            <a:r>
              <a:rPr lang="en-US" sz="4000">
                <a:solidFill>
                  <a:srgbClr val="FF0000"/>
                </a:solidFill>
              </a:rPr>
              <a:t>R34</a:t>
            </a:r>
            <a:r>
              <a:rPr lang="en-US" sz="4000">
                <a:solidFill>
                  <a:srgbClr val="002060"/>
                </a:solidFill>
              </a:rPr>
              <a:t>, </a:t>
            </a:r>
            <a:r>
              <a:rPr lang="en-US">
                <a:solidFill>
                  <a:srgbClr val="002060"/>
                </a:solidFill>
              </a:rPr>
              <a:t>mean PE (.mil)</a:t>
            </a:r>
          </a:p>
        </p:txBody>
      </p:sp>
      <p:pic>
        <p:nvPicPr>
          <p:cNvPr id="4" name="Picture 3"/>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939800" y="919782"/>
            <a:ext cx="10882135" cy="5629299"/>
          </a:xfrm>
          <a:prstGeom prst="rect">
            <a:avLst/>
          </a:prstGeom>
        </p:spPr>
      </p:pic>
    </p:spTree>
    <p:extLst>
      <p:ext uri="{BB962C8B-B14F-4D97-AF65-F5344CB8AC3E}">
        <p14:creationId xmlns:p14="http://schemas.microsoft.com/office/powerpoint/2010/main" val="388855048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TC winds and NWS Watch/Warnings</a:t>
            </a:r>
          </a:p>
        </p:txBody>
      </p:sp>
      <p:pic>
        <p:nvPicPr>
          <p:cNvPr id="4" name="irma-uas-2018-07-19_09-44-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0200" y="1524000"/>
            <a:ext cx="8382000" cy="6877050"/>
          </a:xfrm>
          <a:prstGeom prst="rect">
            <a:avLst/>
          </a:prstGeom>
        </p:spPr>
      </p:pic>
      <p:sp>
        <p:nvSpPr>
          <p:cNvPr id="5" name="TextBox 4"/>
          <p:cNvSpPr txBox="1"/>
          <p:nvPr/>
        </p:nvSpPr>
        <p:spPr>
          <a:xfrm>
            <a:off x="8708292" y="1524000"/>
            <a:ext cx="4217377" cy="4154984"/>
          </a:xfrm>
          <a:prstGeom prst="rect">
            <a:avLst/>
          </a:prstGeom>
          <a:noFill/>
        </p:spPr>
        <p:txBody>
          <a:bodyPr wrap="square" rtlCol="0">
            <a:spAutoFit/>
          </a:bodyPr>
          <a:lstStyle/>
          <a:p>
            <a:pPr algn="l"/>
            <a:r>
              <a:rPr lang="en-US" sz="2000" b="1">
                <a:latin typeface="Gill Sans MT" panose="020B0502020104020203" pitchFamily="34" charset="77"/>
              </a:rPr>
              <a:t>Tropical Storm (winds ≥ 34kts)  </a:t>
            </a:r>
          </a:p>
          <a:p>
            <a:endParaRPr lang="en-US" sz="2000" b="1">
              <a:latin typeface="Gill Sans MT" panose="020B0502020104020203" pitchFamily="34" charset="77"/>
            </a:endParaRPr>
          </a:p>
          <a:p>
            <a:pPr marL="285750" lvl="0" indent="-285750" algn="l">
              <a:buFont typeface="Arial" panose="020B0604020202020204" pitchFamily="34" charset="0"/>
              <a:buChar char="•"/>
            </a:pPr>
            <a:r>
              <a:rPr lang="en-US" sz="1600">
                <a:latin typeface="Gill Sans MT" panose="020B0502020104020203" pitchFamily="34" charset="77"/>
              </a:rPr>
              <a:t>Warning = TS Force winds </a:t>
            </a:r>
            <a:r>
              <a:rPr lang="en-US" sz="1600" b="1" i="1">
                <a:latin typeface="Gill Sans MT" panose="020B0502020104020203" pitchFamily="34" charset="77"/>
              </a:rPr>
              <a:t>expected</a:t>
            </a:r>
          </a:p>
          <a:p>
            <a:pPr marL="285750" lvl="0" indent="-285750" algn="l">
              <a:buFont typeface="Arial" panose="020B0604020202020204" pitchFamily="34" charset="0"/>
              <a:buChar char="•"/>
            </a:pPr>
            <a:r>
              <a:rPr lang="en-US" sz="1600">
                <a:latin typeface="Gill Sans MT" panose="020B0502020104020203" pitchFamily="34" charset="77"/>
              </a:rPr>
              <a:t>Watch = TS Force winds </a:t>
            </a:r>
            <a:r>
              <a:rPr lang="en-US" sz="1600" b="1" i="1">
                <a:latin typeface="Gill Sans MT" panose="020B0502020104020203" pitchFamily="34" charset="77"/>
              </a:rPr>
              <a:t>possible</a:t>
            </a:r>
            <a:endParaRPr lang="en-US" sz="2000" b="1">
              <a:latin typeface="Gill Sans MT" panose="020B0502020104020203" pitchFamily="34" charset="77"/>
            </a:endParaRPr>
          </a:p>
          <a:p>
            <a:pPr algn="l"/>
            <a:endParaRPr lang="en-US" sz="2000" b="1">
              <a:latin typeface="Gill Sans MT" panose="020B0502020104020203" pitchFamily="34" charset="77"/>
            </a:endParaRPr>
          </a:p>
          <a:p>
            <a:pPr algn="l"/>
            <a:r>
              <a:rPr lang="en-US" sz="2000" b="1">
                <a:latin typeface="Gill Sans MT" panose="020B0502020104020203" pitchFamily="34" charset="77"/>
              </a:rPr>
              <a:t>Hurricane (winds ≥ 64 </a:t>
            </a:r>
            <a:r>
              <a:rPr lang="en-US" sz="2000" b="1" err="1">
                <a:latin typeface="Gill Sans MT" panose="020B0502020104020203" pitchFamily="34" charset="77"/>
              </a:rPr>
              <a:t>kts</a:t>
            </a:r>
            <a:r>
              <a:rPr lang="en-US" sz="2000" b="1">
                <a:latin typeface="Gill Sans MT" panose="020B0502020104020203" pitchFamily="34" charset="77"/>
              </a:rPr>
              <a:t>)</a:t>
            </a:r>
          </a:p>
          <a:p>
            <a:endParaRPr lang="en-US" sz="1600">
              <a:latin typeface="Gill Sans MT" panose="020B0502020104020203" pitchFamily="34" charset="77"/>
            </a:endParaRPr>
          </a:p>
          <a:p>
            <a:pPr marL="285750" indent="-285750" algn="l">
              <a:buFont typeface="Arial" panose="020B0604020202020204" pitchFamily="34" charset="0"/>
              <a:buChar char="•"/>
            </a:pPr>
            <a:r>
              <a:rPr lang="en-US" sz="1600">
                <a:latin typeface="Gill Sans MT" panose="020B0502020104020203" pitchFamily="34" charset="77"/>
              </a:rPr>
              <a:t>Warning = Hurricane Force winds </a:t>
            </a:r>
            <a:r>
              <a:rPr lang="en-US" sz="1600" b="1" i="1">
                <a:latin typeface="Gill Sans MT" panose="020B0502020104020203" pitchFamily="34" charset="77"/>
              </a:rPr>
              <a:t>expected</a:t>
            </a:r>
          </a:p>
          <a:p>
            <a:pPr marL="285750" indent="-285750" algn="l">
              <a:buFont typeface="Arial" panose="020B0604020202020204" pitchFamily="34" charset="0"/>
              <a:buChar char="•"/>
            </a:pPr>
            <a:r>
              <a:rPr lang="en-US" sz="1600">
                <a:latin typeface="Gill Sans MT" panose="020B0502020104020203" pitchFamily="34" charset="77"/>
              </a:rPr>
              <a:t>Watch = Hurricane Force winds   </a:t>
            </a:r>
            <a:r>
              <a:rPr lang="en-US" sz="1600" b="1" i="1">
                <a:latin typeface="Gill Sans MT" panose="020B0502020104020203" pitchFamily="34" charset="77"/>
              </a:rPr>
              <a:t>possible</a:t>
            </a:r>
          </a:p>
          <a:p>
            <a:pPr marL="285750" indent="-285750" algn="l">
              <a:buFont typeface="Arial" panose="020B0604020202020204" pitchFamily="34" charset="0"/>
              <a:buChar char="•"/>
            </a:pPr>
            <a:endParaRPr lang="en-US" sz="1600" b="1" i="1">
              <a:latin typeface="Gill Sans MT" panose="020B0502020104020203" pitchFamily="34" charset="77"/>
            </a:endParaRPr>
          </a:p>
          <a:p>
            <a:pPr marL="285750" indent="-285750" algn="l">
              <a:buFont typeface="Arial" panose="020B0604020202020204" pitchFamily="34" charset="0"/>
              <a:buChar char="•"/>
            </a:pPr>
            <a:endParaRPr lang="en-US" sz="1600" b="1" i="1">
              <a:latin typeface="Gill Sans MT" panose="020B0502020104020203" pitchFamily="34" charset="77"/>
            </a:endParaRPr>
          </a:p>
          <a:p>
            <a:pPr algn="l"/>
            <a:r>
              <a:rPr lang="en-US" sz="2000" b="1" i="1">
                <a:latin typeface="Gill Sans MT" panose="020B0502020104020203" pitchFamily="34" charset="77"/>
              </a:rPr>
              <a:t>TS (gale) force winds within 36 h</a:t>
            </a:r>
          </a:p>
          <a:p>
            <a:endParaRPr lang="en-US" sz="1600">
              <a:latin typeface="Gill Sans MT" panose="020B0502020104020203" pitchFamily="34" charset="77"/>
            </a:endParaRPr>
          </a:p>
          <a:p>
            <a:pPr algn="l"/>
            <a:endParaRPr lang="en-US" sz="2000" b="1"/>
          </a:p>
          <a:p>
            <a:endParaRPr lang="en-US" sz="1600"/>
          </a:p>
        </p:txBody>
      </p:sp>
    </p:spTree>
    <p:extLst>
      <p:ext uri="{BB962C8B-B14F-4D97-AF65-F5344CB8AC3E}">
        <p14:creationId xmlns:p14="http://schemas.microsoft.com/office/powerpoint/2010/main" val="265596065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A71CD1-4298-D747-97D3-E88841D71CAA}"/>
              </a:ext>
            </a:extLst>
          </p:cNvPr>
          <p:cNvPicPr>
            <a:picLocks noChangeAspect="1"/>
          </p:cNvPicPr>
          <p:nvPr/>
        </p:nvPicPr>
        <p:blipFill>
          <a:blip r:embed="rId2"/>
          <a:stretch>
            <a:fillRect/>
          </a:stretch>
        </p:blipFill>
        <p:spPr>
          <a:xfrm>
            <a:off x="12700" y="1193800"/>
            <a:ext cx="7315200" cy="5486400"/>
          </a:xfrm>
          <a:prstGeom prst="rect">
            <a:avLst/>
          </a:prstGeom>
        </p:spPr>
      </p:pic>
      <p:sp>
        <p:nvSpPr>
          <p:cNvPr id="2" name="Title 1">
            <a:extLst>
              <a:ext uri="{FF2B5EF4-FFF2-40B4-BE49-F238E27FC236}">
                <a16:creationId xmlns:a16="http://schemas.microsoft.com/office/drawing/2014/main" id="{410DDA4C-931A-2F49-9BA7-F3FEE9175D5A}"/>
              </a:ext>
            </a:extLst>
          </p:cNvPr>
          <p:cNvSpPr>
            <a:spLocks noGrp="1"/>
          </p:cNvSpPr>
          <p:nvPr>
            <p:ph type="title"/>
          </p:nvPr>
        </p:nvSpPr>
        <p:spPr/>
        <p:txBody>
          <a:bodyPr/>
          <a:lstStyle/>
          <a:p>
            <a:r>
              <a:rPr lang="en-US" sz="3200"/>
              <a:t>What is the difference between a 72-h mean PE and 120-h mean PE?</a:t>
            </a:r>
            <a:br>
              <a:rPr lang="en-US" sz="3200"/>
            </a:br>
            <a:r>
              <a:rPr lang="en-US" sz="2400"/>
              <a:t>10-y R34 histograms (2008-2017)  </a:t>
            </a:r>
            <a:r>
              <a:rPr lang="en-US" sz="2400" err="1"/>
              <a:t>taus</a:t>
            </a:r>
            <a:r>
              <a:rPr lang="en-US" sz="2400"/>
              <a:t>: 0 (G), 72 (R),120 (B)</a:t>
            </a:r>
          </a:p>
        </p:txBody>
      </p:sp>
      <p:pic>
        <p:nvPicPr>
          <p:cNvPr id="7" name="Picture 6">
            <a:extLst>
              <a:ext uri="{FF2B5EF4-FFF2-40B4-BE49-F238E27FC236}">
                <a16:creationId xmlns:a16="http://schemas.microsoft.com/office/drawing/2014/main" id="{D57E341D-11A1-DB43-B5CC-8D5B0BE5345D}"/>
              </a:ext>
            </a:extLst>
          </p:cNvPr>
          <p:cNvPicPr>
            <a:picLocks noChangeAspect="1"/>
          </p:cNvPicPr>
          <p:nvPr/>
        </p:nvPicPr>
        <p:blipFill>
          <a:blip r:embed="rId3">
            <a:clrChange>
              <a:clrFrom>
                <a:srgbClr val="FAFAFA"/>
              </a:clrFrom>
              <a:clrTo>
                <a:srgbClr val="FAFAFA">
                  <a:alpha val="0"/>
                </a:srgbClr>
              </a:clrTo>
            </a:clrChange>
          </a:blip>
          <a:stretch>
            <a:fillRect/>
          </a:stretch>
        </p:blipFill>
        <p:spPr>
          <a:xfrm>
            <a:off x="5721350" y="3162300"/>
            <a:ext cx="7239000" cy="5429250"/>
          </a:xfrm>
          <a:prstGeom prst="rect">
            <a:avLst/>
          </a:prstGeom>
        </p:spPr>
      </p:pic>
      <p:sp>
        <p:nvSpPr>
          <p:cNvPr id="8" name="Content Placeholder 2">
            <a:extLst>
              <a:ext uri="{FF2B5EF4-FFF2-40B4-BE49-F238E27FC236}">
                <a16:creationId xmlns:a16="http://schemas.microsoft.com/office/drawing/2014/main" id="{B8DDD7F3-903A-804F-8ABD-C2CFBFECBF05}"/>
              </a:ext>
            </a:extLst>
          </p:cNvPr>
          <p:cNvSpPr txBox="1">
            <a:spLocks/>
          </p:cNvSpPr>
          <p:nvPr/>
        </p:nvSpPr>
        <p:spPr bwMode="auto">
          <a:xfrm>
            <a:off x="8658225" y="3907757"/>
            <a:ext cx="2971800" cy="1981200"/>
          </a:xfrm>
          <a:prstGeom prst="rect">
            <a:avLst/>
          </a:prstGeom>
          <a:solidFill>
            <a:srgbClr val="FCD900"/>
          </a:solid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lvl1pPr marL="609600" indent="-342900" algn="l" rtl="0" eaLnBrk="0" fontAlgn="base" hangingPunct="0">
              <a:spcBef>
                <a:spcPts val="800"/>
              </a:spcBef>
              <a:spcAft>
                <a:spcPct val="0"/>
              </a:spcAft>
              <a:buClr>
                <a:srgbClr val="000000"/>
              </a:buClr>
              <a:buSzPct val="125000"/>
              <a:buFont typeface="Gill Sans" charset="0"/>
              <a:buChar char="•"/>
              <a:defRPr sz="36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8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a:lstStyle>
          <a:p>
            <a:pPr marL="266700" indent="0" algn="ctr">
              <a:buFont typeface="Gill Sans" charset="0"/>
              <a:buNone/>
            </a:pPr>
            <a:r>
              <a:rPr lang="en-US" sz="4000" b="1" kern="0"/>
              <a:t>LANT</a:t>
            </a:r>
          </a:p>
          <a:p>
            <a:r>
              <a:rPr lang="en-US" sz="3200" kern="0"/>
              <a:t>100/50/31</a:t>
            </a:r>
          </a:p>
          <a:p>
            <a:r>
              <a:rPr lang="en-US" sz="3200" kern="0"/>
              <a:t>88/113/</a:t>
            </a:r>
            <a:r>
              <a:rPr lang="en-US" sz="3200" b="1" kern="0">
                <a:solidFill>
                  <a:srgbClr val="FF0000"/>
                </a:solidFill>
              </a:rPr>
              <a:t>130</a:t>
            </a:r>
            <a:endParaRPr lang="en-US" sz="2800" kern="0"/>
          </a:p>
          <a:p>
            <a:pPr marL="266700" indent="0" algn="ctr">
              <a:buFont typeface="Gill Sans" charset="0"/>
              <a:buNone/>
            </a:pPr>
            <a:endParaRPr lang="en-US" sz="4000" b="1" kern="0"/>
          </a:p>
        </p:txBody>
      </p:sp>
      <p:sp>
        <p:nvSpPr>
          <p:cNvPr id="3" name="Content Placeholder 2">
            <a:extLst>
              <a:ext uri="{FF2B5EF4-FFF2-40B4-BE49-F238E27FC236}">
                <a16:creationId xmlns:a16="http://schemas.microsoft.com/office/drawing/2014/main" id="{7FC76A65-B8EC-E942-A6B0-AFCAA4279B2A}"/>
              </a:ext>
            </a:extLst>
          </p:cNvPr>
          <p:cNvSpPr>
            <a:spLocks noGrp="1"/>
          </p:cNvSpPr>
          <p:nvPr>
            <p:ph idx="1"/>
          </p:nvPr>
        </p:nvSpPr>
        <p:spPr>
          <a:xfrm>
            <a:off x="3149600" y="2019300"/>
            <a:ext cx="2971800" cy="1981200"/>
          </a:xfrm>
          <a:solidFill>
            <a:srgbClr val="FCD900"/>
          </a:solidFill>
        </p:spPr>
        <p:txBody>
          <a:bodyPr/>
          <a:lstStyle/>
          <a:p>
            <a:pPr marL="266700" indent="0" algn="ctr">
              <a:buNone/>
            </a:pPr>
            <a:r>
              <a:rPr lang="en-US" sz="4000" b="1"/>
              <a:t>WPAC</a:t>
            </a:r>
          </a:p>
          <a:p>
            <a:r>
              <a:rPr lang="en-US" sz="3200"/>
              <a:t>100/62/33</a:t>
            </a:r>
          </a:p>
          <a:p>
            <a:r>
              <a:rPr lang="en-US" sz="3200"/>
              <a:t>98/118/121</a:t>
            </a:r>
            <a:endParaRPr lang="en-US" sz="2800"/>
          </a:p>
          <a:p>
            <a:pPr marL="266700" indent="0" algn="ctr">
              <a:buNone/>
            </a:pPr>
            <a:endParaRPr lang="en-US" sz="4000" b="1"/>
          </a:p>
        </p:txBody>
      </p:sp>
      <p:sp>
        <p:nvSpPr>
          <p:cNvPr id="9" name="Rounded Rectangular Callout 8">
            <a:extLst>
              <a:ext uri="{FF2B5EF4-FFF2-40B4-BE49-F238E27FC236}">
                <a16:creationId xmlns:a16="http://schemas.microsoft.com/office/drawing/2014/main" id="{4179FA39-4525-524D-A774-6D6A9D928E8F}"/>
              </a:ext>
            </a:extLst>
          </p:cNvPr>
          <p:cNvSpPr/>
          <p:nvPr/>
        </p:nvSpPr>
        <p:spPr bwMode="auto">
          <a:xfrm>
            <a:off x="7095106" y="1588492"/>
            <a:ext cx="5791197" cy="1191816"/>
          </a:xfrm>
          <a:prstGeom prst="wedgeRoundRectCallout">
            <a:avLst>
              <a:gd name="adj1" fmla="val 5884"/>
              <a:gd name="adj2" fmla="val 169093"/>
              <a:gd name="adj3" fmla="val 16667"/>
            </a:avLst>
          </a:prstGeom>
          <a:solidFill>
            <a:srgbClr val="FCD900">
              <a:alpha val="53000"/>
            </a:srgbClr>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a:solidFill>
                  <a:srgbClr val="000090"/>
                </a:solidFill>
              </a:rPr>
              <a:t>only </a:t>
            </a:r>
            <a:r>
              <a:rPr lang="en-US" sz="3600" b="1">
                <a:solidFill>
                  <a:srgbClr val="000090"/>
                </a:solidFill>
              </a:rPr>
              <a:t>1/2 </a:t>
            </a:r>
            <a:r>
              <a:rPr lang="en-US" sz="2800" b="1">
                <a:solidFill>
                  <a:srgbClr val="000090"/>
                </a:solidFill>
              </a:rPr>
              <a:t>the forecasts have a 72 h verifying position…</a:t>
            </a:r>
            <a:endParaRPr lang="en-US" sz="1800" b="1">
              <a:solidFill>
                <a:srgbClr val="000090"/>
              </a:solidFill>
              <a:latin typeface="Gill Sans MT" panose="020B0502020104020203" pitchFamily="34" charset="0"/>
            </a:endParaRPr>
          </a:p>
        </p:txBody>
      </p:sp>
      <p:sp>
        <p:nvSpPr>
          <p:cNvPr id="11" name="Rounded Rectangular Callout 10">
            <a:extLst>
              <a:ext uri="{FF2B5EF4-FFF2-40B4-BE49-F238E27FC236}">
                <a16:creationId xmlns:a16="http://schemas.microsoft.com/office/drawing/2014/main" id="{1A99651F-E641-B949-B854-F08B868EED9F}"/>
              </a:ext>
            </a:extLst>
          </p:cNvPr>
          <p:cNvSpPr/>
          <p:nvPr/>
        </p:nvSpPr>
        <p:spPr bwMode="auto">
          <a:xfrm>
            <a:off x="254001" y="6909792"/>
            <a:ext cx="5791197" cy="1191816"/>
          </a:xfrm>
          <a:prstGeom prst="wedgeRoundRectCallout">
            <a:avLst>
              <a:gd name="adj1" fmla="val 28669"/>
              <a:gd name="adj2" fmla="val -284609"/>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a:solidFill>
                  <a:srgbClr val="000090"/>
                </a:solidFill>
              </a:rPr>
              <a:t>only</a:t>
            </a:r>
            <a:r>
              <a:rPr lang="en-US" sz="3600" b="1">
                <a:solidFill>
                  <a:srgbClr val="000090"/>
                </a:solidFill>
              </a:rPr>
              <a:t>1/3 </a:t>
            </a:r>
            <a:r>
              <a:rPr lang="en-US" sz="2800" b="1">
                <a:solidFill>
                  <a:srgbClr val="000090"/>
                </a:solidFill>
              </a:rPr>
              <a:t>the forecasts have a 72 h verifying position…</a:t>
            </a:r>
            <a:endParaRPr lang="en-US" sz="1800" b="1">
              <a:solidFill>
                <a:srgbClr val="000090"/>
              </a:solidFill>
              <a:latin typeface="Gill Sans MT" panose="020B0502020104020203" pitchFamily="34" charset="0"/>
            </a:endParaRPr>
          </a:p>
        </p:txBody>
      </p:sp>
    </p:spTree>
    <p:extLst>
      <p:ext uri="{BB962C8B-B14F-4D97-AF65-F5344CB8AC3E}">
        <p14:creationId xmlns:p14="http://schemas.microsoft.com/office/powerpoint/2010/main" val="2750914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5373-EC1F-3F42-A6CD-D04D44587939}"/>
              </a:ext>
            </a:extLst>
          </p:cNvPr>
          <p:cNvSpPr>
            <a:spLocks noGrp="1"/>
          </p:cNvSpPr>
          <p:nvPr>
            <p:ph type="title"/>
          </p:nvPr>
        </p:nvSpPr>
        <p:spPr>
          <a:xfrm>
            <a:off x="25400" y="1295400"/>
            <a:ext cx="12979400" cy="1054100"/>
          </a:xfrm>
        </p:spPr>
        <p:txBody>
          <a:bodyPr/>
          <a:lstStyle/>
          <a:p>
            <a:r>
              <a:rPr lang="en-US" sz="6600" dirty="0"/>
              <a:t>What is a </a:t>
            </a:r>
            <a:r>
              <a:rPr lang="en-US" sz="6600" b="1" i="1" dirty="0"/>
              <a:t>good</a:t>
            </a:r>
            <a:r>
              <a:rPr lang="en-US" sz="6600" dirty="0"/>
              <a:t> </a:t>
            </a:r>
            <a:r>
              <a:rPr lang="en-US" sz="6600" u="sng" dirty="0"/>
              <a:t>forecast</a:t>
            </a:r>
            <a:r>
              <a:rPr lang="en-US" sz="6600" dirty="0"/>
              <a:t>?</a:t>
            </a:r>
          </a:p>
        </p:txBody>
      </p:sp>
      <p:sp>
        <p:nvSpPr>
          <p:cNvPr id="4" name="Title 1">
            <a:extLst>
              <a:ext uri="{FF2B5EF4-FFF2-40B4-BE49-F238E27FC236}">
                <a16:creationId xmlns:a16="http://schemas.microsoft.com/office/drawing/2014/main" id="{2F275688-342D-934C-A12D-C439B681412A}"/>
              </a:ext>
            </a:extLst>
          </p:cNvPr>
          <p:cNvSpPr txBox="1">
            <a:spLocks/>
          </p:cNvSpPr>
          <p:nvPr/>
        </p:nvSpPr>
        <p:spPr bwMode="auto">
          <a:xfrm>
            <a:off x="-22225" y="2895600"/>
            <a:ext cx="12979400" cy="4724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sz="7200" kern="0" dirty="0"/>
              <a:t>What is a </a:t>
            </a:r>
            <a:r>
              <a:rPr lang="en-US" sz="7200" b="1" i="1" kern="0" dirty="0"/>
              <a:t>good</a:t>
            </a:r>
            <a:r>
              <a:rPr lang="en-US" sz="7200" kern="0" dirty="0"/>
              <a:t> </a:t>
            </a:r>
            <a:r>
              <a:rPr lang="en-US" sz="7200" u="sng" kern="0" dirty="0"/>
              <a:t>model</a:t>
            </a:r>
            <a:r>
              <a:rPr lang="en-US" sz="7200" kern="0" dirty="0"/>
              <a:t>?</a:t>
            </a:r>
          </a:p>
          <a:p>
            <a:r>
              <a:rPr lang="en-US" sz="6000" kern="0" dirty="0"/>
              <a:t>or</a:t>
            </a:r>
          </a:p>
          <a:p>
            <a:r>
              <a:rPr lang="en-US" sz="7200" kern="0" dirty="0"/>
              <a:t>What model/aid should a forecaster use?</a:t>
            </a:r>
          </a:p>
        </p:txBody>
      </p:sp>
    </p:spTree>
    <p:extLst>
      <p:ext uri="{BB962C8B-B14F-4D97-AF65-F5344CB8AC3E}">
        <p14:creationId xmlns:p14="http://schemas.microsoft.com/office/powerpoint/2010/main" val="199929224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DA4C-931A-2F49-9BA7-F3FEE9175D5A}"/>
              </a:ext>
            </a:extLst>
          </p:cNvPr>
          <p:cNvSpPr>
            <a:spLocks noGrp="1"/>
          </p:cNvSpPr>
          <p:nvPr>
            <p:ph type="title"/>
          </p:nvPr>
        </p:nvSpPr>
        <p:spPr/>
        <p:txBody>
          <a:bodyPr/>
          <a:lstStyle/>
          <a:p>
            <a:r>
              <a:rPr lang="en-US" sz="2800"/>
              <a:t>What is the difference between a 72-h mean PE and 120-h mean PE?</a:t>
            </a:r>
            <a:br>
              <a:rPr lang="en-US" sz="3600"/>
            </a:br>
            <a:r>
              <a:rPr lang="en-US" sz="3600" b="1" i="1"/>
              <a:t>fundamentally different type of storms</a:t>
            </a:r>
            <a:endParaRPr lang="en-US" sz="2400" b="1" i="1"/>
          </a:p>
        </p:txBody>
      </p:sp>
      <p:sp>
        <p:nvSpPr>
          <p:cNvPr id="12" name="Content Placeholder 11">
            <a:extLst>
              <a:ext uri="{FF2B5EF4-FFF2-40B4-BE49-F238E27FC236}">
                <a16:creationId xmlns:a16="http://schemas.microsoft.com/office/drawing/2014/main" id="{70B683E2-D067-E842-98D9-627E1FC7ECEA}"/>
              </a:ext>
            </a:extLst>
          </p:cNvPr>
          <p:cNvSpPr>
            <a:spLocks noGrp="1"/>
          </p:cNvSpPr>
          <p:nvPr>
            <p:ph idx="1"/>
          </p:nvPr>
        </p:nvSpPr>
        <p:spPr>
          <a:xfrm>
            <a:off x="406400" y="1524000"/>
            <a:ext cx="11925300" cy="6705600"/>
          </a:xfrm>
        </p:spPr>
        <p:txBody>
          <a:bodyPr/>
          <a:lstStyle/>
          <a:p>
            <a:r>
              <a:rPr lang="en-US" sz="4800"/>
              <a:t>LANT</a:t>
            </a:r>
          </a:p>
          <a:p>
            <a:pPr lvl="1"/>
            <a:r>
              <a:rPr lang="en-US" sz="4000" b="1"/>
              <a:t>50%</a:t>
            </a:r>
            <a:r>
              <a:rPr lang="en-US" sz="4000"/>
              <a:t> of the forecast TCs exist at </a:t>
            </a:r>
            <a:r>
              <a:rPr lang="en-US" sz="4000" b="1"/>
              <a:t>d+3</a:t>
            </a:r>
            <a:r>
              <a:rPr lang="en-US" sz="4000"/>
              <a:t> days…</a:t>
            </a:r>
          </a:p>
          <a:p>
            <a:pPr lvl="1"/>
            <a:r>
              <a:rPr lang="en-US" sz="4000" b="1"/>
              <a:t>d+5</a:t>
            </a:r>
            <a:r>
              <a:rPr lang="en-US" sz="4000"/>
              <a:t> TCs are </a:t>
            </a:r>
            <a:r>
              <a:rPr lang="en-US" sz="4000" b="1"/>
              <a:t>larger</a:t>
            </a:r>
            <a:r>
              <a:rPr lang="en-US" sz="4000"/>
              <a:t> than in </a:t>
            </a:r>
            <a:r>
              <a:rPr lang="en-US" sz="4000" b="1"/>
              <a:t>WPAC</a:t>
            </a:r>
          </a:p>
          <a:p>
            <a:endParaRPr lang="en-US" sz="4800"/>
          </a:p>
          <a:p>
            <a:r>
              <a:rPr lang="en-US" sz="4800"/>
              <a:t>WPAC</a:t>
            </a:r>
          </a:p>
          <a:p>
            <a:pPr lvl="1"/>
            <a:r>
              <a:rPr lang="en-US" sz="4000" b="1"/>
              <a:t>33% </a:t>
            </a:r>
            <a:r>
              <a:rPr lang="en-US" sz="4000"/>
              <a:t>of the forecast TCs last </a:t>
            </a:r>
            <a:r>
              <a:rPr lang="en-US" sz="4000" b="1"/>
              <a:t>d+5 </a:t>
            </a:r>
            <a:r>
              <a:rPr lang="en-US" sz="4000"/>
              <a:t>days</a:t>
            </a:r>
          </a:p>
          <a:p>
            <a:pPr lvl="1"/>
            <a:r>
              <a:rPr lang="en-US" sz="4000" b="1"/>
              <a:t>d+0</a:t>
            </a:r>
            <a:r>
              <a:rPr lang="en-US" sz="4000"/>
              <a:t> and </a:t>
            </a:r>
            <a:r>
              <a:rPr lang="en-US" sz="4000" b="1"/>
              <a:t>d+3</a:t>
            </a:r>
            <a:r>
              <a:rPr lang="en-US" sz="4000"/>
              <a:t> TCs are </a:t>
            </a:r>
            <a:r>
              <a:rPr lang="en-US" sz="4000" b="1"/>
              <a:t>larger</a:t>
            </a:r>
            <a:r>
              <a:rPr lang="en-US" sz="4000"/>
              <a:t> than in </a:t>
            </a:r>
            <a:r>
              <a:rPr lang="en-US" sz="4000" b="1"/>
              <a:t>LANT</a:t>
            </a:r>
          </a:p>
        </p:txBody>
      </p:sp>
    </p:spTree>
    <p:extLst>
      <p:ext uri="{BB962C8B-B14F-4D97-AF65-F5344CB8AC3E}">
        <p14:creationId xmlns:p14="http://schemas.microsoft.com/office/powerpoint/2010/main" val="21523769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09AD5-B9FB-8F49-AD55-750A5CBE9BC7}"/>
              </a:ext>
            </a:extLst>
          </p:cNvPr>
          <p:cNvSpPr>
            <a:spLocks noGrp="1"/>
          </p:cNvSpPr>
          <p:nvPr>
            <p:ph type="title"/>
          </p:nvPr>
        </p:nvSpPr>
        <p:spPr/>
        <p:txBody>
          <a:bodyPr/>
          <a:lstStyle/>
          <a:p>
            <a:r>
              <a:rPr lang="en-US" dirty="0"/>
              <a:t>Status of </a:t>
            </a:r>
            <a:r>
              <a:rPr lang="en-US" dirty="0" err="1"/>
              <a:t>TCvitals</a:t>
            </a:r>
            <a:r>
              <a:rPr lang="en-US" dirty="0"/>
              <a:t> Usage at the NWP Centers ~ 2019</a:t>
            </a:r>
          </a:p>
        </p:txBody>
      </p:sp>
      <p:graphicFrame>
        <p:nvGraphicFramePr>
          <p:cNvPr id="7" name="Content Placeholder 6">
            <a:extLst>
              <a:ext uri="{FF2B5EF4-FFF2-40B4-BE49-F238E27FC236}">
                <a16:creationId xmlns:a16="http://schemas.microsoft.com/office/drawing/2014/main" id="{778783FC-A21D-4748-9073-45A7E70FDD11}"/>
              </a:ext>
            </a:extLst>
          </p:cNvPr>
          <p:cNvGraphicFramePr>
            <a:graphicFrameLocks noGrp="1"/>
          </p:cNvGraphicFramePr>
          <p:nvPr>
            <p:ph idx="1"/>
            <p:extLst>
              <p:ext uri="{D42A27DB-BD31-4B8C-83A1-F6EECF244321}">
                <p14:modId xmlns:p14="http://schemas.microsoft.com/office/powerpoint/2010/main" val="1426157106"/>
              </p:ext>
            </p:extLst>
          </p:nvPr>
        </p:nvGraphicFramePr>
        <p:xfrm>
          <a:off x="1119060" y="1524000"/>
          <a:ext cx="10487279" cy="4572000"/>
        </p:xfrm>
        <a:graphic>
          <a:graphicData uri="http://schemas.openxmlformats.org/drawingml/2006/table">
            <a:tbl>
              <a:tblPr firstRow="1" bandRow="1">
                <a:tableStyleId>{5C22544A-7EE6-4342-B048-85BDC9FD1C3A}</a:tableStyleId>
              </a:tblPr>
              <a:tblGrid>
                <a:gridCol w="2168779">
                  <a:extLst>
                    <a:ext uri="{9D8B030D-6E8A-4147-A177-3AD203B41FA5}">
                      <a16:colId xmlns:a16="http://schemas.microsoft.com/office/drawing/2014/main" val="3207942095"/>
                    </a:ext>
                  </a:extLst>
                </a:gridCol>
                <a:gridCol w="3390153">
                  <a:extLst>
                    <a:ext uri="{9D8B030D-6E8A-4147-A177-3AD203B41FA5}">
                      <a16:colId xmlns:a16="http://schemas.microsoft.com/office/drawing/2014/main" val="2438036803"/>
                    </a:ext>
                  </a:extLst>
                </a:gridCol>
                <a:gridCol w="4928347">
                  <a:extLst>
                    <a:ext uri="{9D8B030D-6E8A-4147-A177-3AD203B41FA5}">
                      <a16:colId xmlns:a16="http://schemas.microsoft.com/office/drawing/2014/main" val="253109511"/>
                    </a:ext>
                  </a:extLst>
                </a:gridCol>
              </a:tblGrid>
              <a:tr h="370840">
                <a:tc>
                  <a:txBody>
                    <a:bodyPr/>
                    <a:lstStyle/>
                    <a:p>
                      <a:pPr algn="l"/>
                      <a:r>
                        <a:rPr lang="en-US" sz="2000" dirty="0"/>
                        <a:t>Center</a:t>
                      </a:r>
                    </a:p>
                  </a:txBody>
                  <a:tcPr/>
                </a:tc>
                <a:tc gridSpan="2">
                  <a:txBody>
                    <a:bodyPr/>
                    <a:lstStyle/>
                    <a:p>
                      <a:r>
                        <a:rPr lang="en-US" sz="2000" dirty="0"/>
                        <a:t>Model/Type/Comment</a:t>
                      </a:r>
                    </a:p>
                  </a:txBody>
                  <a:tcPr/>
                </a:tc>
                <a:tc hMerge="1">
                  <a:txBody>
                    <a:bodyPr/>
                    <a:lstStyle/>
                    <a:p>
                      <a:endParaRPr lang="en-US"/>
                    </a:p>
                  </a:txBody>
                  <a:tcPr/>
                </a:tc>
                <a:extLst>
                  <a:ext uri="{0D108BD9-81ED-4DB2-BD59-A6C34878D82A}">
                    <a16:rowId xmlns:a16="http://schemas.microsoft.com/office/drawing/2014/main" val="2385700590"/>
                  </a:ext>
                </a:extLst>
              </a:tr>
              <a:tr h="370840">
                <a:tc>
                  <a:txBody>
                    <a:bodyPr/>
                    <a:lstStyle/>
                    <a:p>
                      <a:pPr algn="l"/>
                      <a:r>
                        <a:rPr lang="en-US" sz="2000" dirty="0"/>
                        <a:t>ECMWF (Reading)</a:t>
                      </a:r>
                    </a:p>
                  </a:txBody>
                  <a:tcPr/>
                </a:tc>
                <a:tc>
                  <a:txBody>
                    <a:bodyPr/>
                    <a:lstStyle/>
                    <a:p>
                      <a:r>
                        <a:rPr lang="en-US" sz="2000" dirty="0"/>
                        <a:t>None  </a:t>
                      </a:r>
                    </a:p>
                  </a:txBody>
                  <a:tcPr>
                    <a:lnR w="28575" cap="flat" cmpd="sng" algn="ctr">
                      <a:solidFill>
                        <a:schemeClr val="accent3"/>
                      </a:solidFill>
                      <a:prstDash val="solid"/>
                      <a:round/>
                      <a:headEnd type="none" w="med" len="med"/>
                      <a:tailEnd type="none" w="med" len="med"/>
                    </a:lnR>
                  </a:tcPr>
                </a:tc>
                <a:tc>
                  <a:txBody>
                    <a:bodyPr/>
                    <a:lstStyle/>
                    <a:p>
                      <a:r>
                        <a:rPr lang="en-US" sz="2000" dirty="0"/>
                        <a:t>Fully interactive ocean improves TC intensity</a:t>
                      </a:r>
                    </a:p>
                  </a:txBody>
                  <a:tcPr>
                    <a:lnL w="28575"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3586326875"/>
                  </a:ext>
                </a:extLst>
              </a:tr>
              <a:tr h="370840">
                <a:tc>
                  <a:txBody>
                    <a:bodyPr/>
                    <a:lstStyle/>
                    <a:p>
                      <a:pPr algn="l"/>
                      <a:r>
                        <a:rPr lang="en-US" sz="2000" dirty="0"/>
                        <a:t>UKMO (Exeter)</a:t>
                      </a:r>
                    </a:p>
                  </a:txBody>
                  <a:tcPr/>
                </a:tc>
                <a:tc>
                  <a:txBody>
                    <a:bodyPr/>
                    <a:lstStyle/>
                    <a:p>
                      <a:r>
                        <a:rPr lang="en-US" sz="2000" dirty="0"/>
                        <a:t>AS88--</a:t>
                      </a:r>
                    </a:p>
                  </a:txBody>
                  <a:tcPr>
                    <a:lnR w="28575" cap="flat" cmpd="sng" algn="ctr">
                      <a:solidFill>
                        <a:schemeClr val="accent3"/>
                      </a:solidFill>
                      <a:prstDash val="solid"/>
                      <a:round/>
                      <a:headEnd type="none" w="med" len="med"/>
                      <a:tailEnd type="none" w="med" len="med"/>
                    </a:lnR>
                  </a:tcPr>
                </a:tc>
                <a:tc>
                  <a:txBody>
                    <a:bodyPr/>
                    <a:lstStyle/>
                    <a:p>
                      <a:r>
                        <a:rPr lang="en-US" sz="2000" dirty="0"/>
                        <a:t>Central pressure only </a:t>
                      </a:r>
                    </a:p>
                  </a:txBody>
                  <a:tcPr>
                    <a:lnL w="28575"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151695871"/>
                  </a:ext>
                </a:extLst>
              </a:tr>
              <a:tr h="370840">
                <a:tc>
                  <a:txBody>
                    <a:bodyPr/>
                    <a:lstStyle/>
                    <a:p>
                      <a:pPr algn="l"/>
                      <a:r>
                        <a:rPr lang="en-US" sz="2000" dirty="0"/>
                        <a:t>NCEP (Washington)</a:t>
                      </a:r>
                    </a:p>
                  </a:txBody>
                  <a:tcPr/>
                </a:tc>
                <a:tc>
                  <a:txBody>
                    <a:bodyPr/>
                    <a:lstStyle/>
                    <a:p>
                      <a:r>
                        <a:rPr lang="en-US" sz="2000" dirty="0"/>
                        <a:t>AS88++ in HWRF less in GFS-FV3</a:t>
                      </a:r>
                    </a:p>
                  </a:txBody>
                  <a:tcPr>
                    <a:lnR w="28575" cap="flat" cmpd="sng" algn="ctr">
                      <a:solidFill>
                        <a:schemeClr val="accent3"/>
                      </a:solidFill>
                      <a:prstDash val="solid"/>
                      <a:round/>
                      <a:headEnd type="none" w="med" len="med"/>
                      <a:tailEnd type="none" w="med" len="med"/>
                    </a:lnR>
                  </a:tcPr>
                </a:tc>
                <a:tc>
                  <a:txBody>
                    <a:bodyPr/>
                    <a:lstStyle/>
                    <a:p>
                      <a:r>
                        <a:rPr lang="en-US" sz="2000" dirty="0"/>
                        <a:t>Extensive use of all </a:t>
                      </a:r>
                      <a:r>
                        <a:rPr lang="en-US" sz="2000" dirty="0" err="1"/>
                        <a:t>TCvital</a:t>
                      </a:r>
                      <a:r>
                        <a:rPr lang="en-US" sz="2000" dirty="0"/>
                        <a:t> variables</a:t>
                      </a:r>
                    </a:p>
                  </a:txBody>
                  <a:tcPr>
                    <a:lnL w="28575"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947846196"/>
                  </a:ext>
                </a:extLst>
              </a:tr>
              <a:tr h="370840">
                <a:tc>
                  <a:txBody>
                    <a:bodyPr/>
                    <a:lstStyle/>
                    <a:p>
                      <a:pPr algn="l"/>
                      <a:r>
                        <a:rPr lang="en-US" sz="2000" dirty="0"/>
                        <a:t>FNMOC (Monterey)</a:t>
                      </a:r>
                    </a:p>
                  </a:txBody>
                  <a:tcPr/>
                </a:tc>
                <a:tc>
                  <a:txBody>
                    <a:bodyPr/>
                    <a:lstStyle/>
                    <a:p>
                      <a:r>
                        <a:rPr lang="en-US" sz="2000" dirty="0"/>
                        <a:t>AS88 in both NAVGEM/COAMPSTC</a:t>
                      </a:r>
                    </a:p>
                  </a:txBody>
                  <a:tcPr>
                    <a:lnR w="28575" cap="flat" cmpd="sng" algn="ctr">
                      <a:solidFill>
                        <a:schemeClr val="accent3"/>
                      </a:solidFill>
                      <a:prstDash val="solid"/>
                      <a:round/>
                      <a:headEnd type="none" w="med" len="med"/>
                      <a:tailEnd type="none" w="med" len="med"/>
                    </a:lnR>
                  </a:tcPr>
                </a:tc>
                <a:tc>
                  <a:txBody>
                    <a:bodyPr/>
                    <a:lstStyle/>
                    <a:p>
                      <a:endParaRPr lang="en-US" sz="2000" dirty="0"/>
                    </a:p>
                  </a:txBody>
                  <a:tcPr>
                    <a:lnL w="28575"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625725968"/>
                  </a:ext>
                </a:extLst>
              </a:tr>
              <a:tr h="370840">
                <a:tc>
                  <a:txBody>
                    <a:bodyPr/>
                    <a:lstStyle/>
                    <a:p>
                      <a:pPr algn="l"/>
                      <a:r>
                        <a:rPr lang="en-US" sz="2000" dirty="0"/>
                        <a:t>JMA (Tokyo)</a:t>
                      </a:r>
                    </a:p>
                  </a:txBody>
                  <a:tcPr/>
                </a:tc>
                <a:tc>
                  <a:txBody>
                    <a:bodyPr/>
                    <a:lstStyle/>
                    <a:p>
                      <a:r>
                        <a:rPr lang="en-US" sz="2000" dirty="0"/>
                        <a:t>AS88-</a:t>
                      </a:r>
                    </a:p>
                  </a:txBody>
                  <a:tcPr>
                    <a:lnR w="28575" cap="flat" cmpd="sng" algn="ctr">
                      <a:solidFill>
                        <a:schemeClr val="accent3"/>
                      </a:solidFill>
                      <a:prstDash val="solid"/>
                      <a:round/>
                      <a:headEnd type="none" w="med" len="med"/>
                      <a:tailEnd type="none" w="med" len="med"/>
                    </a:lnR>
                  </a:tcPr>
                </a:tc>
                <a:tc>
                  <a:txBody>
                    <a:bodyPr/>
                    <a:lstStyle/>
                    <a:p>
                      <a:r>
                        <a:rPr lang="en-US" sz="2000" dirty="0"/>
                        <a:t>Reduce # of retrievals</a:t>
                      </a:r>
                    </a:p>
                  </a:txBody>
                  <a:tcPr>
                    <a:lnL w="28575"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3021718399"/>
                  </a:ext>
                </a:extLst>
              </a:tr>
              <a:tr h="370840">
                <a:tc>
                  <a:txBody>
                    <a:bodyPr/>
                    <a:lstStyle/>
                    <a:p>
                      <a:pPr algn="l"/>
                      <a:r>
                        <a:rPr lang="en-US" sz="2000" dirty="0"/>
                        <a:t>KMA (Seoul) </a:t>
                      </a:r>
                    </a:p>
                  </a:txBody>
                  <a:tcPr/>
                </a:tc>
                <a:tc>
                  <a:txBody>
                    <a:bodyPr/>
                    <a:lstStyle/>
                    <a:p>
                      <a:r>
                        <a:rPr lang="en-US" sz="2000" dirty="0"/>
                        <a:t>??</a:t>
                      </a:r>
                    </a:p>
                  </a:txBody>
                  <a:tcPr>
                    <a:lnR w="28575" cap="flat" cmpd="sng" algn="ctr">
                      <a:solidFill>
                        <a:schemeClr val="accent3"/>
                      </a:solidFill>
                      <a:prstDash val="solid"/>
                      <a:round/>
                      <a:headEnd type="none" w="med" len="med"/>
                      <a:tailEnd type="none" w="med" len="med"/>
                    </a:lnR>
                  </a:tcPr>
                </a:tc>
                <a:tc>
                  <a:txBody>
                    <a:bodyPr/>
                    <a:lstStyle/>
                    <a:p>
                      <a:endParaRPr lang="en-US" sz="2000"/>
                    </a:p>
                  </a:txBody>
                  <a:tcPr>
                    <a:lnL w="28575"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973409622"/>
                  </a:ext>
                </a:extLst>
              </a:tr>
              <a:tr h="370840">
                <a:tc>
                  <a:txBody>
                    <a:bodyPr/>
                    <a:lstStyle/>
                    <a:p>
                      <a:pPr algn="l"/>
                      <a:r>
                        <a:rPr lang="en-US" sz="2000" dirty="0"/>
                        <a:t>CMA (Beijing)</a:t>
                      </a:r>
                    </a:p>
                  </a:txBody>
                  <a:tcPr/>
                </a:tc>
                <a:tc>
                  <a:txBody>
                    <a:bodyPr/>
                    <a:lstStyle/>
                    <a:p>
                      <a:r>
                        <a:rPr lang="en-US" sz="2000" dirty="0"/>
                        <a:t>??</a:t>
                      </a:r>
                    </a:p>
                  </a:txBody>
                  <a:tcPr>
                    <a:lnR w="28575" cap="flat" cmpd="sng" algn="ctr">
                      <a:solidFill>
                        <a:schemeClr val="accent3"/>
                      </a:solidFill>
                      <a:prstDash val="solid"/>
                      <a:round/>
                      <a:headEnd type="none" w="med" len="med"/>
                      <a:tailEnd type="none" w="med" len="med"/>
                    </a:lnR>
                  </a:tcPr>
                </a:tc>
                <a:tc>
                  <a:txBody>
                    <a:bodyPr/>
                    <a:lstStyle/>
                    <a:p>
                      <a:endParaRPr lang="en-US" sz="2000"/>
                    </a:p>
                  </a:txBody>
                  <a:tcPr>
                    <a:lnL w="28575"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3391904933"/>
                  </a:ext>
                </a:extLst>
              </a:tr>
              <a:tr h="370840">
                <a:tc>
                  <a:txBody>
                    <a:bodyPr/>
                    <a:lstStyle/>
                    <a:p>
                      <a:pPr algn="l"/>
                      <a:r>
                        <a:rPr lang="en-US" sz="2000" dirty="0"/>
                        <a:t>Taiwan (Taipei) </a:t>
                      </a:r>
                    </a:p>
                  </a:txBody>
                  <a:tcPr/>
                </a:tc>
                <a:tc>
                  <a:txBody>
                    <a:bodyPr/>
                    <a:lstStyle/>
                    <a:p>
                      <a:r>
                        <a:rPr lang="en-US" sz="2000" dirty="0"/>
                        <a:t>AS88 in global model only</a:t>
                      </a:r>
                    </a:p>
                  </a:txBody>
                  <a:tcPr>
                    <a:lnR w="28575" cap="flat" cmpd="sng" algn="ctr">
                      <a:solidFill>
                        <a:schemeClr val="accent3"/>
                      </a:solidFill>
                      <a:prstDash val="solid"/>
                      <a:round/>
                      <a:headEnd type="none" w="med" len="med"/>
                      <a:tailEnd type="none" w="med" len="med"/>
                    </a:lnR>
                  </a:tcPr>
                </a:tc>
                <a:tc>
                  <a:txBody>
                    <a:bodyPr/>
                    <a:lstStyle/>
                    <a:p>
                      <a:endParaRPr lang="en-US" sz="2000"/>
                    </a:p>
                  </a:txBody>
                  <a:tcPr>
                    <a:lnL w="28575"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2905785839"/>
                  </a:ext>
                </a:extLst>
              </a:tr>
              <a:tr h="370840">
                <a:tc>
                  <a:txBody>
                    <a:bodyPr/>
                    <a:lstStyle/>
                    <a:p>
                      <a:pPr algn="l"/>
                      <a:r>
                        <a:rPr lang="en-US" sz="2000" dirty="0"/>
                        <a:t>Others?</a:t>
                      </a:r>
                    </a:p>
                  </a:txBody>
                  <a:tcPr/>
                </a:tc>
                <a:tc>
                  <a:txBody>
                    <a:bodyPr/>
                    <a:lstStyle/>
                    <a:p>
                      <a:endParaRPr lang="en-US" sz="2000"/>
                    </a:p>
                  </a:txBody>
                  <a:tcPr>
                    <a:lnR w="28575" cap="flat" cmpd="sng" algn="ctr">
                      <a:solidFill>
                        <a:schemeClr val="accent3"/>
                      </a:solidFill>
                      <a:prstDash val="solid"/>
                      <a:round/>
                      <a:headEnd type="none" w="med" len="med"/>
                      <a:tailEnd type="none" w="med" len="med"/>
                    </a:lnR>
                  </a:tcPr>
                </a:tc>
                <a:tc>
                  <a:txBody>
                    <a:bodyPr/>
                    <a:lstStyle/>
                    <a:p>
                      <a:endParaRPr lang="en-US" sz="2000" dirty="0"/>
                    </a:p>
                  </a:txBody>
                  <a:tcPr>
                    <a:lnL w="28575"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738182704"/>
                  </a:ext>
                </a:extLst>
              </a:tr>
            </a:tbl>
          </a:graphicData>
        </a:graphic>
      </p:graphicFrame>
      <p:sp>
        <p:nvSpPr>
          <p:cNvPr id="8" name="Title 1">
            <a:extLst>
              <a:ext uri="{FF2B5EF4-FFF2-40B4-BE49-F238E27FC236}">
                <a16:creationId xmlns:a16="http://schemas.microsoft.com/office/drawing/2014/main" id="{779AC1FF-8743-5D40-BDA1-C437B8334F8A}"/>
              </a:ext>
            </a:extLst>
          </p:cNvPr>
          <p:cNvSpPr txBox="1">
            <a:spLocks/>
          </p:cNvSpPr>
          <p:nvPr/>
        </p:nvSpPr>
        <p:spPr bwMode="auto">
          <a:xfrm>
            <a:off x="-127000" y="6578600"/>
            <a:ext cx="12979400" cy="14161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kern="0" dirty="0"/>
              <a:t>AS88 = Andersson &amp; Hollingsworth 1988 = retrieve profiles based on </a:t>
            </a:r>
            <a:r>
              <a:rPr lang="en-US" kern="0" dirty="0" err="1"/>
              <a:t>TCvitals</a:t>
            </a:r>
            <a:endParaRPr lang="en-US" kern="0" dirty="0"/>
          </a:p>
        </p:txBody>
      </p:sp>
    </p:spTree>
    <p:extLst>
      <p:ext uri="{BB962C8B-B14F-4D97-AF65-F5344CB8AC3E}">
        <p14:creationId xmlns:p14="http://schemas.microsoft.com/office/powerpoint/2010/main" val="15071197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Central Pressure Data Assimilation</a:t>
            </a:r>
          </a:p>
        </p:txBody>
      </p:sp>
      <p:sp>
        <p:nvSpPr>
          <p:cNvPr id="3" name="Footer Placeholder 2"/>
          <p:cNvSpPr>
            <a:spLocks noGrp="1"/>
          </p:cNvSpPr>
          <p:nvPr>
            <p:ph type="ftr" sz="quarter" idx="12"/>
          </p:nvPr>
        </p:nvSpPr>
        <p:spPr/>
        <p:txBody>
          <a:bodyPr/>
          <a:lstStyle/>
          <a:p>
            <a:pPr fontAlgn="auto">
              <a:spcBef>
                <a:spcPts val="0"/>
              </a:spcBef>
              <a:spcAft>
                <a:spcPts val="0"/>
              </a:spcAft>
            </a:pPr>
            <a:r>
              <a:rPr lang="en-GB" kern="0">
                <a:solidFill>
                  <a:srgbClr val="2A2A2A"/>
                </a:solidFill>
                <a:latin typeface="Arial"/>
                <a:sym typeface="Helvetica Light"/>
              </a:rPr>
              <a:t>www.metoffice.gov.uk																									                       © Crown Copyright, Met Office</a:t>
            </a:r>
            <a:endParaRPr lang="en-GB" kern="0" dirty="0">
              <a:solidFill>
                <a:srgbClr val="2A2A2A"/>
              </a:solidFill>
              <a:latin typeface="Arial"/>
              <a:sym typeface="Helvetica Light"/>
            </a:endParaRPr>
          </a:p>
        </p:txBody>
      </p:sp>
      <p:sp>
        <p:nvSpPr>
          <p:cNvPr id="4" name="Text Placeholder 3"/>
          <p:cNvSpPr>
            <a:spLocks noGrp="1"/>
          </p:cNvSpPr>
          <p:nvPr>
            <p:ph type="body" sz="quarter" idx="11"/>
          </p:nvPr>
        </p:nvSpPr>
        <p:spPr>
          <a:xfrm>
            <a:off x="165627" y="2314180"/>
            <a:ext cx="7648337" cy="5270261"/>
          </a:xfrm>
        </p:spPr>
        <p:txBody>
          <a:bodyPr/>
          <a:lstStyle/>
          <a:p>
            <a:pPr>
              <a:buFont typeface="Arial" pitchFamily="34" charset="0"/>
              <a:buChar char="•"/>
            </a:pPr>
            <a:r>
              <a:rPr lang="en-GB" sz="1920" dirty="0">
                <a:latin typeface="+mn-lt"/>
              </a:rPr>
              <a:t> Operational since 2015 </a:t>
            </a:r>
          </a:p>
          <a:p>
            <a:pPr>
              <a:buFont typeface="Arial" pitchFamily="34" charset="0"/>
              <a:buChar char="•"/>
            </a:pPr>
            <a:r>
              <a:rPr lang="en-GB" sz="1920" dirty="0">
                <a:latin typeface="+mn-lt"/>
              </a:rPr>
              <a:t> Recent trial shows positive impact on intensity, neutral for track. </a:t>
            </a:r>
          </a:p>
          <a:p>
            <a:pPr>
              <a:buFont typeface="Arial" pitchFamily="34" charset="0"/>
              <a:buChar char="•"/>
            </a:pPr>
            <a:r>
              <a:rPr lang="en-GB" sz="1920" dirty="0">
                <a:latin typeface="+mn-lt"/>
              </a:rPr>
              <a:t> Inconsistent usage of central pressure observations due to flagging by quality control in some cases of rapid deepening</a:t>
            </a:r>
          </a:p>
        </p:txBody>
      </p:sp>
      <p:pic>
        <p:nvPicPr>
          <p:cNvPr id="7" name="Picture 6" descr="irma_timeseries_mslp.png"/>
          <p:cNvPicPr>
            <a:picLocks noChangeAspect="1"/>
          </p:cNvPicPr>
          <p:nvPr/>
        </p:nvPicPr>
        <p:blipFill>
          <a:blip r:embed="rId3" cstate="print"/>
          <a:stretch>
            <a:fillRect/>
          </a:stretch>
        </p:blipFill>
        <p:spPr>
          <a:xfrm>
            <a:off x="265852" y="4022669"/>
            <a:ext cx="6617086" cy="389881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2914" y="4806083"/>
            <a:ext cx="4958266" cy="313251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4188" y="1840452"/>
            <a:ext cx="4855717" cy="2987431"/>
          </a:xfrm>
          <a:prstGeom prst="rect">
            <a:avLst/>
          </a:prstGeom>
        </p:spPr>
      </p:pic>
    </p:spTree>
    <p:extLst>
      <p:ext uri="{BB962C8B-B14F-4D97-AF65-F5344CB8AC3E}">
        <p14:creationId xmlns:p14="http://schemas.microsoft.com/office/powerpoint/2010/main" val="259048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29" y="4846319"/>
            <a:ext cx="5978292" cy="308697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950" y="4846319"/>
            <a:ext cx="6063525" cy="310368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0713" y="1982494"/>
            <a:ext cx="2842274" cy="2940437"/>
          </a:xfrm>
          <a:prstGeom prst="rect">
            <a:avLst/>
          </a:prstGeom>
        </p:spPr>
      </p:pic>
      <p:sp>
        <p:nvSpPr>
          <p:cNvPr id="2" name="Title 1"/>
          <p:cNvSpPr>
            <a:spLocks noGrp="1"/>
          </p:cNvSpPr>
          <p:nvPr>
            <p:ph type="title"/>
          </p:nvPr>
        </p:nvSpPr>
        <p:spPr>
          <a:xfrm>
            <a:off x="2489200" y="1363746"/>
            <a:ext cx="10013201" cy="594458"/>
          </a:xfrm>
        </p:spPr>
        <p:txBody>
          <a:bodyPr/>
          <a:lstStyle/>
          <a:p>
            <a:pPr algn="ctr"/>
            <a:r>
              <a:rPr lang="en-GB" dirty="0"/>
              <a:t>Atmosphere-Ocean Coupled MOGM: Typhoon Trami</a:t>
            </a:r>
          </a:p>
        </p:txBody>
      </p:sp>
      <p:sp>
        <p:nvSpPr>
          <p:cNvPr id="3" name="Footer Placeholder 2"/>
          <p:cNvSpPr>
            <a:spLocks noGrp="1"/>
          </p:cNvSpPr>
          <p:nvPr>
            <p:ph type="ftr" sz="quarter" idx="12"/>
          </p:nvPr>
        </p:nvSpPr>
        <p:spPr/>
        <p:txBody>
          <a:bodyPr/>
          <a:lstStyle/>
          <a:p>
            <a:r>
              <a:rPr lang="en-GB">
                <a:solidFill>
                  <a:srgbClr val="2A2A2A"/>
                </a:solidFill>
                <a:latin typeface="Arial"/>
              </a:rPr>
              <a:t>www.metoffice.gov.uk																									                       © Crown Copyright 2017, Met Office</a:t>
            </a:r>
            <a:endParaRPr lang="en-GB" dirty="0">
              <a:solidFill>
                <a:srgbClr val="2A2A2A"/>
              </a:solidFill>
              <a:latin typeface="Arial"/>
            </a:endParaRPr>
          </a:p>
        </p:txBody>
      </p:sp>
      <p:sp>
        <p:nvSpPr>
          <p:cNvPr id="4" name="Text Placeholder 3"/>
          <p:cNvSpPr>
            <a:spLocks noGrp="1"/>
          </p:cNvSpPr>
          <p:nvPr>
            <p:ph type="body" sz="quarter" idx="11"/>
          </p:nvPr>
        </p:nvSpPr>
        <p:spPr>
          <a:xfrm>
            <a:off x="599440" y="2571404"/>
            <a:ext cx="7599105" cy="4952687"/>
          </a:xfrm>
        </p:spPr>
        <p:txBody>
          <a:bodyPr/>
          <a:lstStyle/>
          <a:p>
            <a:pPr>
              <a:buFont typeface="Arial" pitchFamily="34" charset="0"/>
              <a:buChar char="•"/>
            </a:pPr>
            <a:r>
              <a:rPr lang="en-GB" sz="1920" dirty="0">
                <a:latin typeface="+mn-lt"/>
              </a:rPr>
              <a:t> Typhoon Trami slow movement then acceleration into subtropics</a:t>
            </a:r>
          </a:p>
          <a:p>
            <a:pPr>
              <a:buFont typeface="Arial" pitchFamily="34" charset="0"/>
              <a:buChar char="•"/>
            </a:pPr>
            <a:r>
              <a:rPr lang="en-GB" sz="1920" dirty="0">
                <a:latin typeface="+mn-lt"/>
              </a:rPr>
              <a:t> Operational MOGM too deep compared to ECMWF (now coupled)</a:t>
            </a:r>
          </a:p>
          <a:p>
            <a:pPr>
              <a:buFont typeface="Arial" pitchFamily="34" charset="0"/>
              <a:buChar char="•"/>
            </a:pPr>
            <a:r>
              <a:rPr lang="en-GB" sz="1920" dirty="0">
                <a:latin typeface="+mn-lt"/>
              </a:rPr>
              <a:t> Coupled MOGM reduces over-deepening</a:t>
            </a:r>
          </a:p>
          <a:p>
            <a:pPr>
              <a:buFont typeface="Arial" pitchFamily="34" charset="0"/>
              <a:buChar char="•"/>
            </a:pPr>
            <a:r>
              <a:rPr lang="en-GB" sz="1920" dirty="0">
                <a:latin typeface="+mn-lt"/>
              </a:rPr>
              <a:t> Tracks similar apart from one – coupled too slow.</a:t>
            </a:r>
          </a:p>
        </p:txBody>
      </p:sp>
      <p:sp>
        <p:nvSpPr>
          <p:cNvPr id="8" name="TextBox 7"/>
          <p:cNvSpPr txBox="1"/>
          <p:nvPr/>
        </p:nvSpPr>
        <p:spPr>
          <a:xfrm>
            <a:off x="10563333" y="3544928"/>
            <a:ext cx="1591861" cy="53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defTabSz="311554" fontAlgn="auto" hangingPunct="0">
              <a:spcBef>
                <a:spcPts val="0"/>
              </a:spcBef>
              <a:spcAft>
                <a:spcPts val="0"/>
              </a:spcAft>
            </a:pPr>
            <a:r>
              <a:rPr lang="en-GB" sz="1493" b="1" dirty="0">
                <a:solidFill>
                  <a:schemeClr val="tx1"/>
                </a:solidFill>
                <a:latin typeface="+mn-lt"/>
                <a:ea typeface="+mn-ea"/>
                <a:cs typeface="+mn-cs"/>
                <a:sym typeface="Helvetica Light"/>
              </a:rPr>
              <a:t>Typhoon Trami</a:t>
            </a:r>
          </a:p>
          <a:p>
            <a:pPr algn="l" defTabSz="311554" fontAlgn="auto" hangingPunct="0">
              <a:spcBef>
                <a:spcPts val="0"/>
              </a:spcBef>
              <a:spcAft>
                <a:spcPts val="0"/>
              </a:spcAft>
            </a:pPr>
            <a:r>
              <a:rPr lang="en-GB" sz="1493" b="1" dirty="0">
                <a:solidFill>
                  <a:schemeClr val="tx1"/>
                </a:solidFill>
              </a:rPr>
              <a:t>Observed track</a:t>
            </a:r>
            <a:endParaRPr lang="en-GB" sz="1493" b="1" dirty="0">
              <a:solidFill>
                <a:schemeClr val="tx1"/>
              </a:solidFill>
              <a:latin typeface="+mn-lt"/>
              <a:ea typeface="+mn-ea"/>
              <a:cs typeface="+mn-cs"/>
              <a:sym typeface="Helvetica Light"/>
            </a:endParaRPr>
          </a:p>
        </p:txBody>
      </p:sp>
      <p:sp>
        <p:nvSpPr>
          <p:cNvPr id="14" name="TextBox 13"/>
          <p:cNvSpPr txBox="1"/>
          <p:nvPr/>
        </p:nvSpPr>
        <p:spPr>
          <a:xfrm>
            <a:off x="7495800" y="5042263"/>
            <a:ext cx="4184038" cy="3066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defTabSz="311554" fontAlgn="auto" hangingPunct="0">
              <a:spcBef>
                <a:spcPts val="0"/>
              </a:spcBef>
              <a:spcAft>
                <a:spcPts val="0"/>
              </a:spcAft>
            </a:pPr>
            <a:r>
              <a:rPr lang="en-GB" sz="1493" b="1" dirty="0">
                <a:solidFill>
                  <a:schemeClr val="tx1"/>
                </a:solidFill>
                <a:latin typeface="+mn-lt"/>
                <a:ea typeface="+mn-ea"/>
                <a:cs typeface="+mn-cs"/>
                <a:sym typeface="Helvetica Light"/>
              </a:rPr>
              <a:t>Central pressure forecasts MOGM v coupled</a:t>
            </a:r>
          </a:p>
        </p:txBody>
      </p:sp>
      <p:sp>
        <p:nvSpPr>
          <p:cNvPr id="16" name="TextBox 15"/>
          <p:cNvSpPr txBox="1"/>
          <p:nvPr/>
        </p:nvSpPr>
        <p:spPr>
          <a:xfrm>
            <a:off x="1263172" y="4952407"/>
            <a:ext cx="4184038" cy="3066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defTabSz="311554" fontAlgn="auto" hangingPunct="0">
              <a:spcBef>
                <a:spcPts val="0"/>
              </a:spcBef>
              <a:spcAft>
                <a:spcPts val="0"/>
              </a:spcAft>
            </a:pPr>
            <a:r>
              <a:rPr lang="en-GB" sz="1493" b="1" dirty="0">
                <a:solidFill>
                  <a:schemeClr val="tx1"/>
                </a:solidFill>
                <a:latin typeface="+mn-lt"/>
                <a:ea typeface="+mn-ea"/>
                <a:cs typeface="+mn-cs"/>
                <a:sym typeface="Helvetica Light"/>
              </a:rPr>
              <a:t>Central pressure forecasts MOGM v ECMWF</a:t>
            </a:r>
          </a:p>
        </p:txBody>
      </p:sp>
    </p:spTree>
    <p:extLst>
      <p:ext uri="{BB962C8B-B14F-4D97-AF65-F5344CB8AC3E}">
        <p14:creationId xmlns:p14="http://schemas.microsoft.com/office/powerpoint/2010/main" val="415844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1"/>
          </p:nvPr>
        </p:nvSpPr>
        <p:spPr/>
        <p:txBody>
          <a:bodyPr/>
          <a:lstStyle/>
          <a:p>
            <a:pPr defTabSz="1300460"/>
            <a:fld id="{D2D8002D-B5B0-4BAC-B1F6-782DDCCE6D9C}" type="slidenum">
              <a:rPr kumimoji="1" lang="ja-JP" altLang="en-US">
                <a:solidFill>
                  <a:prstClr val="black">
                    <a:tint val="75000"/>
                  </a:prstClr>
                </a:solidFill>
                <a:latin typeface="Calibri"/>
                <a:ea typeface="ＭＳ Ｐゴシック" panose="020B0600070205080204" pitchFamily="34" charset="-128"/>
                <a:cs typeface="+mn-cs"/>
              </a:rPr>
              <a:pPr defTabSz="1300460"/>
              <a:t>44</a:t>
            </a:fld>
            <a:endParaRPr kumimoji="1" lang="ja-JP" altLang="en-US" dirty="0">
              <a:solidFill>
                <a:prstClr val="black">
                  <a:tint val="75000"/>
                </a:prstClr>
              </a:solidFill>
              <a:latin typeface="Calibri"/>
              <a:ea typeface="ＭＳ Ｐゴシック" panose="020B0600070205080204" pitchFamily="34" charset="-128"/>
              <a:cs typeface="+mn-cs"/>
            </a:endParaRPr>
          </a:p>
        </p:txBody>
      </p:sp>
      <p:sp>
        <p:nvSpPr>
          <p:cNvPr id="15" name="テキスト ボックス 14"/>
          <p:cNvSpPr txBox="1"/>
          <p:nvPr/>
        </p:nvSpPr>
        <p:spPr>
          <a:xfrm>
            <a:off x="757557" y="3238219"/>
            <a:ext cx="4517199" cy="486287"/>
          </a:xfrm>
          <a:prstGeom prst="rect">
            <a:avLst/>
          </a:prstGeom>
          <a:noFill/>
          <a:ln>
            <a:solidFill>
              <a:schemeClr val="tx2"/>
            </a:solidFill>
          </a:ln>
        </p:spPr>
        <p:txBody>
          <a:bodyPr wrap="none" rtlCol="0">
            <a:spAutoFit/>
          </a:bodyPr>
          <a:lstStyle/>
          <a:p>
            <a:pPr algn="l" defTabSz="1300460" fontAlgn="auto">
              <a:spcBef>
                <a:spcPts val="0"/>
              </a:spcBef>
              <a:spcAft>
                <a:spcPts val="0"/>
              </a:spcAft>
            </a:pPr>
            <a:r>
              <a:rPr kumimoji="1" lang="en-US" altLang="ja-JP" sz="2560" b="1" dirty="0">
                <a:solidFill>
                  <a:prstClr val="black"/>
                </a:solidFill>
                <a:latin typeface="Calibri"/>
                <a:ea typeface="ＭＳ Ｐゴシック" panose="020B0600070205080204" pitchFamily="34" charset="-128"/>
                <a:cs typeface="+mn-cs"/>
              </a:rPr>
              <a:t>Axial symmetric profiles of Psea</a:t>
            </a:r>
          </a:p>
        </p:txBody>
      </p:sp>
      <p:sp>
        <p:nvSpPr>
          <p:cNvPr id="20" name="テキスト ボックス 19"/>
          <p:cNvSpPr txBox="1"/>
          <p:nvPr/>
        </p:nvSpPr>
        <p:spPr>
          <a:xfrm>
            <a:off x="757556" y="1105012"/>
            <a:ext cx="5110758" cy="1230465"/>
          </a:xfrm>
          <a:prstGeom prst="rect">
            <a:avLst/>
          </a:prstGeom>
          <a:noFill/>
          <a:ln>
            <a:solidFill>
              <a:schemeClr val="tx2"/>
            </a:solidFill>
          </a:ln>
        </p:spPr>
        <p:txBody>
          <a:bodyPr wrap="none" rtlCol="0">
            <a:spAutoFit/>
          </a:bodyPr>
          <a:lstStyle/>
          <a:p>
            <a:pPr algn="l" defTabSz="1300460" fontAlgn="auto">
              <a:spcBef>
                <a:spcPts val="0"/>
              </a:spcBef>
              <a:spcAft>
                <a:spcPts val="0"/>
              </a:spcAft>
            </a:pPr>
            <a:r>
              <a:rPr kumimoji="1" lang="en-US" altLang="ja-JP" sz="2560" b="1" dirty="0">
                <a:solidFill>
                  <a:prstClr val="black"/>
                </a:solidFill>
                <a:latin typeface="Calibri"/>
                <a:ea typeface="ＭＳ Ｐゴシック" panose="020B0600070205080204" pitchFamily="34" charset="-128"/>
                <a:cs typeface="+mn-cs"/>
              </a:rPr>
              <a:t>Central pressure (</a:t>
            </a:r>
            <a:r>
              <a:rPr kumimoji="1" lang="en-US" altLang="ja-JP" sz="2560" dirty="0">
                <a:solidFill>
                  <a:prstClr val="black"/>
                </a:solidFill>
                <a:latin typeface="Calibri"/>
                <a:ea typeface="ＭＳ Ｐゴシック" panose="020B0600070205080204" pitchFamily="34" charset="-128"/>
                <a:cs typeface="+mn-cs"/>
              </a:rPr>
              <a:t>P</a:t>
            </a:r>
            <a:r>
              <a:rPr kumimoji="1" lang="en-US" altLang="ja-JP" sz="2560" baseline="-25000" dirty="0">
                <a:solidFill>
                  <a:prstClr val="black"/>
                </a:solidFill>
                <a:latin typeface="Calibri"/>
                <a:ea typeface="ＭＳ Ｐゴシック" panose="020B0600070205080204" pitchFamily="34" charset="-128"/>
                <a:cs typeface="+mn-cs"/>
              </a:rPr>
              <a:t>C</a:t>
            </a:r>
            <a:r>
              <a:rPr kumimoji="1" lang="en-US" altLang="ja-JP" sz="2560" b="1" dirty="0">
                <a:solidFill>
                  <a:prstClr val="black"/>
                </a:solidFill>
                <a:latin typeface="Calibri"/>
                <a:ea typeface="ＭＳ Ｐゴシック" panose="020B0600070205080204" pitchFamily="34" charset="-128"/>
                <a:cs typeface="+mn-cs"/>
              </a:rPr>
              <a:t>)</a:t>
            </a:r>
          </a:p>
          <a:p>
            <a:pPr algn="l" defTabSz="1300460" fontAlgn="auto">
              <a:spcBef>
                <a:spcPts val="0"/>
              </a:spcBef>
              <a:spcAft>
                <a:spcPts val="0"/>
              </a:spcAft>
            </a:pPr>
            <a:r>
              <a:rPr kumimoji="1" lang="en-US" altLang="ja-JP" sz="2560" b="1" dirty="0">
                <a:solidFill>
                  <a:prstClr val="black"/>
                </a:solidFill>
                <a:latin typeface="Calibri"/>
                <a:ea typeface="ＭＳ Ｐゴシック" panose="020B0600070205080204" pitchFamily="34" charset="-128"/>
                <a:cs typeface="+mn-cs"/>
              </a:rPr>
              <a:t>30-kt wind speed radius</a:t>
            </a:r>
          </a:p>
          <a:p>
            <a:pPr algn="l" defTabSz="1300460" fontAlgn="auto">
              <a:spcBef>
                <a:spcPts val="0"/>
              </a:spcBef>
              <a:spcAft>
                <a:spcPts val="0"/>
              </a:spcAft>
            </a:pPr>
            <a:r>
              <a:rPr kumimoji="1" lang="en-US" altLang="ja-JP" sz="2276" dirty="0">
                <a:solidFill>
                  <a:prstClr val="black"/>
                </a:solidFill>
                <a:latin typeface="Calibri"/>
                <a:ea typeface="ＭＳ Ｐゴシック" panose="020B0600070205080204" pitchFamily="34" charset="-128"/>
                <a:cs typeface="+mn-cs"/>
              </a:rPr>
              <a:t>for each typhoon reported by forecasters </a:t>
            </a:r>
          </a:p>
        </p:txBody>
      </p:sp>
      <p:sp>
        <p:nvSpPr>
          <p:cNvPr id="17" name="下矢印 16"/>
          <p:cNvSpPr/>
          <p:nvPr/>
        </p:nvSpPr>
        <p:spPr>
          <a:xfrm>
            <a:off x="1381832" y="2390881"/>
            <a:ext cx="409646" cy="838821"/>
          </a:xfrm>
          <a:prstGeom prst="downArrow">
            <a:avLst>
              <a:gd name="adj1" fmla="val 58037"/>
              <a:gd name="adj2" fmla="val 50000"/>
            </a:avLst>
          </a:prstGeom>
          <a:solidFill>
            <a:schemeClr val="accent1"/>
          </a:solidFill>
          <a:ln w="317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defTabSz="1300460" fontAlgn="auto">
              <a:spcBef>
                <a:spcPts val="0"/>
              </a:spcBef>
              <a:spcAft>
                <a:spcPts val="0"/>
              </a:spcAft>
            </a:pPr>
            <a:endParaRPr kumimoji="1" lang="ja-JP" altLang="en-US" sz="2560">
              <a:solidFill>
                <a:prstClr val="black"/>
              </a:solidFill>
              <a:latin typeface="Calibri"/>
              <a:ea typeface="ＭＳ Ｐゴシック" panose="020B0600070205080204" pitchFamily="34" charset="-128"/>
            </a:endParaRPr>
          </a:p>
        </p:txBody>
      </p:sp>
      <p:sp>
        <p:nvSpPr>
          <p:cNvPr id="21" name="テキスト ボックス 20"/>
          <p:cNvSpPr txBox="1"/>
          <p:nvPr/>
        </p:nvSpPr>
        <p:spPr>
          <a:xfrm>
            <a:off x="1659656" y="2516586"/>
            <a:ext cx="3483582" cy="486287"/>
          </a:xfrm>
          <a:prstGeom prst="rect">
            <a:avLst/>
          </a:prstGeom>
          <a:noFill/>
        </p:spPr>
        <p:txBody>
          <a:bodyPr wrap="none" rtlCol="0">
            <a:spAutoFit/>
          </a:bodyPr>
          <a:lstStyle/>
          <a:p>
            <a:pPr algn="l" defTabSz="1300460" fontAlgn="auto">
              <a:spcBef>
                <a:spcPts val="0"/>
              </a:spcBef>
              <a:spcAft>
                <a:spcPts val="0"/>
              </a:spcAft>
            </a:pPr>
            <a:r>
              <a:rPr kumimoji="1" lang="en-US" altLang="ja-JP" sz="2560" dirty="0">
                <a:solidFill>
                  <a:prstClr val="black"/>
                </a:solidFill>
                <a:latin typeface="Calibri"/>
                <a:ea typeface="ＭＳ Ｐゴシック" panose="020B0600070205080204" pitchFamily="34" charset="-128"/>
                <a:cs typeface="+mn-cs"/>
              </a:rPr>
              <a:t>Using empirical formulas</a:t>
            </a:r>
            <a:endParaRPr kumimoji="1" lang="ja-JP" altLang="en-US" sz="2560" dirty="0">
              <a:solidFill>
                <a:prstClr val="black"/>
              </a:solidFill>
              <a:latin typeface="Calibri"/>
              <a:ea typeface="ＭＳ Ｐゴシック" panose="020B0600070205080204" pitchFamily="34" charset="-128"/>
              <a:cs typeface="+mn-cs"/>
            </a:endParaRPr>
          </a:p>
        </p:txBody>
      </p:sp>
      <p:sp>
        <p:nvSpPr>
          <p:cNvPr id="23" name="テキスト ボックス 22"/>
          <p:cNvSpPr txBox="1"/>
          <p:nvPr/>
        </p:nvSpPr>
        <p:spPr>
          <a:xfrm>
            <a:off x="757557" y="4342141"/>
            <a:ext cx="4823142" cy="880241"/>
          </a:xfrm>
          <a:prstGeom prst="rect">
            <a:avLst/>
          </a:prstGeom>
          <a:noFill/>
          <a:ln>
            <a:solidFill>
              <a:schemeClr val="tx2"/>
            </a:solidFill>
          </a:ln>
        </p:spPr>
        <p:txBody>
          <a:bodyPr wrap="square" rtlCol="0">
            <a:spAutoFit/>
          </a:bodyPr>
          <a:lstStyle/>
          <a:p>
            <a:pPr algn="l" defTabSz="1300460" fontAlgn="auto">
              <a:spcBef>
                <a:spcPts val="0"/>
              </a:spcBef>
              <a:spcAft>
                <a:spcPts val="0"/>
              </a:spcAft>
            </a:pPr>
            <a:r>
              <a:rPr kumimoji="1" lang="en-US" altLang="ja-JP" sz="2560" b="1" dirty="0">
                <a:solidFill>
                  <a:prstClr val="black"/>
                </a:solidFill>
                <a:latin typeface="Calibri"/>
                <a:ea typeface="ＭＳ Ｐゴシック" panose="020B0600070205080204" pitchFamily="34" charset="-128"/>
                <a:cs typeface="+mn-cs"/>
              </a:rPr>
              <a:t>Steepness check of horizontal Psea gradients</a:t>
            </a:r>
          </a:p>
        </p:txBody>
      </p:sp>
      <p:sp>
        <p:nvSpPr>
          <p:cNvPr id="24" name="下矢印 23"/>
          <p:cNvSpPr/>
          <p:nvPr/>
        </p:nvSpPr>
        <p:spPr>
          <a:xfrm>
            <a:off x="1381832" y="3766134"/>
            <a:ext cx="409646" cy="576006"/>
          </a:xfrm>
          <a:prstGeom prst="downArrow">
            <a:avLst>
              <a:gd name="adj1" fmla="val 58037"/>
              <a:gd name="adj2" fmla="val 50000"/>
            </a:avLst>
          </a:prstGeom>
          <a:solidFill>
            <a:schemeClr val="accent1"/>
          </a:solidFill>
          <a:ln w="317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defTabSz="1300460" fontAlgn="auto">
              <a:spcBef>
                <a:spcPts val="0"/>
              </a:spcBef>
              <a:spcAft>
                <a:spcPts val="0"/>
              </a:spcAft>
            </a:pPr>
            <a:endParaRPr kumimoji="1" lang="ja-JP" altLang="en-US" sz="2560">
              <a:solidFill>
                <a:prstClr val="black"/>
              </a:solidFill>
              <a:latin typeface="Calibri"/>
              <a:ea typeface="ＭＳ Ｐゴシック" panose="020B0600070205080204" pitchFamily="34" charset="-128"/>
            </a:endParaRPr>
          </a:p>
        </p:txBody>
      </p:sp>
      <p:sp>
        <p:nvSpPr>
          <p:cNvPr id="27" name="テキスト ボックス 26"/>
          <p:cNvSpPr txBox="1"/>
          <p:nvPr/>
        </p:nvSpPr>
        <p:spPr>
          <a:xfrm>
            <a:off x="1688169" y="5423691"/>
            <a:ext cx="2729722" cy="486287"/>
          </a:xfrm>
          <a:prstGeom prst="rect">
            <a:avLst/>
          </a:prstGeom>
          <a:noFill/>
          <a:ln>
            <a:noFill/>
          </a:ln>
        </p:spPr>
        <p:txBody>
          <a:bodyPr wrap="none" rtlCol="0">
            <a:spAutoFit/>
          </a:bodyPr>
          <a:lstStyle/>
          <a:p>
            <a:pPr algn="l" defTabSz="1300460" fontAlgn="auto">
              <a:spcBef>
                <a:spcPts val="0"/>
              </a:spcBef>
              <a:spcAft>
                <a:spcPts val="0"/>
              </a:spcAft>
            </a:pPr>
            <a:r>
              <a:rPr kumimoji="1" lang="en-US" altLang="ja-JP" sz="2560" dirty="0">
                <a:solidFill>
                  <a:srgbClr val="EA1ECD"/>
                </a:solidFill>
                <a:latin typeface="Calibri"/>
                <a:ea typeface="ＭＳ Ｐゴシック" panose="020B0600070205080204" pitchFamily="34" charset="-128"/>
                <a:cs typeface="+mn-cs"/>
              </a:rPr>
              <a:t>Adjust P</a:t>
            </a:r>
            <a:r>
              <a:rPr kumimoji="1" lang="en-US" altLang="ja-JP" sz="2560" baseline="-25000" dirty="0">
                <a:solidFill>
                  <a:srgbClr val="EA1ECD"/>
                </a:solidFill>
                <a:latin typeface="Calibri"/>
                <a:ea typeface="ＭＳ Ｐゴシック" panose="020B0600070205080204" pitchFamily="34" charset="-128"/>
                <a:cs typeface="+mn-cs"/>
              </a:rPr>
              <a:t>C</a:t>
            </a:r>
            <a:r>
              <a:rPr kumimoji="1" lang="en-US" altLang="ja-JP" sz="2560" dirty="0">
                <a:solidFill>
                  <a:srgbClr val="EA1ECD"/>
                </a:solidFill>
                <a:latin typeface="Calibri"/>
                <a:ea typeface="ＭＳ Ｐゴシック" panose="020B0600070205080204" pitchFamily="34" charset="-128"/>
                <a:cs typeface="+mn-cs"/>
              </a:rPr>
              <a:t> </a:t>
            </a:r>
            <a:r>
              <a:rPr kumimoji="1" lang="en-US" altLang="ja-JP" sz="2560" dirty="0">
                <a:solidFill>
                  <a:prstClr val="black"/>
                </a:solidFill>
                <a:latin typeface="Calibri"/>
                <a:ea typeface="ＭＳ Ｐゴシック" panose="020B0600070205080204" pitchFamily="34" charset="-128"/>
                <a:cs typeface="+mn-cs"/>
              </a:rPr>
              <a:t>if needed</a:t>
            </a:r>
            <a:endParaRPr kumimoji="1" lang="ja-JP" altLang="en-US" sz="2560" dirty="0">
              <a:solidFill>
                <a:prstClr val="black"/>
              </a:solidFill>
              <a:latin typeface="Calibri"/>
              <a:ea typeface="ＭＳ Ｐゴシック" panose="020B0600070205080204" pitchFamily="34" charset="-128"/>
              <a:cs typeface="+mn-cs"/>
            </a:endParaRPr>
          </a:p>
        </p:txBody>
      </p:sp>
      <p:sp>
        <p:nvSpPr>
          <p:cNvPr id="28" name="下矢印 27"/>
          <p:cNvSpPr/>
          <p:nvPr/>
        </p:nvSpPr>
        <p:spPr>
          <a:xfrm>
            <a:off x="1381832" y="5266916"/>
            <a:ext cx="409646" cy="838821"/>
          </a:xfrm>
          <a:prstGeom prst="downArrow">
            <a:avLst>
              <a:gd name="adj1" fmla="val 58037"/>
              <a:gd name="adj2" fmla="val 50000"/>
            </a:avLst>
          </a:prstGeom>
          <a:solidFill>
            <a:schemeClr val="accent1"/>
          </a:solidFill>
          <a:ln w="317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defTabSz="1300460" fontAlgn="auto">
              <a:spcBef>
                <a:spcPts val="0"/>
              </a:spcBef>
              <a:spcAft>
                <a:spcPts val="0"/>
              </a:spcAft>
            </a:pPr>
            <a:endParaRPr kumimoji="1" lang="ja-JP" altLang="en-US" sz="2560">
              <a:solidFill>
                <a:prstClr val="black"/>
              </a:solidFill>
              <a:latin typeface="Calibri"/>
              <a:ea typeface="ＭＳ Ｐゴシック" panose="020B0600070205080204" pitchFamily="34" charset="-128"/>
            </a:endParaRPr>
          </a:p>
        </p:txBody>
      </p:sp>
      <p:sp>
        <p:nvSpPr>
          <p:cNvPr id="7" name="テキスト ボックス 6"/>
          <p:cNvSpPr txBox="1"/>
          <p:nvPr/>
        </p:nvSpPr>
        <p:spPr>
          <a:xfrm>
            <a:off x="826990" y="411900"/>
            <a:ext cx="4787721" cy="530017"/>
          </a:xfrm>
          <a:prstGeom prst="rect">
            <a:avLst/>
          </a:prstGeom>
          <a:noFill/>
        </p:spPr>
        <p:txBody>
          <a:bodyPr wrap="none" rtlCol="0">
            <a:spAutoFit/>
          </a:bodyPr>
          <a:lstStyle/>
          <a:p>
            <a:pPr algn="l" defTabSz="1300460" fontAlgn="auto">
              <a:spcBef>
                <a:spcPts val="0"/>
              </a:spcBef>
              <a:spcAft>
                <a:spcPts val="0"/>
              </a:spcAft>
            </a:pPr>
            <a:r>
              <a:rPr kumimoji="1" lang="en-US" altLang="ja-JP" sz="2844" u="sng" dirty="0">
                <a:solidFill>
                  <a:prstClr val="black"/>
                </a:solidFill>
                <a:latin typeface="Calibri"/>
                <a:ea typeface="ＭＳ Ｐゴシック" panose="020B0600070205080204" pitchFamily="34" charset="-128"/>
                <a:cs typeface="+mn-cs"/>
              </a:rPr>
              <a:t>How to produce TYBGS profiles</a:t>
            </a:r>
            <a:endParaRPr kumimoji="1" lang="ja-JP" altLang="en-US" sz="2844" u="sng" dirty="0">
              <a:solidFill>
                <a:prstClr val="black"/>
              </a:solidFill>
              <a:latin typeface="Calibri"/>
              <a:ea typeface="ＭＳ Ｐゴシック" panose="020B0600070205080204" pitchFamily="34" charset="-128"/>
              <a:cs typeface="+mn-cs"/>
            </a:endParaRPr>
          </a:p>
        </p:txBody>
      </p:sp>
      <p:sp>
        <p:nvSpPr>
          <p:cNvPr id="29" name="テキスト ボックス 28"/>
          <p:cNvSpPr txBox="1"/>
          <p:nvPr/>
        </p:nvSpPr>
        <p:spPr>
          <a:xfrm>
            <a:off x="790311" y="6113147"/>
            <a:ext cx="4995210" cy="486287"/>
          </a:xfrm>
          <a:prstGeom prst="rect">
            <a:avLst/>
          </a:prstGeom>
          <a:noFill/>
          <a:ln>
            <a:solidFill>
              <a:schemeClr val="tx2"/>
            </a:solidFill>
          </a:ln>
        </p:spPr>
        <p:txBody>
          <a:bodyPr wrap="square" rtlCol="0">
            <a:spAutoFit/>
          </a:bodyPr>
          <a:lstStyle/>
          <a:p>
            <a:pPr algn="l" defTabSz="1300460" fontAlgn="auto">
              <a:spcBef>
                <a:spcPts val="0"/>
              </a:spcBef>
              <a:spcAft>
                <a:spcPts val="0"/>
              </a:spcAft>
            </a:pPr>
            <a:r>
              <a:rPr kumimoji="1" lang="en-US" altLang="ja-JP" sz="2560" b="1" dirty="0">
                <a:solidFill>
                  <a:prstClr val="black"/>
                </a:solidFill>
                <a:latin typeface="Calibri"/>
                <a:ea typeface="ＭＳ Ｐゴシック" panose="020B0600070205080204" pitchFamily="34" charset="-128"/>
                <a:cs typeface="+mn-cs"/>
              </a:rPr>
              <a:t>Calculate height and wind profiles</a:t>
            </a:r>
          </a:p>
        </p:txBody>
      </p:sp>
      <p:sp>
        <p:nvSpPr>
          <p:cNvPr id="22" name="テキスト ボックス 21"/>
          <p:cNvSpPr txBox="1"/>
          <p:nvPr/>
        </p:nvSpPr>
        <p:spPr>
          <a:xfrm>
            <a:off x="757556" y="7214425"/>
            <a:ext cx="4790389" cy="836511"/>
          </a:xfrm>
          <a:prstGeom prst="rect">
            <a:avLst/>
          </a:prstGeom>
          <a:noFill/>
          <a:ln>
            <a:solidFill>
              <a:schemeClr val="tx1"/>
            </a:solidFill>
          </a:ln>
        </p:spPr>
        <p:txBody>
          <a:bodyPr wrap="square" rtlCol="0">
            <a:spAutoFit/>
          </a:bodyPr>
          <a:lstStyle/>
          <a:p>
            <a:pPr algn="l" defTabSz="1300460" fontAlgn="auto">
              <a:spcBef>
                <a:spcPts val="0"/>
              </a:spcBef>
              <a:spcAft>
                <a:spcPts val="0"/>
              </a:spcAft>
            </a:pPr>
            <a:r>
              <a:rPr kumimoji="1" lang="en-US" altLang="ja-JP" sz="2560" b="1" dirty="0">
                <a:solidFill>
                  <a:prstClr val="black"/>
                </a:solidFill>
                <a:latin typeface="Calibri"/>
                <a:ea typeface="ＭＳ Ｐゴシック" panose="020B0600070205080204" pitchFamily="34" charset="-128"/>
                <a:cs typeface="+mn-cs"/>
              </a:rPr>
              <a:t>Add axial asymmetric elements </a:t>
            </a:r>
            <a:r>
              <a:rPr kumimoji="1" lang="en-US" altLang="ja-JP" sz="2276" dirty="0">
                <a:solidFill>
                  <a:prstClr val="black"/>
                </a:solidFill>
                <a:latin typeface="Calibri"/>
                <a:ea typeface="ＭＳ Ｐゴシック" panose="020B0600070205080204" pitchFamily="34" charset="-128"/>
                <a:cs typeface="+mn-cs"/>
              </a:rPr>
              <a:t>retrieved from first guess (FG)</a:t>
            </a:r>
          </a:p>
        </p:txBody>
      </p:sp>
      <p:sp>
        <p:nvSpPr>
          <p:cNvPr id="31" name="下矢印 30"/>
          <p:cNvSpPr/>
          <p:nvPr/>
        </p:nvSpPr>
        <p:spPr>
          <a:xfrm>
            <a:off x="1381832" y="6638418"/>
            <a:ext cx="409646" cy="576006"/>
          </a:xfrm>
          <a:prstGeom prst="downArrow">
            <a:avLst>
              <a:gd name="adj1" fmla="val 58037"/>
              <a:gd name="adj2" fmla="val 50000"/>
            </a:avLst>
          </a:prstGeom>
          <a:solidFill>
            <a:schemeClr val="accent1"/>
          </a:solidFill>
          <a:ln w="317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defTabSz="1300460" fontAlgn="auto">
              <a:spcBef>
                <a:spcPts val="0"/>
              </a:spcBef>
              <a:spcAft>
                <a:spcPts val="0"/>
              </a:spcAft>
            </a:pPr>
            <a:endParaRPr kumimoji="1" lang="ja-JP" altLang="en-US" sz="2560">
              <a:solidFill>
                <a:prstClr val="black"/>
              </a:solidFill>
              <a:latin typeface="Calibri"/>
              <a:ea typeface="ＭＳ Ｐゴシック" panose="020B0600070205080204" pitchFamily="34" charset="-128"/>
            </a:endParaRPr>
          </a:p>
        </p:txBody>
      </p:sp>
      <p:pic>
        <p:nvPicPr>
          <p:cNvPr id="25" name="Picture 2" descr="\\lib.npd.naps.kishou.go.jp\share3\観測データ処理\岡部\TYBGS\台風ボーガス予報課説明\08210000_T1516_D0016_pr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290" y="1461837"/>
            <a:ext cx="6394027" cy="5418667"/>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p:cNvSpPr txBox="1"/>
          <p:nvPr/>
        </p:nvSpPr>
        <p:spPr>
          <a:xfrm>
            <a:off x="7371174" y="7219873"/>
            <a:ext cx="3498458" cy="792781"/>
          </a:xfrm>
          <a:prstGeom prst="rect">
            <a:avLst/>
          </a:prstGeom>
          <a:noFill/>
          <a:ln>
            <a:noFill/>
          </a:ln>
        </p:spPr>
        <p:txBody>
          <a:bodyPr wrap="none" rtlCol="0">
            <a:spAutoFit/>
          </a:bodyPr>
          <a:lstStyle/>
          <a:p>
            <a:pPr algn="l" defTabSz="1300460" fontAlgn="auto">
              <a:spcBef>
                <a:spcPts val="0"/>
              </a:spcBef>
              <a:spcAft>
                <a:spcPts val="0"/>
              </a:spcAft>
            </a:pPr>
            <a:r>
              <a:rPr kumimoji="1" lang="ja-JP" altLang="en-US" sz="2276" dirty="0">
                <a:solidFill>
                  <a:prstClr val="black"/>
                </a:solidFill>
                <a:latin typeface="Calibri"/>
                <a:ea typeface="ＭＳ Ｐゴシック" panose="020B0600070205080204" pitchFamily="34" charset="-128"/>
                <a:cs typeface="+mn-cs"/>
              </a:rPr>
              <a:t>－</a:t>
            </a:r>
            <a:r>
              <a:rPr kumimoji="1" lang="en-US" altLang="ja-JP" sz="2276" dirty="0">
                <a:solidFill>
                  <a:prstClr val="black"/>
                </a:solidFill>
                <a:latin typeface="Calibri"/>
                <a:ea typeface="ＭＳ Ｐゴシック" panose="020B0600070205080204" pitchFamily="34" charset="-128"/>
                <a:cs typeface="+mn-cs"/>
              </a:rPr>
              <a:t> : Initial profiles of Psea</a:t>
            </a:r>
          </a:p>
          <a:p>
            <a:pPr algn="l" defTabSz="1300460" fontAlgn="auto">
              <a:spcBef>
                <a:spcPts val="0"/>
              </a:spcBef>
              <a:spcAft>
                <a:spcPts val="0"/>
              </a:spcAft>
            </a:pPr>
            <a:r>
              <a:rPr kumimoji="1" lang="ja-JP" altLang="en-US" sz="2276" dirty="0">
                <a:solidFill>
                  <a:srgbClr val="FF0000"/>
                </a:solidFill>
                <a:latin typeface="Calibri"/>
                <a:ea typeface="ＭＳ Ｐゴシック" panose="020B0600070205080204" pitchFamily="34" charset="-128"/>
                <a:cs typeface="+mn-cs"/>
              </a:rPr>
              <a:t>－</a:t>
            </a:r>
            <a:r>
              <a:rPr kumimoji="1" lang="en-US" altLang="ja-JP" sz="2276" dirty="0">
                <a:solidFill>
                  <a:srgbClr val="FF0000"/>
                </a:solidFill>
                <a:latin typeface="Calibri"/>
                <a:ea typeface="ＭＳ Ｐゴシック" panose="020B0600070205080204" pitchFamily="34" charset="-128"/>
                <a:cs typeface="+mn-cs"/>
              </a:rPr>
              <a:t> : Adjusted profile of Psea</a:t>
            </a:r>
            <a:endParaRPr kumimoji="1" lang="ja-JP" altLang="en-US" sz="2276" dirty="0">
              <a:solidFill>
                <a:srgbClr val="FF0000"/>
              </a:solidFill>
              <a:latin typeface="Calibri"/>
              <a:ea typeface="ＭＳ Ｐゴシック" panose="020B0600070205080204" pitchFamily="34" charset="-128"/>
              <a:cs typeface="+mn-cs"/>
            </a:endParaRPr>
          </a:p>
        </p:txBody>
      </p:sp>
      <p:sp>
        <p:nvSpPr>
          <p:cNvPr id="30" name="右矢印 29"/>
          <p:cNvSpPr/>
          <p:nvPr/>
        </p:nvSpPr>
        <p:spPr>
          <a:xfrm rot="16200000">
            <a:off x="5677065" y="5528670"/>
            <a:ext cx="1316700" cy="351832"/>
          </a:xfrm>
          <a:prstGeom prst="rightArrow">
            <a:avLst/>
          </a:prstGeom>
          <a:solidFill>
            <a:srgbClr val="EA1ECD"/>
          </a:solidFill>
          <a:ln w="317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defTabSz="1300460" fontAlgn="auto">
              <a:spcBef>
                <a:spcPts val="0"/>
              </a:spcBef>
              <a:spcAft>
                <a:spcPts val="0"/>
              </a:spcAft>
            </a:pPr>
            <a:endParaRPr kumimoji="1" lang="ja-JP" altLang="en-US" sz="2560" dirty="0">
              <a:solidFill>
                <a:prstClr val="black"/>
              </a:solidFill>
              <a:latin typeface="Calibri"/>
              <a:ea typeface="ＭＳ Ｐゴシック" panose="020B0600070205080204" pitchFamily="34" charset="-128"/>
            </a:endParaRPr>
          </a:p>
        </p:txBody>
      </p:sp>
      <p:cxnSp>
        <p:nvCxnSpPr>
          <p:cNvPr id="32" name="直線コネクタ 31"/>
          <p:cNvCxnSpPr>
            <a:stCxn id="30" idx="3"/>
          </p:cNvCxnSpPr>
          <p:nvPr/>
        </p:nvCxnSpPr>
        <p:spPr>
          <a:xfrm>
            <a:off x="6335415" y="5046237"/>
            <a:ext cx="1035760" cy="19568"/>
          </a:xfrm>
          <a:prstGeom prst="line">
            <a:avLst/>
          </a:prstGeom>
          <a:ln w="31750">
            <a:solidFill>
              <a:srgbClr val="EA1ECD"/>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30" idx="1"/>
          </p:cNvCxnSpPr>
          <p:nvPr/>
        </p:nvCxnSpPr>
        <p:spPr>
          <a:xfrm>
            <a:off x="6335415" y="6362937"/>
            <a:ext cx="1035759" cy="0"/>
          </a:xfrm>
          <a:prstGeom prst="line">
            <a:avLst/>
          </a:prstGeom>
          <a:ln w="31750">
            <a:solidFill>
              <a:srgbClr val="EA1ECD"/>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034389" y="4431768"/>
            <a:ext cx="471604" cy="486287"/>
          </a:xfrm>
          <a:prstGeom prst="rect">
            <a:avLst/>
          </a:prstGeom>
          <a:noFill/>
          <a:ln>
            <a:solidFill>
              <a:srgbClr val="EA1ECD"/>
            </a:solidFill>
          </a:ln>
        </p:spPr>
        <p:txBody>
          <a:bodyPr wrap="none" rtlCol="0">
            <a:spAutoFit/>
          </a:bodyPr>
          <a:lstStyle/>
          <a:p>
            <a:pPr algn="l" defTabSz="1300460" fontAlgn="auto">
              <a:spcBef>
                <a:spcPts val="0"/>
              </a:spcBef>
              <a:spcAft>
                <a:spcPts val="0"/>
              </a:spcAft>
            </a:pPr>
            <a:r>
              <a:rPr kumimoji="1" lang="en-US" altLang="ja-JP" sz="2560" dirty="0">
                <a:solidFill>
                  <a:prstClr val="black"/>
                </a:solidFill>
                <a:latin typeface="Calibri"/>
                <a:ea typeface="ＭＳ Ｐゴシック" panose="020B0600070205080204" pitchFamily="34" charset="-128"/>
                <a:cs typeface="+mn-cs"/>
              </a:rPr>
              <a:t>P</a:t>
            </a:r>
            <a:r>
              <a:rPr kumimoji="1" lang="en-US" altLang="ja-JP" sz="2560" baseline="-25000" dirty="0">
                <a:solidFill>
                  <a:prstClr val="black"/>
                </a:solidFill>
                <a:latin typeface="Calibri"/>
                <a:ea typeface="ＭＳ Ｐゴシック" panose="020B0600070205080204" pitchFamily="34" charset="-128"/>
                <a:cs typeface="+mn-cs"/>
              </a:rPr>
              <a:t>C</a:t>
            </a:r>
            <a:endParaRPr kumimoji="1" lang="ja-JP" altLang="en-US" sz="2560" baseline="-25000" dirty="0">
              <a:solidFill>
                <a:prstClr val="black"/>
              </a:solidFill>
              <a:latin typeface="Calibri"/>
              <a:ea typeface="ＭＳ Ｐゴシック" panose="020B0600070205080204" pitchFamily="34" charset="-128"/>
              <a:cs typeface="+mn-cs"/>
            </a:endParaRPr>
          </a:p>
        </p:txBody>
      </p:sp>
      <p:sp>
        <p:nvSpPr>
          <p:cNvPr id="35" name="テキスト ボックス 34"/>
          <p:cNvSpPr txBox="1"/>
          <p:nvPr/>
        </p:nvSpPr>
        <p:spPr>
          <a:xfrm>
            <a:off x="6335414" y="936565"/>
            <a:ext cx="6226192" cy="486287"/>
          </a:xfrm>
          <a:prstGeom prst="rect">
            <a:avLst/>
          </a:prstGeom>
          <a:noFill/>
          <a:ln>
            <a:solidFill>
              <a:schemeClr val="tx1"/>
            </a:solidFill>
          </a:ln>
        </p:spPr>
        <p:txBody>
          <a:bodyPr wrap="none" rtlCol="0">
            <a:spAutoFit/>
          </a:bodyPr>
          <a:lstStyle/>
          <a:p>
            <a:pPr algn="l" defTabSz="1300460" fontAlgn="auto">
              <a:spcBef>
                <a:spcPts val="0"/>
              </a:spcBef>
              <a:spcAft>
                <a:spcPts val="0"/>
              </a:spcAft>
            </a:pPr>
            <a:r>
              <a:rPr kumimoji="1" lang="en-US" altLang="ja-JP" sz="2560" dirty="0">
                <a:solidFill>
                  <a:prstClr val="black"/>
                </a:solidFill>
                <a:latin typeface="Calibri"/>
                <a:ea typeface="ＭＳ Ｐゴシック" panose="020B0600070205080204" pitchFamily="34" charset="-128"/>
                <a:cs typeface="+mn-cs"/>
              </a:rPr>
              <a:t>An example of axial symmetric profile of Psea</a:t>
            </a:r>
            <a:endParaRPr kumimoji="1" lang="ja-JP" altLang="en-US" sz="2560" dirty="0">
              <a:solidFill>
                <a:prstClr val="black"/>
              </a:solidFill>
              <a:latin typeface="Calibri"/>
              <a:ea typeface="ＭＳ Ｐゴシック" panose="020B0600070205080204" pitchFamily="34" charset="-128"/>
              <a:cs typeface="+mn-cs"/>
            </a:endParaRPr>
          </a:p>
        </p:txBody>
      </p:sp>
      <p:sp>
        <p:nvSpPr>
          <p:cNvPr id="36" name="テキスト ボックス 35"/>
          <p:cNvSpPr txBox="1"/>
          <p:nvPr/>
        </p:nvSpPr>
        <p:spPr>
          <a:xfrm>
            <a:off x="8216187" y="6671603"/>
            <a:ext cx="2833083" cy="486287"/>
          </a:xfrm>
          <a:prstGeom prst="rect">
            <a:avLst/>
          </a:prstGeom>
          <a:noFill/>
        </p:spPr>
        <p:txBody>
          <a:bodyPr wrap="none" rtlCol="0">
            <a:spAutoFit/>
          </a:bodyPr>
          <a:lstStyle/>
          <a:p>
            <a:pPr algn="l" defTabSz="1300460" fontAlgn="auto">
              <a:spcBef>
                <a:spcPts val="0"/>
              </a:spcBef>
              <a:spcAft>
                <a:spcPts val="0"/>
              </a:spcAft>
            </a:pPr>
            <a:r>
              <a:rPr kumimoji="1" lang="en-US" altLang="ja-JP" sz="2560" dirty="0">
                <a:solidFill>
                  <a:prstClr val="black"/>
                </a:solidFill>
                <a:latin typeface="Calibri"/>
                <a:ea typeface="ＭＳ Ｐゴシック" panose="020B0600070205080204" pitchFamily="34" charset="-128"/>
                <a:cs typeface="+mn-cs"/>
              </a:rPr>
              <a:t>Too steep gradient !</a:t>
            </a:r>
            <a:endParaRPr kumimoji="1" lang="ja-JP" altLang="en-US" sz="2560" dirty="0">
              <a:solidFill>
                <a:prstClr val="black"/>
              </a:solidFill>
              <a:latin typeface="Calibri"/>
              <a:ea typeface="ＭＳ Ｐゴシック" panose="020B0600070205080204" pitchFamily="34" charset="-128"/>
              <a:cs typeface="+mn-cs"/>
            </a:endParaRPr>
          </a:p>
        </p:txBody>
      </p:sp>
      <p:cxnSp>
        <p:nvCxnSpPr>
          <p:cNvPr id="37" name="直線矢印コネクタ 36"/>
          <p:cNvCxnSpPr/>
          <p:nvPr/>
        </p:nvCxnSpPr>
        <p:spPr>
          <a:xfrm flipH="1" flipV="1">
            <a:off x="7547117" y="5549159"/>
            <a:ext cx="770240" cy="122616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下矢印 37"/>
          <p:cNvSpPr/>
          <p:nvPr/>
        </p:nvSpPr>
        <p:spPr>
          <a:xfrm rot="16200000">
            <a:off x="440897" y="8563609"/>
            <a:ext cx="409646" cy="576006"/>
          </a:xfrm>
          <a:prstGeom prst="downArrow">
            <a:avLst>
              <a:gd name="adj1" fmla="val 58037"/>
              <a:gd name="adj2" fmla="val 50000"/>
            </a:avLst>
          </a:prstGeom>
          <a:solidFill>
            <a:schemeClr val="accent1"/>
          </a:solidFill>
          <a:ln w="317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r" defTabSz="1300460" fontAlgn="auto">
              <a:spcBef>
                <a:spcPts val="0"/>
              </a:spcBef>
              <a:spcAft>
                <a:spcPts val="0"/>
              </a:spcAft>
            </a:pPr>
            <a:endParaRPr kumimoji="1" lang="ja-JP" altLang="en-US" sz="2560">
              <a:solidFill>
                <a:prstClr val="black"/>
              </a:solidFill>
              <a:latin typeface="Calibri"/>
              <a:ea typeface="ＭＳ Ｐゴシック" panose="020B0600070205080204" pitchFamily="34" charset="-128"/>
            </a:endParaRPr>
          </a:p>
        </p:txBody>
      </p:sp>
      <p:sp>
        <p:nvSpPr>
          <p:cNvPr id="10" name="テキスト ボックス 9"/>
          <p:cNvSpPr txBox="1"/>
          <p:nvPr/>
        </p:nvSpPr>
        <p:spPr>
          <a:xfrm>
            <a:off x="1064316" y="8588977"/>
            <a:ext cx="11944167" cy="486287"/>
          </a:xfrm>
          <a:prstGeom prst="rect">
            <a:avLst/>
          </a:prstGeom>
          <a:noFill/>
        </p:spPr>
        <p:txBody>
          <a:bodyPr wrap="none" rtlCol="0">
            <a:spAutoFit/>
          </a:bodyPr>
          <a:lstStyle/>
          <a:p>
            <a:pPr algn="r" defTabSz="1300460" fontAlgn="auto">
              <a:spcBef>
                <a:spcPts val="0"/>
              </a:spcBef>
              <a:spcAft>
                <a:spcPts val="0"/>
              </a:spcAft>
            </a:pPr>
            <a:r>
              <a:rPr kumimoji="1" lang="en-US" altLang="ja-JP" sz="2560" dirty="0">
                <a:solidFill>
                  <a:prstClr val="black"/>
                </a:solidFill>
                <a:latin typeface="Calibri"/>
                <a:ea typeface="ＭＳ Ｐゴシック" panose="020B0600070205080204" pitchFamily="34" charset="-128"/>
                <a:cs typeface="+mn-cs"/>
              </a:rPr>
              <a:t>Assimilation of </a:t>
            </a:r>
            <a:r>
              <a:rPr kumimoji="1" lang="en-US" altLang="ja-JP" sz="2560" dirty="0">
                <a:solidFill>
                  <a:srgbClr val="FF0000"/>
                </a:solidFill>
                <a:latin typeface="Calibri"/>
                <a:ea typeface="ＭＳ Ｐゴシック" panose="020B0600070205080204" pitchFamily="34" charset="-128"/>
                <a:cs typeface="+mn-cs"/>
              </a:rPr>
              <a:t>Pseas</a:t>
            </a:r>
            <a:r>
              <a:rPr kumimoji="1" lang="en-US" altLang="ja-JP" sz="2560" dirty="0">
                <a:solidFill>
                  <a:prstClr val="black"/>
                </a:solidFill>
                <a:latin typeface="Calibri"/>
                <a:ea typeface="ＭＳ Ｐゴシック" panose="020B0600070205080204" pitchFamily="34" charset="-128"/>
                <a:cs typeface="+mn-cs"/>
              </a:rPr>
              <a:t> and </a:t>
            </a:r>
            <a:r>
              <a:rPr kumimoji="1" lang="en-US" altLang="ja-JP" sz="2560" dirty="0">
                <a:solidFill>
                  <a:srgbClr val="FF0000"/>
                </a:solidFill>
                <a:latin typeface="Calibri"/>
                <a:ea typeface="ＭＳ Ｐゴシック" panose="020B0600070205080204" pitchFamily="34" charset="-128"/>
                <a:cs typeface="+mn-cs"/>
              </a:rPr>
              <a:t>upper winds </a:t>
            </a:r>
            <a:r>
              <a:rPr kumimoji="1" lang="en-US" altLang="ja-JP" sz="2560" dirty="0">
                <a:solidFill>
                  <a:prstClr val="black"/>
                </a:solidFill>
                <a:latin typeface="Calibri"/>
                <a:ea typeface="ＭＳ Ｐゴシック" panose="020B0600070205080204" pitchFamily="34" charset="-128"/>
                <a:cs typeface="+mn-cs"/>
              </a:rPr>
              <a:t>as pseudo observations in the DA system (4D-ver)</a:t>
            </a:r>
            <a:endParaRPr kumimoji="1" lang="ja-JP" altLang="en-US" sz="2560" dirty="0">
              <a:solidFill>
                <a:prstClr val="black"/>
              </a:solidFill>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790390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1"/>
          </p:nvPr>
        </p:nvSpPr>
        <p:spPr/>
        <p:txBody>
          <a:bodyPr/>
          <a:lstStyle/>
          <a:p>
            <a:pPr defTabSz="1300460"/>
            <a:fld id="{D2D8002D-B5B0-4BAC-B1F6-782DDCCE6D9C}" type="slidenum">
              <a:rPr kumimoji="1" lang="ja-JP" altLang="en-US">
                <a:solidFill>
                  <a:prstClr val="black">
                    <a:tint val="75000"/>
                  </a:prstClr>
                </a:solidFill>
                <a:latin typeface="Calibri"/>
                <a:ea typeface="ＭＳ Ｐゴシック" panose="020B0600070205080204" pitchFamily="34" charset="-128"/>
                <a:cs typeface="+mn-cs"/>
              </a:rPr>
              <a:pPr defTabSz="1300460"/>
              <a:t>45</a:t>
            </a:fld>
            <a:endParaRPr kumimoji="1" lang="ja-JP" altLang="en-US">
              <a:solidFill>
                <a:prstClr val="black">
                  <a:tint val="75000"/>
                </a:prstClr>
              </a:solidFill>
              <a:latin typeface="Calibri"/>
              <a:ea typeface="ＭＳ Ｐゴシック" panose="020B0600070205080204" pitchFamily="34" charset="-128"/>
              <a:cs typeface="+mn-cs"/>
            </a:endParaRPr>
          </a:p>
        </p:txBody>
      </p:sp>
      <p:sp>
        <p:nvSpPr>
          <p:cNvPr id="6" name="タイトル 1"/>
          <p:cNvSpPr txBox="1">
            <a:spLocks/>
          </p:cNvSpPr>
          <p:nvPr/>
        </p:nvSpPr>
        <p:spPr bwMode="auto">
          <a:xfrm>
            <a:off x="0" y="76447"/>
            <a:ext cx="13004800" cy="1011132"/>
          </a:xfrm>
          <a:prstGeom prst="rect">
            <a:avLst/>
          </a:prstGeom>
          <a:noFill/>
          <a:ln w="9525">
            <a:noFill/>
            <a:miter lim="800000"/>
            <a:headEnd/>
            <a:tailEnd/>
          </a:ln>
        </p:spPr>
        <p:txBody>
          <a:bodyPr vert="horz" wrap="square" lIns="130048" tIns="65024" rIns="130048" bIns="65024" numCol="1" anchor="ctr" anchorCtr="0" compatLnSpc="1">
            <a:prstTxWarp prst="textNoShape">
              <a:avLst/>
            </a:prstTxWarp>
          </a:bodyPr>
          <a:lstStyle>
            <a:lvl1pPr algn="ctr" rtl="0" eaLnBrk="1" fontAlgn="base" hangingPunct="1">
              <a:spcBef>
                <a:spcPct val="0"/>
              </a:spcBef>
              <a:spcAft>
                <a:spcPct val="0"/>
              </a:spcAft>
              <a:defRPr kumimoji="1" sz="4400" kern="12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a:lstStyle>
          <a:p>
            <a:pPr defTabSz="1300460"/>
            <a:r>
              <a:rPr lang="en-US" altLang="ja-JP" sz="4551" dirty="0">
                <a:solidFill>
                  <a:srgbClr val="1F497D"/>
                </a:solidFill>
                <a:latin typeface="Calibri"/>
                <a:ea typeface="ＭＳ Ｐゴシック" panose="020B0600070205080204" pitchFamily="34" charset="-128"/>
              </a:rPr>
              <a:t>2. Update of Typhoon Bogus (TYBGS) in Sep. 2016</a:t>
            </a:r>
            <a:endParaRPr lang="ja-JP" altLang="en-US" sz="4551" dirty="0">
              <a:solidFill>
                <a:srgbClr val="1F497D"/>
              </a:solidFill>
              <a:latin typeface="Calibri"/>
              <a:ea typeface="ＭＳ Ｐゴシック" panose="020B0600070205080204" pitchFamily="34" charset="-128"/>
            </a:endParaRPr>
          </a:p>
        </p:txBody>
      </p:sp>
      <p:sp>
        <p:nvSpPr>
          <p:cNvPr id="10" name="テキスト ボックス 9"/>
          <p:cNvSpPr txBox="1"/>
          <p:nvPr/>
        </p:nvSpPr>
        <p:spPr>
          <a:xfrm>
            <a:off x="767363" y="1910070"/>
            <a:ext cx="11587197" cy="4206536"/>
          </a:xfrm>
          <a:prstGeom prst="rect">
            <a:avLst/>
          </a:prstGeom>
          <a:solidFill>
            <a:schemeClr val="accent5">
              <a:lumMod val="20000"/>
              <a:lumOff val="80000"/>
            </a:schemeClr>
          </a:solidFill>
        </p:spPr>
        <p:txBody>
          <a:bodyPr wrap="square" rtlCol="0">
            <a:spAutoFit/>
          </a:bodyPr>
          <a:lstStyle/>
          <a:p>
            <a:pPr marL="487672" indent="-487672" algn="l" defTabSz="1300460" fontAlgn="auto">
              <a:spcBef>
                <a:spcPts val="0"/>
              </a:spcBef>
              <a:spcAft>
                <a:spcPts val="0"/>
              </a:spcAft>
              <a:buFont typeface="Arial" panose="020B0604020202020204" pitchFamily="34" charset="0"/>
              <a:buChar char="•"/>
            </a:pPr>
            <a:r>
              <a:rPr kumimoji="1" lang="en-US" altLang="ja-JP" sz="3413" dirty="0">
                <a:solidFill>
                  <a:prstClr val="black"/>
                </a:solidFill>
                <a:latin typeface="Calibri"/>
                <a:ea typeface="ＭＳ Ｐゴシック" panose="020B0600070205080204" pitchFamily="34" charset="-128"/>
                <a:cs typeface="+mn-cs"/>
              </a:rPr>
              <a:t>Mitigation of typhoon structure deformations.</a:t>
            </a:r>
          </a:p>
          <a:p>
            <a:pPr marL="1137902" lvl="1" indent="-487672" algn="l" defTabSz="1300460" fontAlgn="auto">
              <a:spcBef>
                <a:spcPts val="0"/>
              </a:spcBef>
              <a:spcAft>
                <a:spcPts val="0"/>
              </a:spcAft>
              <a:buFont typeface="Wingdings" panose="05000000000000000000" pitchFamily="2" charset="2"/>
              <a:buChar char="ü"/>
            </a:pPr>
            <a:r>
              <a:rPr kumimoji="1" lang="en-US" altLang="ja-JP" sz="2844" dirty="0">
                <a:solidFill>
                  <a:srgbClr val="FF0000"/>
                </a:solidFill>
                <a:latin typeface="Calibri"/>
                <a:ea typeface="ＭＳ Ｐゴシック" panose="020B0600070205080204" pitchFamily="34" charset="-128"/>
                <a:cs typeface="+mn-cs"/>
              </a:rPr>
              <a:t>Too strong increment </a:t>
            </a:r>
            <a:r>
              <a:rPr kumimoji="1" lang="en-US" altLang="ja-JP" sz="2844" dirty="0">
                <a:solidFill>
                  <a:prstClr val="black"/>
                </a:solidFill>
                <a:latin typeface="Calibri"/>
                <a:ea typeface="ＭＳ Ｐゴシック" panose="020B0600070205080204" pitchFamily="34" charset="-128"/>
                <a:cs typeface="+mn-cs"/>
              </a:rPr>
              <a:t>was found </a:t>
            </a:r>
            <a:r>
              <a:rPr kumimoji="1" lang="en-US" altLang="ja-JP" sz="2844" dirty="0">
                <a:solidFill>
                  <a:srgbClr val="FF0000"/>
                </a:solidFill>
                <a:latin typeface="Calibri"/>
                <a:ea typeface="ＭＳ Ｐゴシック" panose="020B0600070205080204" pitchFamily="34" charset="-128"/>
                <a:cs typeface="+mn-cs"/>
              </a:rPr>
              <a:t>in very close area </a:t>
            </a:r>
            <a:r>
              <a:rPr kumimoji="1" lang="en-US" altLang="ja-JP" sz="2844" dirty="0">
                <a:solidFill>
                  <a:prstClr val="black"/>
                </a:solidFill>
                <a:latin typeface="Calibri"/>
                <a:ea typeface="ＭＳ Ｐゴシック" panose="020B0600070205080204" pitchFamily="34" charset="-128"/>
                <a:cs typeface="+mn-cs"/>
              </a:rPr>
              <a:t>around typhoon centers in the old version.</a:t>
            </a:r>
          </a:p>
          <a:p>
            <a:pPr marL="1137902" lvl="1" indent="-487672" algn="l" defTabSz="1300460" fontAlgn="auto">
              <a:spcBef>
                <a:spcPts val="0"/>
              </a:spcBef>
              <a:spcAft>
                <a:spcPts val="0"/>
              </a:spcAft>
              <a:buFont typeface="Wingdings" panose="05000000000000000000" pitchFamily="2" charset="2"/>
              <a:buChar char="ü"/>
            </a:pPr>
            <a:r>
              <a:rPr kumimoji="1" lang="en-US" altLang="ja-JP" sz="2844" dirty="0">
                <a:solidFill>
                  <a:prstClr val="black"/>
                </a:solidFill>
                <a:latin typeface="Calibri"/>
                <a:ea typeface="ＭＳ Ｐゴシック" panose="020B0600070205080204" pitchFamily="34" charset="-128"/>
                <a:cs typeface="+mn-cs"/>
              </a:rPr>
              <a:t>It caused deformation of warm cores, concentric circulation in height and wind field. Even ‘</a:t>
            </a:r>
            <a:r>
              <a:rPr kumimoji="1" lang="en-US" altLang="ja-JP" sz="2844" dirty="0">
                <a:solidFill>
                  <a:srgbClr val="FF0000"/>
                </a:solidFill>
                <a:latin typeface="Calibri"/>
                <a:ea typeface="ＭＳ Ｐゴシック" panose="020B0600070205080204" pitchFamily="34" charset="-128"/>
                <a:cs typeface="+mn-cs"/>
              </a:rPr>
              <a:t>cold cores</a:t>
            </a:r>
            <a:r>
              <a:rPr kumimoji="1" lang="en-US" altLang="ja-JP" sz="2844" dirty="0">
                <a:solidFill>
                  <a:prstClr val="black"/>
                </a:solidFill>
                <a:latin typeface="Calibri"/>
                <a:ea typeface="ＭＳ Ｐゴシック" panose="020B0600070205080204" pitchFamily="34" charset="-128"/>
                <a:cs typeface="+mn-cs"/>
              </a:rPr>
              <a:t>’ sometimes appeared.</a:t>
            </a:r>
          </a:p>
          <a:p>
            <a:pPr marL="1137902" lvl="1" indent="-487672" algn="l" defTabSz="1300460" fontAlgn="auto">
              <a:spcBef>
                <a:spcPts val="0"/>
              </a:spcBef>
              <a:spcAft>
                <a:spcPts val="0"/>
              </a:spcAft>
              <a:buFont typeface="Wingdings" panose="05000000000000000000" pitchFamily="2" charset="2"/>
              <a:buChar char="ü"/>
            </a:pPr>
            <a:r>
              <a:rPr kumimoji="1" lang="en-US" altLang="ja-JP" sz="2844" dirty="0">
                <a:solidFill>
                  <a:prstClr val="black"/>
                </a:solidFill>
                <a:latin typeface="Calibri"/>
                <a:ea typeface="ＭＳ Ｐゴシック" panose="020B0600070205080204" pitchFamily="34" charset="-128"/>
                <a:cs typeface="+mn-cs"/>
              </a:rPr>
              <a:t>Deformation can lead ‘meandering’ during spin-up which causes increase </a:t>
            </a:r>
            <a:r>
              <a:rPr kumimoji="1" lang="en-US" altLang="ja-JP" sz="2844" dirty="0">
                <a:solidFill>
                  <a:srgbClr val="FF0000"/>
                </a:solidFill>
                <a:latin typeface="Calibri"/>
                <a:ea typeface="ＭＳ Ｐゴシック" panose="020B0600070205080204" pitchFamily="34" charset="-128"/>
                <a:cs typeface="+mn-cs"/>
              </a:rPr>
              <a:t>positional forecasting errors</a:t>
            </a:r>
            <a:r>
              <a:rPr kumimoji="1" lang="en-US" altLang="ja-JP" sz="2844" dirty="0">
                <a:solidFill>
                  <a:prstClr val="black"/>
                </a:solidFill>
                <a:latin typeface="Calibri"/>
                <a:ea typeface="ＭＳ Ｐゴシック" panose="020B0600070205080204" pitchFamily="34" charset="-128"/>
                <a:cs typeface="+mn-cs"/>
              </a:rPr>
              <a:t>.</a:t>
            </a:r>
          </a:p>
          <a:p>
            <a:pPr marL="487672" indent="-487672" algn="l" defTabSz="1300460" fontAlgn="auto">
              <a:spcBef>
                <a:spcPts val="0"/>
              </a:spcBef>
              <a:spcAft>
                <a:spcPts val="0"/>
              </a:spcAft>
              <a:buFont typeface="Arial" panose="020B0604020202020204" pitchFamily="34" charset="0"/>
              <a:buChar char="•"/>
            </a:pPr>
            <a:r>
              <a:rPr kumimoji="1" lang="en-US" altLang="ja-JP" sz="3413" dirty="0">
                <a:solidFill>
                  <a:prstClr val="black"/>
                </a:solidFill>
                <a:latin typeface="Calibri"/>
                <a:ea typeface="ＭＳ Ｐゴシック" panose="020B0600070205080204" pitchFamily="34" charset="-128"/>
                <a:cs typeface="+mn-cs"/>
              </a:rPr>
              <a:t>Enhance the effects of typhoon center positional fixing.</a:t>
            </a:r>
          </a:p>
          <a:p>
            <a:pPr marL="1137902" lvl="1" indent="-487672" algn="l" defTabSz="1300460" fontAlgn="auto">
              <a:spcBef>
                <a:spcPts val="0"/>
              </a:spcBef>
              <a:spcAft>
                <a:spcPts val="0"/>
              </a:spcAft>
              <a:buFont typeface="Wingdings" panose="05000000000000000000" pitchFamily="2" charset="2"/>
              <a:buChar char="ü"/>
            </a:pPr>
            <a:r>
              <a:rPr kumimoji="1" lang="en-US" altLang="ja-JP" sz="2844" dirty="0">
                <a:solidFill>
                  <a:prstClr val="black"/>
                </a:solidFill>
                <a:latin typeface="Calibri"/>
                <a:ea typeface="ＭＳ Ｐゴシック" panose="020B0600070205080204" pitchFamily="34" charset="-128"/>
                <a:cs typeface="+mn-cs"/>
              </a:rPr>
              <a:t>Not enough data points around typhoon centers in the old version.</a:t>
            </a:r>
            <a:endParaRPr kumimoji="1" lang="ja-JP" altLang="en-US" sz="2844" dirty="0">
              <a:solidFill>
                <a:prstClr val="black"/>
              </a:solidFill>
              <a:latin typeface="Calibri"/>
              <a:ea typeface="ＭＳ Ｐゴシック" panose="020B0600070205080204" pitchFamily="34" charset="-128"/>
              <a:cs typeface="+mn-cs"/>
            </a:endParaRPr>
          </a:p>
        </p:txBody>
      </p:sp>
      <p:sp>
        <p:nvSpPr>
          <p:cNvPr id="12" name="タイトル 1"/>
          <p:cNvSpPr txBox="1">
            <a:spLocks/>
          </p:cNvSpPr>
          <p:nvPr/>
        </p:nvSpPr>
        <p:spPr bwMode="auto">
          <a:xfrm>
            <a:off x="650240" y="6344989"/>
            <a:ext cx="11704320" cy="578752"/>
          </a:xfrm>
          <a:prstGeom prst="rect">
            <a:avLst/>
          </a:prstGeom>
          <a:noFill/>
          <a:ln w="9525">
            <a:noFill/>
            <a:miter lim="800000"/>
            <a:headEnd/>
            <a:tailEnd/>
          </a:ln>
        </p:spPr>
        <p:txBody>
          <a:bodyPr vert="horz" wrap="square" lIns="130048" tIns="65024" rIns="130048" bIns="65024" numCol="1" anchor="ctr" anchorCtr="0" compatLnSpc="1">
            <a:prstTxWarp prst="textNoShape">
              <a:avLst/>
            </a:prstTxWarp>
          </a:bodyPr>
          <a:lstStyle>
            <a:lvl1pPr algn="ctr" rtl="0" eaLnBrk="1" fontAlgn="base" hangingPunct="1">
              <a:spcBef>
                <a:spcPct val="0"/>
              </a:spcBef>
              <a:spcAft>
                <a:spcPct val="0"/>
              </a:spcAft>
              <a:defRPr kumimoji="1" sz="4400" kern="12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a:lstStyle>
          <a:p>
            <a:pPr algn="l" defTabSz="1300460"/>
            <a:r>
              <a:rPr lang="en-US" altLang="ja-JP" sz="3982" dirty="0">
                <a:solidFill>
                  <a:srgbClr val="1F497D"/>
                </a:solidFill>
                <a:latin typeface="Calibri"/>
                <a:ea typeface="ＭＳ Ｐゴシック" panose="020B0600070205080204" pitchFamily="34" charset="-128"/>
              </a:rPr>
              <a:t>2-2. Modifications of the observation errors </a:t>
            </a:r>
            <a:endParaRPr lang="ja-JP" altLang="en-US" sz="3982" dirty="0">
              <a:solidFill>
                <a:srgbClr val="1F497D"/>
              </a:solidFill>
              <a:latin typeface="Calibri"/>
              <a:ea typeface="ＭＳ Ｐゴシック" panose="020B0600070205080204" pitchFamily="34" charset="-128"/>
            </a:endParaRPr>
          </a:p>
        </p:txBody>
      </p:sp>
      <p:graphicFrame>
        <p:nvGraphicFramePr>
          <p:cNvPr id="13" name="表 12"/>
          <p:cNvGraphicFramePr>
            <a:graphicFrameLocks noGrp="1"/>
          </p:cNvGraphicFramePr>
          <p:nvPr>
            <p:extLst/>
          </p:nvPr>
        </p:nvGraphicFramePr>
        <p:xfrm>
          <a:off x="2405945" y="7539496"/>
          <a:ext cx="8192911" cy="2162319"/>
        </p:xfrm>
        <a:graphic>
          <a:graphicData uri="http://schemas.openxmlformats.org/drawingml/2006/table">
            <a:tbl>
              <a:tblPr firstRow="1" bandRow="1">
                <a:tableStyleId>{5C22544A-7EE6-4342-B048-85BDC9FD1C3A}</a:tableStyleId>
              </a:tblPr>
              <a:tblGrid>
                <a:gridCol w="4049370">
                  <a:extLst>
                    <a:ext uri="{9D8B030D-6E8A-4147-A177-3AD203B41FA5}">
                      <a16:colId xmlns:a16="http://schemas.microsoft.com/office/drawing/2014/main" val="20000"/>
                    </a:ext>
                  </a:extLst>
                </a:gridCol>
                <a:gridCol w="4143541">
                  <a:extLst>
                    <a:ext uri="{9D8B030D-6E8A-4147-A177-3AD203B41FA5}">
                      <a16:colId xmlns:a16="http://schemas.microsoft.com/office/drawing/2014/main" val="20001"/>
                    </a:ext>
                  </a:extLst>
                </a:gridCol>
              </a:tblGrid>
              <a:tr h="1239791">
                <a:tc>
                  <a:txBody>
                    <a:bodyPr/>
                    <a:lstStyle/>
                    <a:p>
                      <a:pPr algn="ctr"/>
                      <a:r>
                        <a:rPr kumimoji="1" lang="en-US" altLang="ja-JP" sz="3600" dirty="0"/>
                        <a:t>Older</a:t>
                      </a:r>
                      <a:r>
                        <a:rPr kumimoji="1" lang="en-US" altLang="ja-JP" sz="3600" baseline="0" dirty="0"/>
                        <a:t> ver.</a:t>
                      </a:r>
                      <a:endParaRPr kumimoji="1" lang="ja-JP" altLang="en-US" sz="3600" dirty="0"/>
                    </a:p>
                  </a:txBody>
                  <a:tcPr marL="130048" marR="130048" marT="65024" marB="65024" anchor="ctr"/>
                </a:tc>
                <a:tc>
                  <a:txBody>
                    <a:bodyPr/>
                    <a:lstStyle/>
                    <a:p>
                      <a:pPr algn="ctr"/>
                      <a:r>
                        <a:rPr kumimoji="1" lang="en-US" altLang="ja-JP" sz="3600" dirty="0"/>
                        <a:t>Current ver.</a:t>
                      </a:r>
                      <a:r>
                        <a:rPr kumimoji="1" lang="en-US" altLang="ja-JP" sz="3600" baseline="0" dirty="0"/>
                        <a:t> </a:t>
                      </a:r>
                      <a:r>
                        <a:rPr kumimoji="1" lang="en-US" altLang="ja-JP" sz="3600" dirty="0"/>
                        <a:t>(Sep. 2016 – )</a:t>
                      </a:r>
                      <a:endParaRPr kumimoji="1" lang="ja-JP" altLang="en-US" sz="3600" dirty="0"/>
                    </a:p>
                  </a:txBody>
                  <a:tcPr marL="130048" marR="130048" marT="65024" marB="65024" anchor="ctr"/>
                </a:tc>
                <a:extLst>
                  <a:ext uri="{0D108BD9-81ED-4DB2-BD59-A6C34878D82A}">
                    <a16:rowId xmlns:a16="http://schemas.microsoft.com/office/drawing/2014/main" val="10000"/>
                  </a:ext>
                </a:extLst>
              </a:tr>
              <a:tr h="9103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600" dirty="0">
                          <a:solidFill>
                            <a:schemeClr val="tx1"/>
                          </a:solidFill>
                        </a:rPr>
                        <a:t>Psea :  </a:t>
                      </a:r>
                      <a:r>
                        <a:rPr kumimoji="1" lang="en-US" altLang="ja-JP" sz="2600" dirty="0">
                          <a:solidFill>
                            <a:srgbClr val="1111F7"/>
                          </a:solidFill>
                        </a:rPr>
                        <a:t>0.8 hPa</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600" dirty="0">
                          <a:solidFill>
                            <a:schemeClr val="tx1"/>
                          </a:solidFill>
                        </a:rPr>
                        <a:t>Wind :</a:t>
                      </a:r>
                      <a:r>
                        <a:rPr kumimoji="1" lang="en-US" altLang="ja-JP" sz="2600" baseline="0" dirty="0">
                          <a:solidFill>
                            <a:schemeClr val="tx1"/>
                          </a:solidFill>
                        </a:rPr>
                        <a:t> about 5 m/s</a:t>
                      </a:r>
                      <a:endParaRPr kumimoji="1" lang="en-US" altLang="ja-JP" sz="2600" dirty="0">
                        <a:solidFill>
                          <a:schemeClr val="tx1"/>
                        </a:solidFill>
                      </a:endParaRPr>
                    </a:p>
                  </a:txBody>
                  <a:tcPr marL="130048" marR="130048" marT="65024" marB="650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600" dirty="0">
                          <a:solidFill>
                            <a:schemeClr val="tx1"/>
                          </a:solidFill>
                        </a:rPr>
                        <a:t>Psea :  </a:t>
                      </a:r>
                      <a:r>
                        <a:rPr kumimoji="1" lang="en-US" altLang="ja-JP" sz="2600" dirty="0">
                          <a:solidFill>
                            <a:srgbClr val="FF0000"/>
                          </a:solidFill>
                        </a:rPr>
                        <a:t>2.0 hPa</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600" dirty="0">
                          <a:solidFill>
                            <a:schemeClr val="tx1"/>
                          </a:solidFill>
                        </a:rPr>
                        <a:t>Wind</a:t>
                      </a:r>
                      <a:r>
                        <a:rPr kumimoji="1" lang="en-US" altLang="ja-JP" sz="2600" baseline="0" dirty="0">
                          <a:solidFill>
                            <a:schemeClr val="tx1"/>
                          </a:solidFill>
                        </a:rPr>
                        <a:t> </a:t>
                      </a:r>
                      <a:r>
                        <a:rPr kumimoji="1" lang="en-US" altLang="ja-JP" sz="2600" dirty="0">
                          <a:solidFill>
                            <a:schemeClr val="tx1"/>
                          </a:solidFill>
                        </a:rPr>
                        <a:t>:</a:t>
                      </a:r>
                      <a:r>
                        <a:rPr kumimoji="1" lang="ja-JP" altLang="en-US" sz="2600" dirty="0">
                          <a:solidFill>
                            <a:schemeClr val="tx1"/>
                          </a:solidFill>
                        </a:rPr>
                        <a:t> </a:t>
                      </a:r>
                      <a:r>
                        <a:rPr kumimoji="1" lang="en-US" altLang="ja-JP" sz="2600" dirty="0">
                          <a:solidFill>
                            <a:schemeClr val="tx1"/>
                          </a:solidFill>
                        </a:rPr>
                        <a:t>about 4</a:t>
                      </a:r>
                      <a:r>
                        <a:rPr kumimoji="1" lang="ja-JP" altLang="en-US" sz="2600" dirty="0">
                          <a:solidFill>
                            <a:schemeClr val="tx1"/>
                          </a:solidFill>
                        </a:rPr>
                        <a:t> </a:t>
                      </a:r>
                      <a:r>
                        <a:rPr kumimoji="1" lang="en-US" altLang="ja-JP" sz="2600" dirty="0">
                          <a:solidFill>
                            <a:schemeClr val="tx1"/>
                          </a:solidFill>
                        </a:rPr>
                        <a:t>m/s</a:t>
                      </a:r>
                    </a:p>
                  </a:txBody>
                  <a:tcPr marL="130048" marR="130048" marT="65024" marB="65024" anchor="ctr"/>
                </a:tc>
                <a:extLst>
                  <a:ext uri="{0D108BD9-81ED-4DB2-BD59-A6C34878D82A}">
                    <a16:rowId xmlns:a16="http://schemas.microsoft.com/office/drawing/2014/main" val="10001"/>
                  </a:ext>
                </a:extLst>
              </a:tr>
            </a:tbl>
          </a:graphicData>
        </a:graphic>
      </p:graphicFrame>
      <p:sp>
        <p:nvSpPr>
          <p:cNvPr id="14" name="テキスト ボックス 13"/>
          <p:cNvSpPr txBox="1"/>
          <p:nvPr/>
        </p:nvSpPr>
        <p:spPr>
          <a:xfrm>
            <a:off x="3204452" y="7014224"/>
            <a:ext cx="6393866" cy="486287"/>
          </a:xfrm>
          <a:prstGeom prst="rect">
            <a:avLst/>
          </a:prstGeom>
          <a:noFill/>
          <a:ln>
            <a:solidFill>
              <a:schemeClr val="tx1"/>
            </a:solidFill>
          </a:ln>
        </p:spPr>
        <p:txBody>
          <a:bodyPr wrap="none" rtlCol="0">
            <a:spAutoFit/>
          </a:bodyPr>
          <a:lstStyle/>
          <a:p>
            <a:pPr algn="l" defTabSz="1300460" fontAlgn="auto">
              <a:spcBef>
                <a:spcPts val="0"/>
              </a:spcBef>
              <a:spcAft>
                <a:spcPts val="0"/>
              </a:spcAft>
            </a:pPr>
            <a:r>
              <a:rPr kumimoji="1" lang="en-US" altLang="ja-JP" sz="2560" dirty="0">
                <a:solidFill>
                  <a:prstClr val="black"/>
                </a:solidFill>
                <a:latin typeface="Calibri"/>
                <a:ea typeface="ＭＳ Ｐゴシック" panose="020B0600070205080204" pitchFamily="34" charset="-128"/>
                <a:cs typeface="+mn-cs"/>
              </a:rPr>
              <a:t>Observation errors for TYBGS data assimilation</a:t>
            </a:r>
            <a:endParaRPr kumimoji="1" lang="ja-JP" altLang="en-US" sz="2560" dirty="0">
              <a:solidFill>
                <a:prstClr val="black"/>
              </a:solidFill>
              <a:latin typeface="Calibri"/>
              <a:ea typeface="ＭＳ Ｐゴシック" panose="020B0600070205080204" pitchFamily="34" charset="-128"/>
              <a:cs typeface="+mn-cs"/>
            </a:endParaRPr>
          </a:p>
        </p:txBody>
      </p:sp>
      <p:sp>
        <p:nvSpPr>
          <p:cNvPr id="9" name="タイトル 1"/>
          <p:cNvSpPr txBox="1">
            <a:spLocks/>
          </p:cNvSpPr>
          <p:nvPr/>
        </p:nvSpPr>
        <p:spPr bwMode="auto">
          <a:xfrm>
            <a:off x="675840" y="1292402"/>
            <a:ext cx="11704320" cy="578752"/>
          </a:xfrm>
          <a:prstGeom prst="rect">
            <a:avLst/>
          </a:prstGeom>
          <a:noFill/>
          <a:ln w="9525">
            <a:noFill/>
            <a:miter lim="800000"/>
            <a:headEnd/>
            <a:tailEnd/>
          </a:ln>
        </p:spPr>
        <p:txBody>
          <a:bodyPr vert="horz" wrap="square" lIns="130048" tIns="65024" rIns="130048" bIns="65024" numCol="1" anchor="ctr" anchorCtr="0" compatLnSpc="1">
            <a:prstTxWarp prst="textNoShape">
              <a:avLst/>
            </a:prstTxWarp>
          </a:bodyPr>
          <a:lstStyle>
            <a:lvl1pPr algn="ctr" rtl="0" eaLnBrk="1" fontAlgn="base" hangingPunct="1">
              <a:spcBef>
                <a:spcPct val="0"/>
              </a:spcBef>
              <a:spcAft>
                <a:spcPct val="0"/>
              </a:spcAft>
              <a:defRPr kumimoji="1" sz="4400" kern="12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a:lstStyle>
          <a:p>
            <a:pPr algn="l" defTabSz="1300460"/>
            <a:r>
              <a:rPr lang="en-US" altLang="ja-JP" sz="3982" dirty="0">
                <a:solidFill>
                  <a:srgbClr val="1F497D"/>
                </a:solidFill>
                <a:latin typeface="Calibri"/>
                <a:ea typeface="ＭＳ Ｐゴシック" panose="020B0600070205080204" pitchFamily="34" charset="-128"/>
              </a:rPr>
              <a:t>2-1. Goal of the update</a:t>
            </a:r>
            <a:endParaRPr lang="ja-JP" altLang="en-US" sz="3982" dirty="0">
              <a:solidFill>
                <a:srgbClr val="1F497D"/>
              </a:solidFill>
              <a:latin typeface="Calibri"/>
              <a:ea typeface="ＭＳ Ｐゴシック" panose="020B0600070205080204" pitchFamily="34" charset="-128"/>
            </a:endParaRPr>
          </a:p>
        </p:txBody>
      </p:sp>
    </p:spTree>
    <p:extLst>
      <p:ext uri="{BB962C8B-B14F-4D97-AF65-F5344CB8AC3E}">
        <p14:creationId xmlns:p14="http://schemas.microsoft.com/office/powerpoint/2010/main" val="2944824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lib.npd.naps.kishou.go.jp\share3\観測データ処理\岡部\TYBGS\t1141_台風ボーガス同化紹介_20180528\tybogus_position_gl2010.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713" y="2235543"/>
            <a:ext cx="11561874" cy="334972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MA552D\Desktop\台風ボーガス実験まとめ\Test_v1おさらい\モニタ図新旧例\now_08040000_T1513_D0013_obs3d_OBQ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363" y="5740483"/>
            <a:ext cx="5602002" cy="393654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1214155" y="2079922"/>
            <a:ext cx="1388522" cy="398699"/>
          </a:xfrm>
          <a:prstGeom prst="rect">
            <a:avLst/>
          </a:prstGeom>
          <a:noFill/>
        </p:spPr>
        <p:txBody>
          <a:bodyPr wrap="none" rtlCol="0">
            <a:spAutoFit/>
          </a:bodyPr>
          <a:lstStyle/>
          <a:p>
            <a:pPr defTabSz="1300460" fontAlgn="auto">
              <a:spcBef>
                <a:spcPts val="0"/>
              </a:spcBef>
              <a:spcAft>
                <a:spcPts val="0"/>
              </a:spcAft>
            </a:pPr>
            <a:r>
              <a:rPr kumimoji="1" lang="en-US" altLang="ja-JP" sz="1991" dirty="0">
                <a:solidFill>
                  <a:prstClr val="black"/>
                </a:solidFill>
                <a:latin typeface="Calibri"/>
                <a:ea typeface="ＭＳ Ｐゴシック" panose="020B0600070205080204" pitchFamily="34" charset="-128"/>
                <a:cs typeface="+mn-cs"/>
              </a:rPr>
              <a:t>Sep. 2016 –</a:t>
            </a:r>
            <a:endParaRPr kumimoji="1" lang="ja-JP" altLang="en-US" sz="1991" dirty="0">
              <a:solidFill>
                <a:prstClr val="black"/>
              </a:solidFill>
              <a:latin typeface="Calibri"/>
              <a:ea typeface="ＭＳ Ｐゴシック" panose="020B0600070205080204" pitchFamily="34" charset="-128"/>
              <a:cs typeface="+mn-cs"/>
            </a:endParaRPr>
          </a:p>
        </p:txBody>
      </p:sp>
      <p:pic>
        <p:nvPicPr>
          <p:cNvPr id="1030" name="Picture 6" descr="C:\Users\JMA552D\Desktop\台風ボーガス実験まとめ\Test_v1おさらい\モニタ図新旧例\v0_08040000_T1513_D0013_obs3d_OBQ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3024" y="5753594"/>
            <a:ext cx="5602002" cy="393654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84783" y="1641255"/>
            <a:ext cx="5985934" cy="486287"/>
          </a:xfrm>
          <a:prstGeom prst="rect">
            <a:avLst/>
          </a:prstGeom>
          <a:noFill/>
        </p:spPr>
        <p:txBody>
          <a:bodyPr wrap="none" rtlCol="0">
            <a:spAutoFit/>
          </a:bodyPr>
          <a:lstStyle/>
          <a:p>
            <a:pPr algn="l" defTabSz="1300460" fontAlgn="auto">
              <a:spcBef>
                <a:spcPts val="0"/>
              </a:spcBef>
              <a:spcAft>
                <a:spcPts val="0"/>
              </a:spcAft>
            </a:pPr>
            <a:r>
              <a:rPr kumimoji="1" lang="ja-JP" altLang="en-US" sz="2560" dirty="0">
                <a:solidFill>
                  <a:prstClr val="black"/>
                </a:solidFill>
                <a:latin typeface="Calibri"/>
                <a:ea typeface="ＭＳ Ｐゴシック" panose="020B0600070205080204" pitchFamily="34" charset="-128"/>
                <a:cs typeface="+mn-cs"/>
              </a:rPr>
              <a:t>○</a:t>
            </a:r>
            <a:r>
              <a:rPr kumimoji="1" lang="en-US" altLang="ja-JP" sz="2560" dirty="0">
                <a:solidFill>
                  <a:prstClr val="black"/>
                </a:solidFill>
                <a:latin typeface="Calibri"/>
                <a:ea typeface="ＭＳ Ｐゴシック" panose="020B0600070205080204" pitchFamily="34" charset="-128"/>
                <a:cs typeface="+mn-cs"/>
              </a:rPr>
              <a:t>: Psea</a:t>
            </a:r>
            <a:r>
              <a:rPr kumimoji="1" lang="ja-JP" altLang="en-US" sz="2560" dirty="0">
                <a:solidFill>
                  <a:prstClr val="black"/>
                </a:solidFill>
                <a:latin typeface="Calibri"/>
                <a:ea typeface="ＭＳ Ｐゴシック" panose="020B0600070205080204" pitchFamily="34" charset="-128"/>
                <a:cs typeface="+mn-cs"/>
              </a:rPr>
              <a:t> </a:t>
            </a:r>
            <a:r>
              <a:rPr kumimoji="1" lang="en-US" altLang="ja-JP" sz="2560" dirty="0">
                <a:solidFill>
                  <a:prstClr val="black"/>
                </a:solidFill>
                <a:latin typeface="Calibri"/>
                <a:ea typeface="ＭＳ Ｐゴシック" panose="020B0600070205080204" pitchFamily="34" charset="-128"/>
                <a:cs typeface="+mn-cs"/>
              </a:rPr>
              <a:t>only,  </a:t>
            </a:r>
            <a:r>
              <a:rPr kumimoji="1" lang="ja-JP" altLang="en-US" sz="2560" dirty="0">
                <a:solidFill>
                  <a:prstClr val="black"/>
                </a:solidFill>
                <a:latin typeface="Calibri"/>
                <a:ea typeface="ＭＳ Ｐゴシック" panose="020B0600070205080204" pitchFamily="34" charset="-128"/>
                <a:cs typeface="+mn-cs"/>
              </a:rPr>
              <a:t>●</a:t>
            </a:r>
            <a:r>
              <a:rPr kumimoji="1" lang="en-US" altLang="ja-JP" sz="2560" dirty="0">
                <a:solidFill>
                  <a:prstClr val="black"/>
                </a:solidFill>
                <a:latin typeface="Calibri"/>
                <a:ea typeface="ＭＳ Ｐゴシック" panose="020B0600070205080204" pitchFamily="34" charset="-128"/>
                <a:cs typeface="+mn-cs"/>
              </a:rPr>
              <a:t>: Psea and upper-air winds</a:t>
            </a:r>
          </a:p>
        </p:txBody>
      </p:sp>
      <p:sp>
        <p:nvSpPr>
          <p:cNvPr id="3" name="テキスト ボックス 2"/>
          <p:cNvSpPr txBox="1"/>
          <p:nvPr/>
        </p:nvSpPr>
        <p:spPr>
          <a:xfrm>
            <a:off x="2339308" y="5388858"/>
            <a:ext cx="8502649" cy="486287"/>
          </a:xfrm>
          <a:prstGeom prst="rect">
            <a:avLst/>
          </a:prstGeom>
          <a:noFill/>
          <a:ln>
            <a:solidFill>
              <a:schemeClr val="tx1"/>
            </a:solidFill>
          </a:ln>
        </p:spPr>
        <p:txBody>
          <a:bodyPr wrap="none" rtlCol="0">
            <a:spAutoFit/>
          </a:bodyPr>
          <a:lstStyle/>
          <a:p>
            <a:pPr defTabSz="1300460" fontAlgn="auto">
              <a:spcBef>
                <a:spcPts val="0"/>
              </a:spcBef>
              <a:spcAft>
                <a:spcPts val="0"/>
              </a:spcAft>
            </a:pPr>
            <a:r>
              <a:rPr kumimoji="1" lang="en-US" altLang="ja-JP" sz="2560" dirty="0">
                <a:solidFill>
                  <a:prstClr val="black"/>
                </a:solidFill>
                <a:latin typeface="Calibri"/>
                <a:ea typeface="ＭＳ Ｐゴシック" panose="020B0600070205080204" pitchFamily="34" charset="-128"/>
                <a:cs typeface="+mn-cs"/>
              </a:rPr>
              <a:t>An example of TYBGS and other observations in the DA system</a:t>
            </a:r>
            <a:endParaRPr kumimoji="1" lang="ja-JP" altLang="en-US" sz="2560" dirty="0">
              <a:solidFill>
                <a:prstClr val="black"/>
              </a:solidFill>
              <a:latin typeface="Calibri"/>
              <a:ea typeface="ＭＳ Ｐゴシック" panose="020B0600070205080204" pitchFamily="34" charset="-128"/>
              <a:cs typeface="+mn-cs"/>
            </a:endParaRPr>
          </a:p>
        </p:txBody>
      </p:sp>
      <p:sp>
        <p:nvSpPr>
          <p:cNvPr id="6" name="スライド番号プレースホルダー 5"/>
          <p:cNvSpPr>
            <a:spLocks noGrp="1"/>
          </p:cNvSpPr>
          <p:nvPr>
            <p:ph type="sldNum" sz="quarter" idx="11"/>
          </p:nvPr>
        </p:nvSpPr>
        <p:spPr/>
        <p:txBody>
          <a:bodyPr/>
          <a:lstStyle/>
          <a:p>
            <a:pPr defTabSz="1300460"/>
            <a:fld id="{D2D8002D-B5B0-4BAC-B1F6-782DDCCE6D9C}" type="slidenum">
              <a:rPr kumimoji="1" lang="ja-JP" altLang="en-US">
                <a:solidFill>
                  <a:prstClr val="black">
                    <a:tint val="75000"/>
                  </a:prstClr>
                </a:solidFill>
                <a:latin typeface="Calibri"/>
                <a:ea typeface="ＭＳ Ｐゴシック" panose="020B0600070205080204" pitchFamily="34" charset="-128"/>
                <a:cs typeface="+mn-cs"/>
              </a:rPr>
              <a:pPr defTabSz="1300460"/>
              <a:t>46</a:t>
            </a:fld>
            <a:endParaRPr kumimoji="1" lang="ja-JP" altLang="en-US">
              <a:solidFill>
                <a:prstClr val="black">
                  <a:tint val="75000"/>
                </a:prstClr>
              </a:solidFill>
              <a:latin typeface="Calibri"/>
              <a:ea typeface="ＭＳ Ｐゴシック" panose="020B0600070205080204" pitchFamily="34" charset="-128"/>
              <a:cs typeface="+mn-cs"/>
            </a:endParaRPr>
          </a:p>
        </p:txBody>
      </p:sp>
      <p:sp>
        <p:nvSpPr>
          <p:cNvPr id="19" name="テキスト ボックス 18"/>
          <p:cNvSpPr txBox="1"/>
          <p:nvPr/>
        </p:nvSpPr>
        <p:spPr>
          <a:xfrm>
            <a:off x="1243223" y="6180893"/>
            <a:ext cx="3893886" cy="705065"/>
          </a:xfrm>
          <a:prstGeom prst="rect">
            <a:avLst/>
          </a:prstGeom>
          <a:noFill/>
        </p:spPr>
        <p:txBody>
          <a:bodyPr wrap="none" rtlCol="0">
            <a:spAutoFit/>
          </a:bodyPr>
          <a:lstStyle/>
          <a:p>
            <a:pPr algn="l" defTabSz="1300460" fontAlgn="auto">
              <a:spcBef>
                <a:spcPts val="0"/>
              </a:spcBef>
              <a:spcAft>
                <a:spcPts val="0"/>
              </a:spcAft>
            </a:pPr>
            <a:r>
              <a:rPr kumimoji="1" lang="ja-JP" altLang="en-US" sz="1991" dirty="0">
                <a:solidFill>
                  <a:srgbClr val="EA1ECD"/>
                </a:solidFill>
                <a:latin typeface="Calibri"/>
                <a:ea typeface="ＭＳ Ｐゴシック" panose="020B0600070205080204" pitchFamily="34" charset="-128"/>
                <a:cs typeface="+mn-cs"/>
              </a:rPr>
              <a:t>★</a:t>
            </a:r>
            <a:r>
              <a:rPr kumimoji="1" lang="en-US" altLang="ja-JP" sz="1991" dirty="0">
                <a:solidFill>
                  <a:srgbClr val="EA1ECD"/>
                </a:solidFill>
                <a:latin typeface="Calibri"/>
                <a:ea typeface="ＭＳ Ｐゴシック" panose="020B0600070205080204" pitchFamily="34" charset="-128"/>
                <a:cs typeface="+mn-cs"/>
              </a:rPr>
              <a:t>:TYBGS, Psea </a:t>
            </a:r>
          </a:p>
          <a:p>
            <a:pPr algn="l" defTabSz="1300460" fontAlgn="auto">
              <a:spcBef>
                <a:spcPts val="0"/>
              </a:spcBef>
              <a:spcAft>
                <a:spcPts val="0"/>
              </a:spcAft>
            </a:pPr>
            <a:r>
              <a:rPr kumimoji="1" lang="en-US" altLang="ja-JP" sz="1991" dirty="0">
                <a:solidFill>
                  <a:srgbClr val="FF0000"/>
                </a:solidFill>
                <a:latin typeface="Calibri"/>
                <a:ea typeface="ＭＳ Ｐゴシック" panose="020B0600070205080204" pitchFamily="34" charset="-128"/>
                <a:cs typeface="+mn-cs"/>
              </a:rPr>
              <a:t>Red arrows: TYBGS, upper-air winds</a:t>
            </a:r>
            <a:endParaRPr kumimoji="1" lang="ja-JP" altLang="en-US" sz="1991" dirty="0">
              <a:solidFill>
                <a:srgbClr val="FF0000"/>
              </a:solidFill>
              <a:latin typeface="Calibri"/>
              <a:ea typeface="ＭＳ Ｐゴシック" panose="020B0600070205080204" pitchFamily="34" charset="-128"/>
              <a:cs typeface="+mn-cs"/>
            </a:endParaRPr>
          </a:p>
        </p:txBody>
      </p:sp>
      <p:pic>
        <p:nvPicPr>
          <p:cNvPr id="9" name="Picture 3" descr="\\lib.npd.naps.kishou.go.jp\share3\観測データ処理\岡部\TYBGS\t1141_台風ボーガス同化紹介_20180528\tybogus_position_gl201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6616" y="2795610"/>
            <a:ext cx="2183602" cy="2183602"/>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9381108" y="2079922"/>
            <a:ext cx="1356397" cy="398699"/>
          </a:xfrm>
          <a:prstGeom prst="rect">
            <a:avLst/>
          </a:prstGeom>
          <a:noFill/>
        </p:spPr>
        <p:txBody>
          <a:bodyPr wrap="none" rtlCol="0">
            <a:spAutoFit/>
          </a:bodyPr>
          <a:lstStyle/>
          <a:p>
            <a:pPr defTabSz="1300460" fontAlgn="auto">
              <a:spcBef>
                <a:spcPts val="0"/>
              </a:spcBef>
              <a:spcAft>
                <a:spcPts val="0"/>
              </a:spcAft>
            </a:pPr>
            <a:r>
              <a:rPr kumimoji="1" lang="en-US" altLang="ja-JP" sz="1991" dirty="0">
                <a:solidFill>
                  <a:prstClr val="black"/>
                </a:solidFill>
                <a:latin typeface="Calibri"/>
                <a:ea typeface="ＭＳ Ｐゴシック" panose="020B0600070205080204" pitchFamily="34" charset="-128"/>
                <a:cs typeface="+mn-cs"/>
              </a:rPr>
              <a:t>Apr. 2010 –</a:t>
            </a:r>
            <a:endParaRPr kumimoji="1" lang="ja-JP" altLang="en-US" sz="1991" dirty="0">
              <a:solidFill>
                <a:prstClr val="black"/>
              </a:solidFill>
              <a:latin typeface="Calibri"/>
              <a:ea typeface="ＭＳ Ｐゴシック" panose="020B0600070205080204" pitchFamily="34" charset="-128"/>
              <a:cs typeface="+mn-cs"/>
            </a:endParaRPr>
          </a:p>
        </p:txBody>
      </p:sp>
      <p:sp>
        <p:nvSpPr>
          <p:cNvPr id="24" name="テキスト ボックス 23"/>
          <p:cNvSpPr txBox="1"/>
          <p:nvPr/>
        </p:nvSpPr>
        <p:spPr>
          <a:xfrm>
            <a:off x="6804538" y="2083612"/>
            <a:ext cx="1428596" cy="398699"/>
          </a:xfrm>
          <a:prstGeom prst="rect">
            <a:avLst/>
          </a:prstGeom>
          <a:noFill/>
        </p:spPr>
        <p:txBody>
          <a:bodyPr wrap="none" rtlCol="0">
            <a:spAutoFit/>
          </a:bodyPr>
          <a:lstStyle/>
          <a:p>
            <a:pPr defTabSz="1300460" fontAlgn="auto">
              <a:spcBef>
                <a:spcPts val="0"/>
              </a:spcBef>
              <a:spcAft>
                <a:spcPts val="0"/>
              </a:spcAft>
            </a:pPr>
            <a:r>
              <a:rPr kumimoji="1" lang="en-US" altLang="ja-JP" sz="1991" dirty="0">
                <a:solidFill>
                  <a:prstClr val="black"/>
                </a:solidFill>
                <a:latin typeface="Calibri"/>
                <a:ea typeface="ＭＳ Ｐゴシック" panose="020B0600070205080204" pitchFamily="34" charset="-128"/>
                <a:cs typeface="+mn-cs"/>
              </a:rPr>
              <a:t>Oct. 2009 – </a:t>
            </a:r>
            <a:endParaRPr kumimoji="1" lang="ja-JP" altLang="en-US" sz="1991" dirty="0">
              <a:solidFill>
                <a:prstClr val="black"/>
              </a:solidFill>
              <a:latin typeface="Calibri"/>
              <a:ea typeface="ＭＳ Ｐゴシック" panose="020B0600070205080204" pitchFamily="34" charset="-128"/>
              <a:cs typeface="+mn-cs"/>
            </a:endParaRPr>
          </a:p>
        </p:txBody>
      </p:sp>
      <p:sp>
        <p:nvSpPr>
          <p:cNvPr id="25" name="テキスト ボックス 24"/>
          <p:cNvSpPr txBox="1"/>
          <p:nvPr/>
        </p:nvSpPr>
        <p:spPr>
          <a:xfrm>
            <a:off x="1133867" y="2083610"/>
            <a:ext cx="1414105" cy="398699"/>
          </a:xfrm>
          <a:prstGeom prst="rect">
            <a:avLst/>
          </a:prstGeom>
          <a:noFill/>
        </p:spPr>
        <p:txBody>
          <a:bodyPr wrap="none" rtlCol="0">
            <a:spAutoFit/>
          </a:bodyPr>
          <a:lstStyle/>
          <a:p>
            <a:pPr defTabSz="1300460" fontAlgn="auto">
              <a:spcBef>
                <a:spcPts val="0"/>
              </a:spcBef>
              <a:spcAft>
                <a:spcPts val="0"/>
              </a:spcAft>
            </a:pPr>
            <a:r>
              <a:rPr kumimoji="1" lang="en-US" altLang="ja-JP" sz="1991" dirty="0">
                <a:solidFill>
                  <a:prstClr val="black"/>
                </a:solidFill>
                <a:latin typeface="Calibri"/>
                <a:ea typeface="ＭＳ Ｐゴシック" panose="020B0600070205080204" pitchFamily="34" charset="-128"/>
                <a:cs typeface="+mn-cs"/>
              </a:rPr>
              <a:t>– Mar. 2009</a:t>
            </a:r>
            <a:endParaRPr kumimoji="1" lang="ja-JP" altLang="en-US" sz="1991" dirty="0">
              <a:solidFill>
                <a:prstClr val="black"/>
              </a:solidFill>
              <a:latin typeface="Calibri"/>
              <a:ea typeface="ＭＳ Ｐゴシック" panose="020B0600070205080204" pitchFamily="34" charset="-128"/>
              <a:cs typeface="+mn-cs"/>
            </a:endParaRPr>
          </a:p>
        </p:txBody>
      </p:sp>
      <p:sp>
        <p:nvSpPr>
          <p:cNvPr id="26" name="テキスト ボックス 25"/>
          <p:cNvSpPr txBox="1"/>
          <p:nvPr/>
        </p:nvSpPr>
        <p:spPr>
          <a:xfrm>
            <a:off x="4066690" y="2079922"/>
            <a:ext cx="1356397" cy="398699"/>
          </a:xfrm>
          <a:prstGeom prst="rect">
            <a:avLst/>
          </a:prstGeom>
          <a:noFill/>
        </p:spPr>
        <p:txBody>
          <a:bodyPr wrap="none" rtlCol="0">
            <a:spAutoFit/>
          </a:bodyPr>
          <a:lstStyle/>
          <a:p>
            <a:pPr defTabSz="1300460" fontAlgn="auto">
              <a:spcBef>
                <a:spcPts val="0"/>
              </a:spcBef>
              <a:spcAft>
                <a:spcPts val="0"/>
              </a:spcAft>
            </a:pPr>
            <a:r>
              <a:rPr kumimoji="1" lang="en-US" altLang="ja-JP" sz="1991" dirty="0">
                <a:solidFill>
                  <a:prstClr val="black"/>
                </a:solidFill>
                <a:latin typeface="Calibri"/>
                <a:ea typeface="ＭＳ Ｐゴシック" panose="020B0600070205080204" pitchFamily="34" charset="-128"/>
                <a:cs typeface="+mn-cs"/>
              </a:rPr>
              <a:t>Apr. 2009 –</a:t>
            </a:r>
            <a:endParaRPr kumimoji="1" lang="ja-JP" altLang="en-US" sz="1991" dirty="0">
              <a:solidFill>
                <a:prstClr val="black"/>
              </a:solidFill>
              <a:latin typeface="Calibri"/>
              <a:ea typeface="ＭＳ Ｐゴシック" panose="020B0600070205080204" pitchFamily="34" charset="-128"/>
              <a:cs typeface="+mn-cs"/>
            </a:endParaRPr>
          </a:p>
        </p:txBody>
      </p:sp>
      <p:sp>
        <p:nvSpPr>
          <p:cNvPr id="27" name="テキスト ボックス 26"/>
          <p:cNvSpPr txBox="1"/>
          <p:nvPr/>
        </p:nvSpPr>
        <p:spPr>
          <a:xfrm>
            <a:off x="2340338" y="1074365"/>
            <a:ext cx="8500596" cy="486287"/>
          </a:xfrm>
          <a:prstGeom prst="rect">
            <a:avLst/>
          </a:prstGeom>
          <a:noFill/>
          <a:ln>
            <a:solidFill>
              <a:schemeClr val="tx1"/>
            </a:solidFill>
          </a:ln>
        </p:spPr>
        <p:txBody>
          <a:bodyPr wrap="none" rtlCol="0">
            <a:spAutoFit/>
          </a:bodyPr>
          <a:lstStyle/>
          <a:p>
            <a:pPr defTabSz="1300460" fontAlgn="auto">
              <a:spcBef>
                <a:spcPts val="0"/>
              </a:spcBef>
              <a:spcAft>
                <a:spcPts val="0"/>
              </a:spcAft>
            </a:pPr>
            <a:r>
              <a:rPr kumimoji="1" lang="en-US" altLang="ja-JP" sz="2560" dirty="0">
                <a:solidFill>
                  <a:prstClr val="black"/>
                </a:solidFill>
                <a:latin typeface="Calibri"/>
                <a:ea typeface="ＭＳ Ｐゴシック" panose="020B0600070205080204" pitchFamily="34" charset="-128"/>
                <a:cs typeface="+mn-cs"/>
              </a:rPr>
              <a:t>TYBGS data deployment locations in the JMA global DA system</a:t>
            </a:r>
            <a:endParaRPr kumimoji="1" lang="ja-JP" altLang="en-US" sz="2560" dirty="0">
              <a:solidFill>
                <a:prstClr val="black"/>
              </a:solidFill>
              <a:latin typeface="Calibri"/>
              <a:ea typeface="ＭＳ Ｐゴシック" panose="020B0600070205080204" pitchFamily="34" charset="-128"/>
              <a:cs typeface="+mn-cs"/>
            </a:endParaRPr>
          </a:p>
        </p:txBody>
      </p:sp>
      <p:sp>
        <p:nvSpPr>
          <p:cNvPr id="5" name="テキスト ボックス 4"/>
          <p:cNvSpPr txBox="1"/>
          <p:nvPr/>
        </p:nvSpPr>
        <p:spPr>
          <a:xfrm>
            <a:off x="10949853" y="2390021"/>
            <a:ext cx="1917127" cy="530017"/>
          </a:xfrm>
          <a:prstGeom prst="rect">
            <a:avLst/>
          </a:prstGeom>
          <a:noFill/>
        </p:spPr>
        <p:txBody>
          <a:bodyPr wrap="none" rtlCol="0">
            <a:spAutoFit/>
          </a:bodyPr>
          <a:lstStyle/>
          <a:p>
            <a:pPr defTabSz="1300460" fontAlgn="auto">
              <a:spcBef>
                <a:spcPts val="0"/>
              </a:spcBef>
              <a:spcAft>
                <a:spcPts val="0"/>
              </a:spcAft>
            </a:pPr>
            <a:r>
              <a:rPr kumimoji="1" lang="en-US" altLang="ja-JP" sz="2844" dirty="0">
                <a:solidFill>
                  <a:srgbClr val="FF0000"/>
                </a:solidFill>
                <a:latin typeface="Calibri"/>
                <a:ea typeface="ＭＳ Ｐゴシック" panose="020B0600070205080204" pitchFamily="34" charset="-128"/>
                <a:cs typeface="+mn-cs"/>
              </a:rPr>
              <a:t>Current ver.</a:t>
            </a:r>
            <a:endParaRPr kumimoji="1" lang="ja-JP" altLang="en-US" sz="2844" dirty="0">
              <a:solidFill>
                <a:srgbClr val="FF0000"/>
              </a:solidFill>
              <a:latin typeface="Calibri"/>
              <a:ea typeface="ＭＳ Ｐゴシック" panose="020B0600070205080204" pitchFamily="34" charset="-128"/>
              <a:cs typeface="+mn-cs"/>
            </a:endParaRPr>
          </a:p>
        </p:txBody>
      </p:sp>
      <p:cxnSp>
        <p:nvCxnSpPr>
          <p:cNvPr id="16" name="直線コネクタ 15"/>
          <p:cNvCxnSpPr/>
          <p:nvPr/>
        </p:nvCxnSpPr>
        <p:spPr>
          <a:xfrm flipV="1">
            <a:off x="10059306" y="3135806"/>
            <a:ext cx="1849112" cy="409646"/>
          </a:xfrm>
          <a:prstGeom prst="line">
            <a:avLst/>
          </a:prstGeom>
          <a:ln w="31750">
            <a:solidFill>
              <a:schemeClr val="bg1">
                <a:lumMod val="6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0059306" y="4159920"/>
            <a:ext cx="1849112" cy="512057"/>
          </a:xfrm>
          <a:prstGeom prst="line">
            <a:avLst/>
          </a:prstGeom>
          <a:ln w="31750">
            <a:solidFill>
              <a:schemeClr val="bg1">
                <a:lumMod val="65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8566255" y="4804947"/>
            <a:ext cx="2987421" cy="442557"/>
          </a:xfrm>
          <a:prstGeom prst="rect">
            <a:avLst/>
          </a:prstGeom>
          <a:noFill/>
        </p:spPr>
        <p:txBody>
          <a:bodyPr wrap="none" rtlCol="0">
            <a:spAutoFit/>
          </a:bodyPr>
          <a:lstStyle/>
          <a:p>
            <a:pPr algn="l" defTabSz="1300460" fontAlgn="auto">
              <a:spcBef>
                <a:spcPts val="0"/>
              </a:spcBef>
              <a:spcAft>
                <a:spcPts val="0"/>
              </a:spcAft>
            </a:pPr>
            <a:r>
              <a:rPr kumimoji="1" lang="en-US" altLang="ja-JP" sz="2276" dirty="0">
                <a:solidFill>
                  <a:prstClr val="black"/>
                </a:solidFill>
                <a:latin typeface="Calibri"/>
                <a:ea typeface="ＭＳ Ｐゴシック" panose="020B0600070205080204" pitchFamily="34" charset="-128"/>
                <a:cs typeface="+mn-cs"/>
              </a:rPr>
              <a:t>200 km from the center</a:t>
            </a:r>
            <a:endParaRPr kumimoji="1" lang="ja-JP" altLang="en-US" sz="2276" dirty="0">
              <a:solidFill>
                <a:prstClr val="black"/>
              </a:solidFill>
              <a:latin typeface="Calibri"/>
              <a:ea typeface="ＭＳ Ｐゴシック" panose="020B0600070205080204" pitchFamily="34" charset="-128"/>
              <a:cs typeface="+mn-cs"/>
            </a:endParaRPr>
          </a:p>
        </p:txBody>
      </p:sp>
      <p:cxnSp>
        <p:nvCxnSpPr>
          <p:cNvPr id="30" name="直線コネクタ 29"/>
          <p:cNvCxnSpPr/>
          <p:nvPr/>
        </p:nvCxnSpPr>
        <p:spPr>
          <a:xfrm flipV="1">
            <a:off x="10598856" y="4415950"/>
            <a:ext cx="309904" cy="514588"/>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8101083" y="6178416"/>
            <a:ext cx="1917127" cy="530017"/>
          </a:xfrm>
          <a:prstGeom prst="rect">
            <a:avLst/>
          </a:prstGeom>
          <a:noFill/>
        </p:spPr>
        <p:txBody>
          <a:bodyPr wrap="none" rtlCol="0">
            <a:spAutoFit/>
          </a:bodyPr>
          <a:lstStyle/>
          <a:p>
            <a:pPr defTabSz="1300460" fontAlgn="auto">
              <a:spcBef>
                <a:spcPts val="0"/>
              </a:spcBef>
              <a:spcAft>
                <a:spcPts val="0"/>
              </a:spcAft>
            </a:pPr>
            <a:r>
              <a:rPr kumimoji="1" lang="en-US" altLang="ja-JP" sz="2844" dirty="0">
                <a:solidFill>
                  <a:srgbClr val="FF0000"/>
                </a:solidFill>
                <a:latin typeface="Calibri"/>
                <a:ea typeface="ＭＳ Ｐゴシック" panose="020B0600070205080204" pitchFamily="34" charset="-128"/>
                <a:cs typeface="+mn-cs"/>
              </a:rPr>
              <a:t>Current ver.</a:t>
            </a:r>
            <a:endParaRPr kumimoji="1" lang="ja-JP" altLang="en-US" sz="2844" dirty="0">
              <a:solidFill>
                <a:srgbClr val="FF0000"/>
              </a:solidFill>
              <a:latin typeface="Calibri"/>
              <a:ea typeface="ＭＳ Ｐゴシック" panose="020B0600070205080204" pitchFamily="34" charset="-128"/>
              <a:cs typeface="+mn-cs"/>
            </a:endParaRPr>
          </a:p>
        </p:txBody>
      </p:sp>
      <p:sp>
        <p:nvSpPr>
          <p:cNvPr id="37" name="テキスト ボックス 36"/>
          <p:cNvSpPr txBox="1"/>
          <p:nvPr/>
        </p:nvSpPr>
        <p:spPr>
          <a:xfrm>
            <a:off x="7040412" y="6892004"/>
            <a:ext cx="1548181" cy="486287"/>
          </a:xfrm>
          <a:prstGeom prst="rect">
            <a:avLst/>
          </a:prstGeom>
          <a:noFill/>
        </p:spPr>
        <p:txBody>
          <a:bodyPr wrap="none" rtlCol="0">
            <a:spAutoFit/>
          </a:bodyPr>
          <a:lstStyle/>
          <a:p>
            <a:pPr algn="l" defTabSz="1300460" fontAlgn="auto">
              <a:spcBef>
                <a:spcPts val="0"/>
              </a:spcBef>
              <a:spcAft>
                <a:spcPts val="0"/>
              </a:spcAft>
            </a:pPr>
            <a:r>
              <a:rPr kumimoji="1" lang="en-US" altLang="ja-JP" sz="2560" dirty="0">
                <a:solidFill>
                  <a:prstClr val="black"/>
                </a:solidFill>
                <a:latin typeface="Calibri"/>
                <a:ea typeface="ＭＳ Ｐゴシック" panose="020B0600070205080204" pitchFamily="34" charset="-128"/>
                <a:cs typeface="+mn-cs"/>
              </a:rPr>
              <a:t>300 hPa</a:t>
            </a:r>
            <a:r>
              <a:rPr kumimoji="1" lang="ja-JP" altLang="en-US" sz="2560" dirty="0">
                <a:solidFill>
                  <a:prstClr val="black"/>
                </a:solidFill>
                <a:latin typeface="Calibri"/>
                <a:ea typeface="ＭＳ Ｐゴシック" panose="020B0600070205080204" pitchFamily="34" charset="-128"/>
                <a:cs typeface="+mn-cs"/>
              </a:rPr>
              <a:t>→</a:t>
            </a:r>
          </a:p>
        </p:txBody>
      </p:sp>
      <p:sp>
        <p:nvSpPr>
          <p:cNvPr id="45" name="テキスト ボックス 44"/>
          <p:cNvSpPr txBox="1"/>
          <p:nvPr/>
        </p:nvSpPr>
        <p:spPr>
          <a:xfrm>
            <a:off x="7040412" y="7925223"/>
            <a:ext cx="1548181" cy="486287"/>
          </a:xfrm>
          <a:prstGeom prst="rect">
            <a:avLst/>
          </a:prstGeom>
          <a:noFill/>
        </p:spPr>
        <p:txBody>
          <a:bodyPr wrap="none" rtlCol="0">
            <a:spAutoFit/>
          </a:bodyPr>
          <a:lstStyle/>
          <a:p>
            <a:pPr algn="l" defTabSz="1300460" fontAlgn="auto">
              <a:spcBef>
                <a:spcPts val="0"/>
              </a:spcBef>
              <a:spcAft>
                <a:spcPts val="0"/>
              </a:spcAft>
            </a:pPr>
            <a:r>
              <a:rPr kumimoji="1" lang="en-US" altLang="ja-JP" sz="2560" dirty="0">
                <a:solidFill>
                  <a:prstClr val="black"/>
                </a:solidFill>
                <a:latin typeface="Calibri"/>
                <a:ea typeface="ＭＳ Ｐゴシック" panose="020B0600070205080204" pitchFamily="34" charset="-128"/>
                <a:cs typeface="+mn-cs"/>
              </a:rPr>
              <a:t>850 hPa</a:t>
            </a:r>
            <a:r>
              <a:rPr kumimoji="1" lang="ja-JP" altLang="en-US" sz="2560" dirty="0">
                <a:solidFill>
                  <a:prstClr val="black"/>
                </a:solidFill>
                <a:latin typeface="Calibri"/>
                <a:ea typeface="ＭＳ Ｐゴシック" panose="020B0600070205080204" pitchFamily="34" charset="-128"/>
                <a:cs typeface="+mn-cs"/>
              </a:rPr>
              <a:t>→</a:t>
            </a:r>
          </a:p>
        </p:txBody>
      </p:sp>
      <p:sp>
        <p:nvSpPr>
          <p:cNvPr id="29" name="タイトル 1"/>
          <p:cNvSpPr txBox="1">
            <a:spLocks/>
          </p:cNvSpPr>
          <p:nvPr/>
        </p:nvSpPr>
        <p:spPr bwMode="auto">
          <a:xfrm>
            <a:off x="0" y="370700"/>
            <a:ext cx="13004800" cy="578752"/>
          </a:xfrm>
          <a:prstGeom prst="rect">
            <a:avLst/>
          </a:prstGeom>
          <a:noFill/>
          <a:ln w="9525">
            <a:noFill/>
            <a:miter lim="800000"/>
            <a:headEnd/>
            <a:tailEnd/>
          </a:ln>
        </p:spPr>
        <p:txBody>
          <a:bodyPr vert="horz" wrap="square" lIns="130048" tIns="65024" rIns="130048" bIns="65024" numCol="1" anchor="ctr" anchorCtr="0" compatLnSpc="1">
            <a:prstTxWarp prst="textNoShape">
              <a:avLst/>
            </a:prstTxWarp>
          </a:bodyPr>
          <a:lstStyle>
            <a:lvl1pPr algn="ctr" rtl="0" eaLnBrk="1" fontAlgn="base" hangingPunct="1">
              <a:spcBef>
                <a:spcPct val="0"/>
              </a:spcBef>
              <a:spcAft>
                <a:spcPct val="0"/>
              </a:spcAft>
              <a:defRPr kumimoji="1" sz="4400" kern="12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a:lstStyle>
          <a:p>
            <a:pPr defTabSz="1300460"/>
            <a:r>
              <a:rPr lang="en-US" altLang="ja-JP" sz="3982" dirty="0">
                <a:solidFill>
                  <a:srgbClr val="1F497D"/>
                </a:solidFill>
                <a:latin typeface="Calibri"/>
                <a:ea typeface="ＭＳ Ｐゴシック" panose="020B0600070205080204" pitchFamily="34" charset="-128"/>
              </a:rPr>
              <a:t>2-3. Changes of TYBGS data deployment location and height</a:t>
            </a:r>
            <a:endParaRPr lang="ja-JP" altLang="en-US" sz="3982" dirty="0">
              <a:solidFill>
                <a:srgbClr val="1F497D"/>
              </a:solidFill>
              <a:latin typeface="Calibri"/>
              <a:ea typeface="ＭＳ Ｐゴシック" panose="020B0600070205080204" pitchFamily="34" charset="-128"/>
            </a:endParaRPr>
          </a:p>
        </p:txBody>
      </p:sp>
    </p:spTree>
    <p:extLst>
      <p:ext uri="{BB962C8B-B14F-4D97-AF65-F5344CB8AC3E}">
        <p14:creationId xmlns:p14="http://schemas.microsoft.com/office/powerpoint/2010/main" val="2459599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itle 1"/>
          <p:cNvSpPr txBox="1">
            <a:spLocks noGrp="1"/>
          </p:cNvSpPr>
          <p:nvPr>
            <p:ph type="title" idx="4294967295"/>
          </p:nvPr>
        </p:nvSpPr>
        <p:spPr>
          <a:xfrm>
            <a:off x="541867" y="413174"/>
            <a:ext cx="11379200" cy="995681"/>
          </a:xfrm>
          <a:prstGeom prst="rect">
            <a:avLst/>
          </a:prstGeom>
        </p:spPr>
        <p:txBody>
          <a:bodyPr/>
          <a:lstStyle>
            <a:lvl1pPr>
              <a:defRPr sz="3200">
                <a:latin typeface="+mn-lt"/>
                <a:ea typeface="+mn-ea"/>
                <a:cs typeface="+mn-cs"/>
                <a:sym typeface="Calibri"/>
              </a:defRPr>
            </a:lvl1pPr>
          </a:lstStyle>
          <a:p>
            <a:r>
              <a:t>HWRF Vortex Initialization Overview</a:t>
            </a:r>
          </a:p>
        </p:txBody>
      </p:sp>
      <p:sp>
        <p:nvSpPr>
          <p:cNvPr id="149" name="Content Placeholder 2"/>
          <p:cNvSpPr txBox="1">
            <a:spLocks noGrp="1"/>
          </p:cNvSpPr>
          <p:nvPr>
            <p:ph type="body" idx="4294967295"/>
          </p:nvPr>
        </p:nvSpPr>
        <p:spPr>
          <a:xfrm>
            <a:off x="541867" y="1496906"/>
            <a:ext cx="11812693" cy="7543236"/>
          </a:xfrm>
          <a:prstGeom prst="rect">
            <a:avLst/>
          </a:prstGeom>
        </p:spPr>
        <p:txBody>
          <a:bodyPr/>
          <a:lstStyle/>
          <a:p>
            <a:pPr marL="386235" indent="-386235" defTabSz="1287454">
              <a:spcBef>
                <a:spcPts val="569"/>
              </a:spcBef>
              <a:defRPr sz="2475" b="1">
                <a:latin typeface="+mn-lt"/>
                <a:ea typeface="+mn-ea"/>
                <a:cs typeface="+mn-cs"/>
                <a:sym typeface="Calibri"/>
              </a:defRPr>
            </a:pPr>
            <a:r>
              <a:rPr dirty="0"/>
              <a:t>HWRF Vortex initialization is based on </a:t>
            </a:r>
            <a:r>
              <a:rPr dirty="0" err="1"/>
              <a:t>TcVital</a:t>
            </a:r>
            <a:r>
              <a:rPr dirty="0"/>
              <a:t> information, and includes three parts:</a:t>
            </a:r>
          </a:p>
          <a:p>
            <a:pPr marL="772472" lvl="1" indent="-321862" defTabSz="1287454">
              <a:spcBef>
                <a:spcPts val="1564"/>
              </a:spcBef>
              <a:buClr>
                <a:schemeClr val="accent2"/>
              </a:buClr>
              <a:defRPr sz="2178">
                <a:latin typeface="+mn-lt"/>
                <a:ea typeface="+mn-ea"/>
                <a:cs typeface="+mn-cs"/>
                <a:sym typeface="Calibri"/>
              </a:defRPr>
            </a:pPr>
            <a:r>
              <a:rPr dirty="0"/>
              <a:t>storm </a:t>
            </a:r>
            <a:r>
              <a:rPr b="1" dirty="0"/>
              <a:t>relocation</a:t>
            </a:r>
            <a:r>
              <a:rPr dirty="0"/>
              <a:t> (data used: storm center position)</a:t>
            </a:r>
          </a:p>
          <a:p>
            <a:pPr marL="772472" lvl="1" indent="-321862" defTabSz="1287454">
              <a:spcBef>
                <a:spcPts val="284"/>
              </a:spcBef>
              <a:buClr>
                <a:schemeClr val="accent2"/>
              </a:buClr>
              <a:defRPr sz="2178">
                <a:latin typeface="+mn-lt"/>
                <a:ea typeface="+mn-ea"/>
                <a:cs typeface="+mn-cs"/>
                <a:sym typeface="Calibri"/>
              </a:defRPr>
            </a:pPr>
            <a:r>
              <a:rPr dirty="0"/>
              <a:t>storm </a:t>
            </a:r>
            <a:r>
              <a:rPr b="1" dirty="0"/>
              <a:t>size</a:t>
            </a:r>
            <a:r>
              <a:rPr dirty="0"/>
              <a:t> correction (data used: radius of maximum surface wind speed, radius of 34-kt winds, radius of the outermost closed isobar)</a:t>
            </a:r>
          </a:p>
          <a:p>
            <a:pPr marL="772472" lvl="1" indent="-321862" defTabSz="1287454">
              <a:spcBef>
                <a:spcPts val="284"/>
              </a:spcBef>
              <a:buClr>
                <a:schemeClr val="accent2"/>
              </a:buClr>
              <a:defRPr sz="2178">
                <a:latin typeface="+mn-lt"/>
                <a:ea typeface="+mn-ea"/>
                <a:cs typeface="+mn-cs"/>
                <a:sym typeface="Calibri"/>
              </a:defRPr>
            </a:pPr>
            <a:r>
              <a:rPr dirty="0"/>
              <a:t>storm </a:t>
            </a:r>
            <a:r>
              <a:rPr b="1" dirty="0"/>
              <a:t>intensity</a:t>
            </a:r>
            <a:r>
              <a:rPr dirty="0"/>
              <a:t> correction (data used: maximum surface wind speed, and minimum sea level pressure)</a:t>
            </a:r>
          </a:p>
          <a:p>
            <a:pPr marL="321862" lvl="1" indent="128745" defTabSz="1287454">
              <a:spcBef>
                <a:spcPts val="1564"/>
              </a:spcBef>
              <a:buSzTx/>
              <a:buNone/>
              <a:defRPr sz="1979" b="1">
                <a:latin typeface="+mn-lt"/>
                <a:ea typeface="+mn-ea"/>
                <a:cs typeface="+mn-cs"/>
                <a:sym typeface="Calibri"/>
              </a:defRPr>
            </a:pPr>
            <a:r>
              <a:rPr dirty="0"/>
              <a:t>Note: storm size correction is done before storm intensity correction, this is to avoid broad eyewall structure, or worse, two distinct eye</a:t>
            </a:r>
            <a:r>
              <a:rPr lang="en-US" dirty="0"/>
              <a:t>w</a:t>
            </a:r>
            <a:r>
              <a:rPr dirty="0"/>
              <a:t>alls.</a:t>
            </a:r>
          </a:p>
          <a:p>
            <a:pPr marL="321862" lvl="1" indent="128745" defTabSz="1287454">
              <a:spcBef>
                <a:spcPts val="1564"/>
              </a:spcBef>
              <a:buSzTx/>
              <a:buNone/>
              <a:defRPr sz="1782" b="1">
                <a:latin typeface="+mn-lt"/>
                <a:ea typeface="+mn-ea"/>
                <a:cs typeface="+mn-cs"/>
                <a:sym typeface="Calibri"/>
              </a:defRPr>
            </a:pPr>
            <a:endParaRPr dirty="0"/>
          </a:p>
          <a:p>
            <a:pPr marL="321862" lvl="1" indent="128745" defTabSz="1287454">
              <a:spcBef>
                <a:spcPts val="1564"/>
              </a:spcBef>
              <a:buSzTx/>
              <a:buNone/>
              <a:defRPr sz="1782" b="1">
                <a:latin typeface="+mn-lt"/>
                <a:ea typeface="+mn-ea"/>
                <a:cs typeface="+mn-cs"/>
                <a:sym typeface="Calibri"/>
              </a:defRPr>
            </a:pPr>
            <a:endParaRPr dirty="0"/>
          </a:p>
        </p:txBody>
      </p:sp>
      <p:sp>
        <p:nvSpPr>
          <p:cNvPr id="150" name="Slide Number Placeholder 2"/>
          <p:cNvSpPr txBox="1">
            <a:spLocks noGrp="1"/>
          </p:cNvSpPr>
          <p:nvPr>
            <p:ph type="sldNum" sz="quarter" idx="2"/>
          </p:nvPr>
        </p:nvSpPr>
        <p:spPr>
          <a:xfrm>
            <a:off x="12299256" y="8972010"/>
            <a:ext cx="110607" cy="2627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707">
                <a:solidFill>
                  <a:srgbClr val="898989"/>
                </a:solidFill>
                <a:latin typeface="+mn-lt"/>
                <a:ea typeface="+mn-ea"/>
                <a:cs typeface="+mn-cs"/>
                <a:sym typeface="Calibri"/>
              </a:defRPr>
            </a:lvl1pPr>
          </a:lstStyle>
          <a:p>
            <a:pPr defTabSz="1300460" fontAlgn="auto" hangingPunct="0">
              <a:spcBef>
                <a:spcPts val="0"/>
              </a:spcBef>
              <a:spcAft>
                <a:spcPts val="0"/>
              </a:spcAft>
            </a:pPr>
            <a:fld id="{86CB4B4D-7CA3-9044-876B-883B54F8677D}" type="slidenum">
              <a:rPr kern="0">
                <a:latin typeface="Calibri"/>
                <a:cs typeface="Calibri"/>
              </a:rPr>
              <a:pPr defTabSz="1300460" fontAlgn="auto" hangingPunct="0">
                <a:spcBef>
                  <a:spcPts val="0"/>
                </a:spcBef>
                <a:spcAft>
                  <a:spcPts val="0"/>
                </a:spcAft>
              </a:pPr>
              <a:t>47</a:t>
            </a:fld>
            <a:endParaRPr kern="0">
              <a:latin typeface="Calibri"/>
              <a:cs typeface="Calibri"/>
            </a:endParaRPr>
          </a:p>
        </p:txBody>
      </p:sp>
    </p:spTree>
    <p:extLst>
      <p:ext uri="{BB962C8B-B14F-4D97-AF65-F5344CB8AC3E}">
        <p14:creationId xmlns:p14="http://schemas.microsoft.com/office/powerpoint/2010/main" val="194161252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3E69-8B84-3346-94A4-1014565A9FF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9D02435-27D5-6A4B-9EE8-C3D36B7BA3C9}"/>
              </a:ext>
            </a:extLst>
          </p:cNvPr>
          <p:cNvPicPr>
            <a:picLocks noChangeAspect="1"/>
          </p:cNvPicPr>
          <p:nvPr/>
        </p:nvPicPr>
        <p:blipFill>
          <a:blip r:embed="rId3"/>
          <a:stretch>
            <a:fillRect/>
          </a:stretch>
        </p:blipFill>
        <p:spPr>
          <a:xfrm>
            <a:off x="11206" y="0"/>
            <a:ext cx="13004800" cy="9753600"/>
          </a:xfrm>
          <a:prstGeom prst="rect">
            <a:avLst/>
          </a:prstGeom>
        </p:spPr>
      </p:pic>
    </p:spTree>
    <p:extLst>
      <p:ext uri="{BB962C8B-B14F-4D97-AF65-F5344CB8AC3E}">
        <p14:creationId xmlns:p14="http://schemas.microsoft.com/office/powerpoint/2010/main" val="74719908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800" y="2417163"/>
            <a:ext cx="6394576" cy="460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32" y="2419439"/>
            <a:ext cx="6387810" cy="4608000"/>
          </a:xfrm>
          <a:prstGeom prst="rect">
            <a:avLst/>
          </a:prstGeom>
        </p:spPr>
      </p:pic>
      <p:sp>
        <p:nvSpPr>
          <p:cNvPr id="5" name="右箭头 4"/>
          <p:cNvSpPr/>
          <p:nvPr/>
        </p:nvSpPr>
        <p:spPr>
          <a:xfrm>
            <a:off x="5990344" y="3904148"/>
            <a:ext cx="794448" cy="81929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1300460" fontAlgn="auto">
              <a:spcBef>
                <a:spcPts val="0"/>
              </a:spcBef>
              <a:spcAft>
                <a:spcPts val="0"/>
              </a:spcAft>
            </a:pPr>
            <a:endParaRPr lang="zh-CN" altLang="en-US" sz="2560">
              <a:solidFill>
                <a:prstClr val="white"/>
              </a:solidFill>
              <a:latin typeface="Calibri"/>
              <a:ea typeface="宋体" panose="02010600030101010101" pitchFamily="2" charset="-122"/>
            </a:endParaRPr>
          </a:p>
        </p:txBody>
      </p:sp>
      <p:sp>
        <p:nvSpPr>
          <p:cNvPr id="10" name="标题 1"/>
          <p:cNvSpPr txBox="1">
            <a:spLocks/>
          </p:cNvSpPr>
          <p:nvPr/>
        </p:nvSpPr>
        <p:spPr>
          <a:xfrm>
            <a:off x="152894" y="743740"/>
            <a:ext cx="12084544" cy="1060719"/>
          </a:xfrm>
          <a:prstGeom prst="rect">
            <a:avLst/>
          </a:prstGeom>
          <a:extLst>
            <a:ext uri="{909E8E84-426E-40DD-AFC4-6F175D3DCCD1}">
              <a14:hiddenFill xmlns:a14="http://schemas.microsoft.com/office/drawing/2010/main">
                <a:solidFill>
                  <a:schemeClr val="bg1"/>
                </a:solidFill>
              </a14:hiddenFill>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00460" fontAlgn="auto">
              <a:spcBef>
                <a:spcPct val="50000"/>
              </a:spcBef>
              <a:spcAft>
                <a:spcPts val="0"/>
              </a:spcAft>
              <a:defRPr/>
            </a:pPr>
            <a:r>
              <a:rPr lang="en-US" altLang="zh-CN" sz="3982" b="1" dirty="0">
                <a:solidFill>
                  <a:srgbClr val="C00000"/>
                </a:solidFill>
                <a:latin typeface="Calibri"/>
                <a:ea typeface="宋体" panose="02010600030101010101" pitchFamily="2" charset="-122"/>
              </a:rPr>
              <a:t>(2)“Asia–Northwest Pacific Ocean (A-NWP)” regional model system based on the GRAPES unified model </a:t>
            </a:r>
          </a:p>
        </p:txBody>
      </p:sp>
      <p:sp>
        <p:nvSpPr>
          <p:cNvPr id="2" name="线形标注 1 1"/>
          <p:cNvSpPr/>
          <p:nvPr/>
        </p:nvSpPr>
        <p:spPr>
          <a:xfrm>
            <a:off x="6912046" y="7539496"/>
            <a:ext cx="2457873" cy="1331348"/>
          </a:xfrm>
          <a:prstGeom prst="borderCallout1">
            <a:avLst>
              <a:gd name="adj1" fmla="val -1148"/>
              <a:gd name="adj2" fmla="val 48497"/>
              <a:gd name="adj3" fmla="val -294506"/>
              <a:gd name="adj4" fmla="val 125788"/>
            </a:avLst>
          </a:prstGeom>
        </p:spPr>
        <p:style>
          <a:lnRef idx="2">
            <a:schemeClr val="accent2"/>
          </a:lnRef>
          <a:fillRef idx="1">
            <a:schemeClr val="lt1"/>
          </a:fillRef>
          <a:effectRef idx="0">
            <a:schemeClr val="accent2"/>
          </a:effectRef>
          <a:fontRef idx="minor">
            <a:schemeClr val="dk1"/>
          </a:fontRef>
        </p:style>
        <p:txBody>
          <a:bodyPr rtlCol="0" anchor="ctr"/>
          <a:lstStyle/>
          <a:p>
            <a:pPr defTabSz="1300460" fontAlgn="auto">
              <a:spcBef>
                <a:spcPts val="0"/>
              </a:spcBef>
              <a:spcAft>
                <a:spcPts val="0"/>
              </a:spcAft>
            </a:pPr>
            <a:r>
              <a:rPr lang="en-US" altLang="zh-CN" sz="2560" dirty="0">
                <a:solidFill>
                  <a:prstClr val="black"/>
                </a:solidFill>
                <a:latin typeface="Calibri"/>
                <a:ea typeface="宋体" panose="02010600030101010101" pitchFamily="2" charset="-122"/>
              </a:rPr>
              <a:t>3km for China domain</a:t>
            </a:r>
            <a:endParaRPr lang="zh-CN" altLang="en-US" sz="2560" dirty="0">
              <a:solidFill>
                <a:prstClr val="black"/>
              </a:solidFill>
              <a:latin typeface="Calibri"/>
              <a:ea typeface="宋体" panose="02010600030101010101" pitchFamily="2" charset="-122"/>
            </a:endParaRPr>
          </a:p>
        </p:txBody>
      </p:sp>
      <p:sp>
        <p:nvSpPr>
          <p:cNvPr id="7" name="线形标注 1 6"/>
          <p:cNvSpPr/>
          <p:nvPr/>
        </p:nvSpPr>
        <p:spPr>
          <a:xfrm>
            <a:off x="9779564" y="7551420"/>
            <a:ext cx="2969930" cy="1331348"/>
          </a:xfrm>
          <a:prstGeom prst="borderCallout1">
            <a:avLst>
              <a:gd name="adj1" fmla="val -1148"/>
              <a:gd name="adj2" fmla="val 48497"/>
              <a:gd name="adj3" fmla="val -151601"/>
              <a:gd name="adj4" fmla="val 4779"/>
            </a:avLst>
          </a:prstGeom>
        </p:spPr>
        <p:style>
          <a:lnRef idx="2">
            <a:schemeClr val="accent2"/>
          </a:lnRef>
          <a:fillRef idx="1">
            <a:schemeClr val="lt1"/>
          </a:fillRef>
          <a:effectRef idx="0">
            <a:schemeClr val="accent2"/>
          </a:effectRef>
          <a:fontRef idx="minor">
            <a:schemeClr val="dk1"/>
          </a:fontRef>
        </p:style>
        <p:txBody>
          <a:bodyPr rtlCol="0" anchor="ctr"/>
          <a:lstStyle/>
          <a:p>
            <a:pPr defTabSz="1300460" fontAlgn="auto">
              <a:spcBef>
                <a:spcPts val="0"/>
              </a:spcBef>
              <a:spcAft>
                <a:spcPts val="0"/>
              </a:spcAft>
            </a:pPr>
            <a:r>
              <a:rPr lang="en-US" altLang="zh-CN" sz="2560" dirty="0">
                <a:solidFill>
                  <a:prstClr val="black"/>
                </a:solidFill>
                <a:latin typeface="Calibri"/>
                <a:ea typeface="宋体" panose="02010600030101010101" pitchFamily="2" charset="-122"/>
              </a:rPr>
              <a:t>9km for A-NWP domain (Typhoon, Aviation,  SWFDP )</a:t>
            </a:r>
            <a:endParaRPr lang="zh-CN" altLang="en-US" sz="2560" dirty="0">
              <a:solidFill>
                <a:prstClr val="black"/>
              </a:solidFill>
              <a:latin typeface="Calibri"/>
              <a:ea typeface="宋体" panose="02010600030101010101" pitchFamily="2" charset="-122"/>
            </a:endParaRPr>
          </a:p>
        </p:txBody>
      </p:sp>
      <p:sp>
        <p:nvSpPr>
          <p:cNvPr id="8" name="线形标注 1 7"/>
          <p:cNvSpPr/>
          <p:nvPr/>
        </p:nvSpPr>
        <p:spPr>
          <a:xfrm>
            <a:off x="152893" y="7504900"/>
            <a:ext cx="2457873" cy="1331348"/>
          </a:xfrm>
          <a:prstGeom prst="borderCallout1">
            <a:avLst>
              <a:gd name="adj1" fmla="val -1148"/>
              <a:gd name="adj2" fmla="val 48497"/>
              <a:gd name="adj3" fmla="val -251092"/>
              <a:gd name="adj4" fmla="val 99823"/>
            </a:avLst>
          </a:prstGeom>
        </p:spPr>
        <p:style>
          <a:lnRef idx="2">
            <a:schemeClr val="accent2"/>
          </a:lnRef>
          <a:fillRef idx="1">
            <a:schemeClr val="lt1"/>
          </a:fillRef>
          <a:effectRef idx="0">
            <a:schemeClr val="accent2"/>
          </a:effectRef>
          <a:fontRef idx="minor">
            <a:schemeClr val="dk1"/>
          </a:fontRef>
        </p:style>
        <p:txBody>
          <a:bodyPr rtlCol="0" anchor="ctr"/>
          <a:lstStyle/>
          <a:p>
            <a:pPr defTabSz="1300460" fontAlgn="auto">
              <a:spcBef>
                <a:spcPts val="0"/>
              </a:spcBef>
              <a:spcAft>
                <a:spcPts val="0"/>
              </a:spcAft>
            </a:pPr>
            <a:r>
              <a:rPr lang="en-US" altLang="zh-CN" sz="2560" dirty="0">
                <a:solidFill>
                  <a:prstClr val="black"/>
                </a:solidFill>
                <a:latin typeface="Calibri"/>
                <a:ea typeface="宋体" panose="02010600030101010101" pitchFamily="2" charset="-122"/>
              </a:rPr>
              <a:t>10km for China domain</a:t>
            </a:r>
            <a:endParaRPr lang="zh-CN" altLang="en-US" sz="2560" dirty="0">
              <a:solidFill>
                <a:prstClr val="black"/>
              </a:solidFill>
              <a:latin typeface="Calibri"/>
              <a:ea typeface="宋体" panose="02010600030101010101" pitchFamily="2" charset="-122"/>
            </a:endParaRPr>
          </a:p>
        </p:txBody>
      </p:sp>
      <p:sp>
        <p:nvSpPr>
          <p:cNvPr id="9" name="线形标注 1 8"/>
          <p:cNvSpPr/>
          <p:nvPr/>
        </p:nvSpPr>
        <p:spPr>
          <a:xfrm>
            <a:off x="3225236" y="7539496"/>
            <a:ext cx="2457873" cy="1331348"/>
          </a:xfrm>
          <a:prstGeom prst="borderCallout1">
            <a:avLst>
              <a:gd name="adj1" fmla="val -1148"/>
              <a:gd name="adj2" fmla="val 48497"/>
              <a:gd name="adj3" fmla="val -201347"/>
              <a:gd name="adj4" fmla="val 66999"/>
            </a:avLst>
          </a:prstGeom>
        </p:spPr>
        <p:style>
          <a:lnRef idx="2">
            <a:schemeClr val="accent2"/>
          </a:lnRef>
          <a:fillRef idx="1">
            <a:schemeClr val="lt1"/>
          </a:fillRef>
          <a:effectRef idx="0">
            <a:schemeClr val="accent2"/>
          </a:effectRef>
          <a:fontRef idx="minor">
            <a:schemeClr val="dk1"/>
          </a:fontRef>
        </p:style>
        <p:txBody>
          <a:bodyPr rtlCol="0" anchor="ctr"/>
          <a:lstStyle/>
          <a:p>
            <a:pPr defTabSz="1300460" fontAlgn="auto">
              <a:spcBef>
                <a:spcPts val="0"/>
              </a:spcBef>
              <a:spcAft>
                <a:spcPts val="0"/>
              </a:spcAft>
            </a:pPr>
            <a:r>
              <a:rPr lang="en-US" altLang="zh-CN" sz="2560" dirty="0">
                <a:solidFill>
                  <a:prstClr val="black"/>
                </a:solidFill>
                <a:latin typeface="Calibri"/>
                <a:ea typeface="宋体" panose="02010600030101010101" pitchFamily="2" charset="-122"/>
              </a:rPr>
              <a:t>10km for Typhoon forecast domain</a:t>
            </a:r>
            <a:endParaRPr lang="zh-CN" altLang="en-US" sz="2560" dirty="0">
              <a:solidFill>
                <a:prstClr val="black"/>
              </a:solidFill>
              <a:latin typeface="Calibri"/>
              <a:ea typeface="宋体" panose="02010600030101010101" pitchFamily="2" charset="-122"/>
            </a:endParaRPr>
          </a:p>
        </p:txBody>
      </p:sp>
      <p:sp>
        <p:nvSpPr>
          <p:cNvPr id="11" name="TextBox 10"/>
          <p:cNvSpPr txBox="1"/>
          <p:nvPr/>
        </p:nvSpPr>
        <p:spPr>
          <a:xfrm>
            <a:off x="2399476" y="8954221"/>
            <a:ext cx="1645052" cy="617541"/>
          </a:xfrm>
          <a:prstGeom prst="rect">
            <a:avLst/>
          </a:prstGeom>
          <a:noFill/>
        </p:spPr>
        <p:txBody>
          <a:bodyPr wrap="square" rtlCol="0">
            <a:spAutoFit/>
          </a:bodyPr>
          <a:lstStyle/>
          <a:p>
            <a:pPr algn="l" defTabSz="1300460" fontAlgn="auto">
              <a:spcBef>
                <a:spcPts val="0"/>
              </a:spcBef>
              <a:spcAft>
                <a:spcPts val="0"/>
              </a:spcAft>
            </a:pPr>
            <a:r>
              <a:rPr lang="en-US" altLang="zh-CN" sz="3413" b="1" dirty="0">
                <a:solidFill>
                  <a:prstClr val="black"/>
                </a:solidFill>
                <a:latin typeface="Calibri"/>
                <a:ea typeface="宋体" panose="02010600030101010101" pitchFamily="2" charset="-122"/>
                <a:cs typeface="+mn-cs"/>
              </a:rPr>
              <a:t>2018</a:t>
            </a:r>
            <a:endParaRPr lang="zh-CN" altLang="en-US" sz="3413" b="1" dirty="0">
              <a:solidFill>
                <a:prstClr val="black"/>
              </a:solidFill>
              <a:latin typeface="Calibri"/>
              <a:ea typeface="宋体" panose="02010600030101010101" pitchFamily="2" charset="-122"/>
              <a:cs typeface="+mn-cs"/>
            </a:endParaRPr>
          </a:p>
        </p:txBody>
      </p:sp>
      <p:sp>
        <p:nvSpPr>
          <p:cNvPr id="12" name="TextBox 11"/>
          <p:cNvSpPr txBox="1"/>
          <p:nvPr/>
        </p:nvSpPr>
        <p:spPr>
          <a:xfrm>
            <a:off x="8755451" y="8980893"/>
            <a:ext cx="1645052" cy="617541"/>
          </a:xfrm>
          <a:prstGeom prst="rect">
            <a:avLst/>
          </a:prstGeom>
          <a:noFill/>
        </p:spPr>
        <p:txBody>
          <a:bodyPr wrap="square" rtlCol="0">
            <a:spAutoFit/>
          </a:bodyPr>
          <a:lstStyle/>
          <a:p>
            <a:pPr algn="l" defTabSz="1300460" fontAlgn="auto">
              <a:spcBef>
                <a:spcPts val="0"/>
              </a:spcBef>
              <a:spcAft>
                <a:spcPts val="0"/>
              </a:spcAft>
            </a:pPr>
            <a:r>
              <a:rPr lang="en-US" altLang="zh-CN" sz="3413" b="1" dirty="0">
                <a:solidFill>
                  <a:prstClr val="black"/>
                </a:solidFill>
                <a:latin typeface="Calibri"/>
                <a:ea typeface="宋体" panose="02010600030101010101" pitchFamily="2" charset="-122"/>
                <a:cs typeface="+mn-cs"/>
              </a:rPr>
              <a:t>2019</a:t>
            </a:r>
            <a:endParaRPr lang="zh-CN" altLang="en-US" sz="3413" b="1" dirty="0">
              <a:solidFill>
                <a:prstClr val="black"/>
              </a:solidFill>
              <a:latin typeface="Calibri"/>
              <a:ea typeface="宋体" panose="02010600030101010101" pitchFamily="2" charset="-122"/>
              <a:cs typeface="+mn-cs"/>
            </a:endParaRPr>
          </a:p>
        </p:txBody>
      </p:sp>
      <p:sp>
        <p:nvSpPr>
          <p:cNvPr id="15" name="右箭头 14"/>
          <p:cNvSpPr/>
          <p:nvPr/>
        </p:nvSpPr>
        <p:spPr>
          <a:xfrm>
            <a:off x="5980825" y="8794968"/>
            <a:ext cx="794448" cy="81929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1300460" fontAlgn="auto">
              <a:spcBef>
                <a:spcPts val="0"/>
              </a:spcBef>
              <a:spcAft>
                <a:spcPts val="0"/>
              </a:spcAft>
            </a:pPr>
            <a:endParaRPr lang="zh-CN" altLang="en-US" sz="2560">
              <a:solidFill>
                <a:prstClr val="white"/>
              </a:solidFill>
              <a:latin typeface="Calibri"/>
              <a:ea typeface="宋体" panose="02010600030101010101" pitchFamily="2" charset="-122"/>
            </a:endParaRPr>
          </a:p>
        </p:txBody>
      </p:sp>
    </p:spTree>
    <p:extLst>
      <p:ext uri="{BB962C8B-B14F-4D97-AF65-F5344CB8AC3E}">
        <p14:creationId xmlns:p14="http://schemas.microsoft.com/office/powerpoint/2010/main" val="2942659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5373-EC1F-3F42-A6CD-D04D44587939}"/>
              </a:ext>
            </a:extLst>
          </p:cNvPr>
          <p:cNvSpPr>
            <a:spLocks noGrp="1"/>
          </p:cNvSpPr>
          <p:nvPr>
            <p:ph type="title"/>
          </p:nvPr>
        </p:nvSpPr>
        <p:spPr>
          <a:xfrm>
            <a:off x="12700" y="1320800"/>
            <a:ext cx="12979400" cy="1524000"/>
          </a:xfrm>
        </p:spPr>
        <p:txBody>
          <a:bodyPr/>
          <a:lstStyle/>
          <a:p>
            <a:r>
              <a:rPr lang="en-US" sz="5400" dirty="0"/>
              <a:t>a moral danger…</a:t>
            </a:r>
            <a:br>
              <a:rPr lang="en-US" sz="5400" dirty="0"/>
            </a:br>
            <a:r>
              <a:rPr lang="en-US" sz="5400" dirty="0"/>
              <a:t> HFIP…</a:t>
            </a:r>
            <a:r>
              <a:rPr lang="en-US" sz="5400" b="1" dirty="0"/>
              <a:t>improve</a:t>
            </a:r>
            <a:r>
              <a:rPr lang="en-US" sz="5400" dirty="0"/>
              <a:t> </a:t>
            </a:r>
            <a:r>
              <a:rPr lang="en-US" sz="5400" b="1" dirty="0"/>
              <a:t>forecast</a:t>
            </a:r>
            <a:r>
              <a:rPr lang="en-US" sz="5400" dirty="0"/>
              <a:t> by 50%</a:t>
            </a:r>
          </a:p>
        </p:txBody>
      </p:sp>
      <p:sp>
        <p:nvSpPr>
          <p:cNvPr id="4" name="Title 1">
            <a:extLst>
              <a:ext uri="{FF2B5EF4-FFF2-40B4-BE49-F238E27FC236}">
                <a16:creationId xmlns:a16="http://schemas.microsoft.com/office/drawing/2014/main" id="{2F275688-342D-934C-A12D-C439B681412A}"/>
              </a:ext>
            </a:extLst>
          </p:cNvPr>
          <p:cNvSpPr txBox="1">
            <a:spLocks/>
          </p:cNvSpPr>
          <p:nvPr/>
        </p:nvSpPr>
        <p:spPr bwMode="auto">
          <a:xfrm>
            <a:off x="75052" y="3048000"/>
            <a:ext cx="12979400" cy="365759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sz="5400" kern="0" dirty="0"/>
              <a:t>which </a:t>
            </a:r>
            <a:r>
              <a:rPr lang="en-US" sz="5400" b="1" kern="0" dirty="0"/>
              <a:t>metrics</a:t>
            </a:r>
            <a:r>
              <a:rPr lang="en-US" sz="5400" kern="0" dirty="0"/>
              <a:t> define “</a:t>
            </a:r>
            <a:r>
              <a:rPr lang="en-US" sz="5400" b="1" i="1" kern="0" dirty="0"/>
              <a:t>improve”?</a:t>
            </a:r>
            <a:endParaRPr lang="en-US" sz="5400" kern="0" dirty="0"/>
          </a:p>
          <a:p>
            <a:r>
              <a:rPr lang="en-US" sz="5400" kern="0" dirty="0"/>
              <a:t>FE=f(PE,IE [R34])</a:t>
            </a:r>
          </a:p>
          <a:p>
            <a:r>
              <a:rPr lang="en-US" sz="5400" kern="0" dirty="0"/>
              <a:t>allocate $ to reduce IE or PE or R34?</a:t>
            </a:r>
          </a:p>
          <a:p>
            <a:endParaRPr lang="en-US" kern="0" dirty="0"/>
          </a:p>
        </p:txBody>
      </p:sp>
      <p:sp>
        <p:nvSpPr>
          <p:cNvPr id="5" name="Title 1">
            <a:extLst>
              <a:ext uri="{FF2B5EF4-FFF2-40B4-BE49-F238E27FC236}">
                <a16:creationId xmlns:a16="http://schemas.microsoft.com/office/drawing/2014/main" id="{66E95CB2-1473-8E45-A15B-BA28B984E8A1}"/>
              </a:ext>
            </a:extLst>
          </p:cNvPr>
          <p:cNvSpPr txBox="1">
            <a:spLocks/>
          </p:cNvSpPr>
          <p:nvPr/>
        </p:nvSpPr>
        <p:spPr bwMode="auto">
          <a:xfrm>
            <a:off x="-32719" y="5791200"/>
            <a:ext cx="12979400" cy="236219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sz="11500" b="1" i="1" kern="0" dirty="0"/>
              <a:t>metrics matter</a:t>
            </a:r>
          </a:p>
        </p:txBody>
      </p:sp>
    </p:spTree>
    <p:extLst>
      <p:ext uri="{BB962C8B-B14F-4D97-AF65-F5344CB8AC3E}">
        <p14:creationId xmlns:p14="http://schemas.microsoft.com/office/powerpoint/2010/main" val="3070486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A600-6F5D-8D46-86A7-6A80D9364161}"/>
              </a:ext>
            </a:extLst>
          </p:cNvPr>
          <p:cNvSpPr>
            <a:spLocks noGrp="1"/>
          </p:cNvSpPr>
          <p:nvPr>
            <p:ph type="title"/>
          </p:nvPr>
        </p:nvSpPr>
        <p:spPr/>
        <p:txBody>
          <a:bodyPr/>
          <a:lstStyle/>
          <a:p>
            <a:r>
              <a:rPr lang="en-US" dirty="0"/>
              <a:t>Why IWTC important to me…</a:t>
            </a:r>
          </a:p>
        </p:txBody>
      </p:sp>
      <p:sp>
        <p:nvSpPr>
          <p:cNvPr id="3" name="Content Placeholder 2">
            <a:extLst>
              <a:ext uri="{FF2B5EF4-FFF2-40B4-BE49-F238E27FC236}">
                <a16:creationId xmlns:a16="http://schemas.microsoft.com/office/drawing/2014/main" id="{22B87128-2FAC-514B-A38B-225E90FC5FE7}"/>
              </a:ext>
            </a:extLst>
          </p:cNvPr>
          <p:cNvSpPr>
            <a:spLocks noGrp="1"/>
          </p:cNvSpPr>
          <p:nvPr>
            <p:ph idx="1"/>
          </p:nvPr>
        </p:nvSpPr>
        <p:spPr>
          <a:xfrm>
            <a:off x="533400" y="1524000"/>
            <a:ext cx="11925300" cy="4191000"/>
          </a:xfrm>
        </p:spPr>
        <p:txBody>
          <a:bodyPr/>
          <a:lstStyle/>
          <a:p>
            <a:r>
              <a:rPr lang="en-US" dirty="0"/>
              <a:t>Operational experience at JTWC/NHC has been invaluable to my understanding of TC and has strongly informed my research and modeling</a:t>
            </a:r>
          </a:p>
          <a:p>
            <a:r>
              <a:rPr lang="en-US" dirty="0"/>
              <a:t>modelers and forecasters really have two distinct world views…but the intersection is the storms…communication is challenging but important</a:t>
            </a:r>
          </a:p>
          <a:p>
            <a:pPr lvl="1"/>
            <a:endParaRPr lang="en-US" dirty="0"/>
          </a:p>
        </p:txBody>
      </p:sp>
    </p:spTree>
    <p:extLst>
      <p:ext uri="{BB962C8B-B14F-4D97-AF65-F5344CB8AC3E}">
        <p14:creationId xmlns:p14="http://schemas.microsoft.com/office/powerpoint/2010/main" val="191549320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8636-56BC-C74F-84A2-639CE4C1845A}"/>
              </a:ext>
            </a:extLst>
          </p:cNvPr>
          <p:cNvSpPr>
            <a:spLocks noGrp="1"/>
          </p:cNvSpPr>
          <p:nvPr>
            <p:ph type="title"/>
          </p:nvPr>
        </p:nvSpPr>
        <p:spPr/>
        <p:txBody>
          <a:bodyPr/>
          <a:lstStyle/>
          <a:p>
            <a:r>
              <a:rPr lang="en-US" dirty="0"/>
              <a:t>"What we've got here is failure to communicate”</a:t>
            </a:r>
            <a:br>
              <a:rPr lang="en-US" dirty="0"/>
            </a:br>
            <a:r>
              <a:rPr lang="en-US" sz="2800" dirty="0"/>
              <a:t>Cool Hand Luke 1967</a:t>
            </a:r>
            <a:endParaRPr lang="en-US" dirty="0"/>
          </a:p>
        </p:txBody>
      </p:sp>
      <p:pic>
        <p:nvPicPr>
          <p:cNvPr id="2050" name="Picture 2" descr="https://upload.wikimedia.org/wikipedia/commons/9/90/Failure_to_Communicate_-_%27Cool_Hand_Luke%27.jpg">
            <a:extLst>
              <a:ext uri="{FF2B5EF4-FFF2-40B4-BE49-F238E27FC236}">
                <a16:creationId xmlns:a16="http://schemas.microsoft.com/office/drawing/2014/main" id="{724B24CD-CC2E-9349-85B4-5BD013BC7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4813"/>
            <a:ext cx="13004800" cy="6402387"/>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a:extLst>
              <a:ext uri="{FF2B5EF4-FFF2-40B4-BE49-F238E27FC236}">
                <a16:creationId xmlns:a16="http://schemas.microsoft.com/office/drawing/2014/main" id="{E1BA78FB-1B53-0644-8B8F-B6F7E3A25628}"/>
              </a:ext>
            </a:extLst>
          </p:cNvPr>
          <p:cNvSpPr/>
          <p:nvPr/>
        </p:nvSpPr>
        <p:spPr bwMode="auto">
          <a:xfrm>
            <a:off x="8331200" y="1692742"/>
            <a:ext cx="3860798" cy="2389406"/>
          </a:xfrm>
          <a:prstGeom prst="cloudCallout">
            <a:avLst>
              <a:gd name="adj1" fmla="val -10077"/>
              <a:gd name="adj2" fmla="val 64001"/>
            </a:avLst>
          </a:prstGeom>
          <a:solidFill>
            <a:srgbClr val="000090"/>
          </a:solidFill>
          <a:ln w="25400" cap="flat" cmpd="sng" algn="ctr">
            <a:solidFill>
              <a:srgbClr val="000000"/>
            </a:solidFill>
            <a:prstDash val="solid"/>
            <a:round/>
            <a:headEnd type="none" w="med" len="med"/>
            <a:tailEnd type="none" w="med" len="med"/>
          </a:ln>
          <a:effectLst/>
          <a:extLst/>
        </p:spPr>
        <p:txBody>
          <a:bodyPr rtlCol="0" anchor="ctr">
            <a:spAutoFit/>
          </a:bodyPr>
          <a:lstStyle/>
          <a:p>
            <a:pPr algn="ctr"/>
            <a:r>
              <a:rPr lang="en-US" sz="3200" dirty="0">
                <a:solidFill>
                  <a:srgbClr val="FAD40C"/>
                </a:solidFill>
              </a:rPr>
              <a:t>I really should have gone with ECMWF</a:t>
            </a:r>
          </a:p>
        </p:txBody>
      </p:sp>
      <p:sp>
        <p:nvSpPr>
          <p:cNvPr id="5" name="Rounded Rectangular Callout 4">
            <a:extLst>
              <a:ext uri="{FF2B5EF4-FFF2-40B4-BE49-F238E27FC236}">
                <a16:creationId xmlns:a16="http://schemas.microsoft.com/office/drawing/2014/main" id="{E4780457-6629-3841-807B-5165156C0DD1}"/>
              </a:ext>
            </a:extLst>
          </p:cNvPr>
          <p:cNvSpPr/>
          <p:nvPr/>
        </p:nvSpPr>
        <p:spPr bwMode="auto">
          <a:xfrm>
            <a:off x="0" y="1264807"/>
            <a:ext cx="4953000" cy="2826306"/>
          </a:xfrm>
          <a:prstGeom prst="wedgeRoundRectCallout">
            <a:avLst>
              <a:gd name="adj1" fmla="val 80162"/>
              <a:gd name="adj2" fmla="val -4426"/>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rtlCol="0" anchor="ctr">
            <a:spAutoFit/>
          </a:bodyPr>
          <a:lstStyle/>
          <a:p>
            <a:r>
              <a:rPr lang="en-US" sz="3200" dirty="0">
                <a:solidFill>
                  <a:srgbClr val="FAD40C"/>
                </a:solidFill>
              </a:rPr>
              <a:t>I told you FV3 had a problem with 5</a:t>
            </a:r>
            <a:r>
              <a:rPr lang="en-US" sz="3200" baseline="30000" dirty="0">
                <a:solidFill>
                  <a:srgbClr val="FAD40C"/>
                </a:solidFill>
              </a:rPr>
              <a:t>th</a:t>
            </a:r>
            <a:r>
              <a:rPr lang="en-US" sz="3200" dirty="0">
                <a:solidFill>
                  <a:srgbClr val="FAD40C"/>
                </a:solidFill>
              </a:rPr>
              <a:t> v 6</a:t>
            </a:r>
            <a:r>
              <a:rPr lang="en-US" sz="3200" baseline="30000" dirty="0">
                <a:solidFill>
                  <a:srgbClr val="FAD40C"/>
                </a:solidFill>
              </a:rPr>
              <a:t>th</a:t>
            </a:r>
            <a:r>
              <a:rPr lang="en-US" sz="3200" dirty="0">
                <a:solidFill>
                  <a:srgbClr val="FAD40C"/>
                </a:solidFill>
              </a:rPr>
              <a:t> order in the semi-</a:t>
            </a:r>
            <a:r>
              <a:rPr lang="en-US" sz="3200" dirty="0" err="1">
                <a:solidFill>
                  <a:srgbClr val="FAD40C"/>
                </a:solidFill>
              </a:rPr>
              <a:t>lagrangian</a:t>
            </a:r>
            <a:r>
              <a:rPr lang="en-US" sz="3200" dirty="0">
                <a:solidFill>
                  <a:srgbClr val="FAD40C"/>
                </a:solidFill>
              </a:rPr>
              <a:t> advection scheme</a:t>
            </a:r>
          </a:p>
        </p:txBody>
      </p:sp>
    </p:spTree>
    <p:extLst>
      <p:ext uri="{BB962C8B-B14F-4D97-AF65-F5344CB8AC3E}">
        <p14:creationId xmlns:p14="http://schemas.microsoft.com/office/powerpoint/2010/main" val="3605729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A600-6F5D-8D46-86A7-6A80D9364161}"/>
              </a:ext>
            </a:extLst>
          </p:cNvPr>
          <p:cNvSpPr>
            <a:spLocks noGrp="1"/>
          </p:cNvSpPr>
          <p:nvPr>
            <p:ph type="title"/>
          </p:nvPr>
        </p:nvSpPr>
        <p:spPr/>
        <p:txBody>
          <a:bodyPr/>
          <a:lstStyle/>
          <a:p>
            <a:r>
              <a:rPr lang="en-US" dirty="0"/>
              <a:t>Recommendations</a:t>
            </a:r>
          </a:p>
        </p:txBody>
      </p:sp>
      <p:sp>
        <p:nvSpPr>
          <p:cNvPr id="3" name="Content Placeholder 2">
            <a:extLst>
              <a:ext uri="{FF2B5EF4-FFF2-40B4-BE49-F238E27FC236}">
                <a16:creationId xmlns:a16="http://schemas.microsoft.com/office/drawing/2014/main" id="{22B87128-2FAC-514B-A38B-225E90FC5FE7}"/>
              </a:ext>
            </a:extLst>
          </p:cNvPr>
          <p:cNvSpPr>
            <a:spLocks noGrp="1"/>
          </p:cNvSpPr>
          <p:nvPr>
            <p:ph idx="1"/>
          </p:nvPr>
        </p:nvSpPr>
        <p:spPr>
          <a:xfrm>
            <a:off x="533400" y="1524000"/>
            <a:ext cx="11925300" cy="2438400"/>
          </a:xfrm>
        </p:spPr>
        <p:txBody>
          <a:bodyPr/>
          <a:lstStyle/>
          <a:p>
            <a:r>
              <a:rPr lang="en-US" dirty="0"/>
              <a:t>sort out the problem with </a:t>
            </a:r>
            <a:r>
              <a:rPr lang="en-US" dirty="0" err="1"/>
              <a:t>TCvitals</a:t>
            </a:r>
            <a:r>
              <a:rPr lang="en-US" dirty="0"/>
              <a:t> assimilation…otherwise there is no hope for accurate intensity/R34 forecasts as an initial value problem</a:t>
            </a:r>
          </a:p>
          <a:p>
            <a:r>
              <a:rPr lang="en-US" dirty="0"/>
              <a:t>revisit these IWTC I recs:</a:t>
            </a:r>
          </a:p>
          <a:p>
            <a:pPr lvl="1"/>
            <a:endParaRPr lang="en-US" dirty="0"/>
          </a:p>
        </p:txBody>
      </p:sp>
      <p:pic>
        <p:nvPicPr>
          <p:cNvPr id="4" name="Picture 3">
            <a:extLst>
              <a:ext uri="{FF2B5EF4-FFF2-40B4-BE49-F238E27FC236}">
                <a16:creationId xmlns:a16="http://schemas.microsoft.com/office/drawing/2014/main" id="{76A9E54F-4250-C541-9FF3-735C8D4A2A52}"/>
              </a:ext>
            </a:extLst>
          </p:cNvPr>
          <p:cNvPicPr>
            <a:picLocks noChangeAspect="1"/>
          </p:cNvPicPr>
          <p:nvPr/>
        </p:nvPicPr>
        <p:blipFill>
          <a:blip r:embed="rId2"/>
          <a:stretch>
            <a:fillRect/>
          </a:stretch>
        </p:blipFill>
        <p:spPr>
          <a:xfrm>
            <a:off x="948267" y="5791202"/>
            <a:ext cx="8297333" cy="1028846"/>
          </a:xfrm>
          <a:prstGeom prst="rect">
            <a:avLst/>
          </a:prstGeom>
        </p:spPr>
      </p:pic>
      <p:pic>
        <p:nvPicPr>
          <p:cNvPr id="5" name="Picture 4">
            <a:extLst>
              <a:ext uri="{FF2B5EF4-FFF2-40B4-BE49-F238E27FC236}">
                <a16:creationId xmlns:a16="http://schemas.microsoft.com/office/drawing/2014/main" id="{6A7B230F-731E-8A46-9A6F-0E4A1FD90EAE}"/>
              </a:ext>
            </a:extLst>
          </p:cNvPr>
          <p:cNvPicPr>
            <a:picLocks noChangeAspect="1"/>
          </p:cNvPicPr>
          <p:nvPr/>
        </p:nvPicPr>
        <p:blipFill>
          <a:blip r:embed="rId3"/>
          <a:stretch>
            <a:fillRect/>
          </a:stretch>
        </p:blipFill>
        <p:spPr>
          <a:xfrm>
            <a:off x="939801" y="6842614"/>
            <a:ext cx="8297334" cy="981933"/>
          </a:xfrm>
          <a:prstGeom prst="rect">
            <a:avLst/>
          </a:prstGeom>
        </p:spPr>
      </p:pic>
      <p:pic>
        <p:nvPicPr>
          <p:cNvPr id="6" name="Picture 5">
            <a:extLst>
              <a:ext uri="{FF2B5EF4-FFF2-40B4-BE49-F238E27FC236}">
                <a16:creationId xmlns:a16="http://schemas.microsoft.com/office/drawing/2014/main" id="{E1DA60D6-AC86-FD48-B13C-9283997231AF}"/>
              </a:ext>
            </a:extLst>
          </p:cNvPr>
          <p:cNvPicPr>
            <a:picLocks noChangeAspect="1"/>
          </p:cNvPicPr>
          <p:nvPr/>
        </p:nvPicPr>
        <p:blipFill>
          <a:blip r:embed="rId4"/>
          <a:stretch>
            <a:fillRect/>
          </a:stretch>
        </p:blipFill>
        <p:spPr>
          <a:xfrm>
            <a:off x="948267" y="4993936"/>
            <a:ext cx="8005233" cy="774700"/>
          </a:xfrm>
          <a:prstGeom prst="rect">
            <a:avLst/>
          </a:prstGeom>
        </p:spPr>
      </p:pic>
      <p:pic>
        <p:nvPicPr>
          <p:cNvPr id="7" name="Picture 6">
            <a:extLst>
              <a:ext uri="{FF2B5EF4-FFF2-40B4-BE49-F238E27FC236}">
                <a16:creationId xmlns:a16="http://schemas.microsoft.com/office/drawing/2014/main" id="{42F2AFCD-954E-BA4A-A08E-1F83FF6FD049}"/>
              </a:ext>
            </a:extLst>
          </p:cNvPr>
          <p:cNvPicPr>
            <a:picLocks noChangeAspect="1"/>
          </p:cNvPicPr>
          <p:nvPr/>
        </p:nvPicPr>
        <p:blipFill>
          <a:blip r:embed="rId5"/>
          <a:stretch>
            <a:fillRect/>
          </a:stretch>
        </p:blipFill>
        <p:spPr>
          <a:xfrm>
            <a:off x="939800" y="3871137"/>
            <a:ext cx="8013700" cy="1122799"/>
          </a:xfrm>
          <a:prstGeom prst="rect">
            <a:avLst/>
          </a:prstGeom>
        </p:spPr>
      </p:pic>
    </p:spTree>
    <p:extLst>
      <p:ext uri="{BB962C8B-B14F-4D97-AF65-F5344CB8AC3E}">
        <p14:creationId xmlns:p14="http://schemas.microsoft.com/office/powerpoint/2010/main" val="302292893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AA3E-C909-A145-BE43-9DC2F37E85F3}"/>
              </a:ext>
            </a:extLst>
          </p:cNvPr>
          <p:cNvSpPr>
            <a:spLocks noGrp="1"/>
          </p:cNvSpPr>
          <p:nvPr>
            <p:ph type="title"/>
          </p:nvPr>
        </p:nvSpPr>
        <p:spPr/>
        <p:txBody>
          <a:bodyPr/>
          <a:lstStyle/>
          <a:p>
            <a:r>
              <a:rPr lang="en-US" dirty="0"/>
              <a:t>Web Sites and S/W</a:t>
            </a:r>
          </a:p>
        </p:txBody>
      </p:sp>
      <p:sp>
        <p:nvSpPr>
          <p:cNvPr id="3" name="Content Placeholder 2">
            <a:extLst>
              <a:ext uri="{FF2B5EF4-FFF2-40B4-BE49-F238E27FC236}">
                <a16:creationId xmlns:a16="http://schemas.microsoft.com/office/drawing/2014/main" id="{71C776FF-8ECE-D443-B0C3-134BA03FCFE2}"/>
              </a:ext>
            </a:extLst>
          </p:cNvPr>
          <p:cNvSpPr>
            <a:spLocks noGrp="1"/>
          </p:cNvSpPr>
          <p:nvPr>
            <p:ph idx="1"/>
          </p:nvPr>
        </p:nvSpPr>
        <p:spPr/>
        <p:txBody>
          <a:bodyPr/>
          <a:lstStyle/>
          <a:p>
            <a:r>
              <a:rPr lang="en-US" dirty="0">
                <a:hlinkClick r:id="rId2"/>
              </a:rPr>
              <a:t>http://ruc.noaa.gov/wxmap2</a:t>
            </a:r>
            <a:r>
              <a:rPr lang="en-US" dirty="0"/>
              <a:t>	</a:t>
            </a:r>
            <a:r>
              <a:rPr lang="en-US" dirty="0" err="1"/>
              <a:t>Wxmaps</a:t>
            </a:r>
            <a:r>
              <a:rPr lang="en-US" dirty="0"/>
              <a:t> &amp; links</a:t>
            </a:r>
          </a:p>
          <a:p>
            <a:r>
              <a:rPr lang="en-US" dirty="0">
                <a:hlinkClick r:id="rId3"/>
              </a:rPr>
              <a:t>http://ruc.noaa.gov/hfip/tcdiag</a:t>
            </a:r>
            <a:r>
              <a:rPr lang="en-US" dirty="0"/>
              <a:t>	TC diagnostic file</a:t>
            </a:r>
          </a:p>
          <a:p>
            <a:r>
              <a:rPr lang="en-US" dirty="0">
                <a:hlinkClick r:id="rId4"/>
              </a:rPr>
              <a:t>http://ruc.noaa.gov/hfip/jtdiag</a:t>
            </a:r>
            <a:r>
              <a:rPr lang="en-US" dirty="0"/>
              <a:t>	JTWC version of </a:t>
            </a:r>
            <a:r>
              <a:rPr lang="en-US" dirty="0" err="1"/>
              <a:t>TCDiag</a:t>
            </a:r>
            <a:endParaRPr lang="en-US" dirty="0"/>
          </a:p>
          <a:p>
            <a:r>
              <a:rPr lang="en-US" dirty="0">
                <a:hlinkClick r:id="rId5"/>
              </a:rPr>
              <a:t>http://ruc.noaa.gov/hfip/tcgen</a:t>
            </a:r>
            <a:r>
              <a:rPr lang="en-US" dirty="0"/>
              <a:t>	TC genesis</a:t>
            </a:r>
          </a:p>
          <a:p>
            <a:r>
              <a:rPr lang="en-US" dirty="0">
                <a:hlinkClick r:id="rId6"/>
              </a:rPr>
              <a:t>http://ruc.noaa.gov/hfip/tceps</a:t>
            </a:r>
            <a:r>
              <a:rPr lang="en-US" dirty="0"/>
              <a:t>	TC EPS</a:t>
            </a:r>
          </a:p>
          <a:p>
            <a:r>
              <a:rPr lang="en-US" dirty="0">
                <a:hlinkClick r:id="rId7"/>
              </a:rPr>
              <a:t>http://ruc.noaa.gov/hfip/tcact</a:t>
            </a:r>
            <a:r>
              <a:rPr lang="en-US" dirty="0"/>
              <a:t>	TC activity</a:t>
            </a:r>
          </a:p>
          <a:p>
            <a:r>
              <a:rPr lang="en-US" dirty="0">
                <a:hlinkClick r:id="rId8"/>
              </a:rPr>
              <a:t>https://sourceforge.net/projects/wxmap2/</a:t>
            </a:r>
            <a:r>
              <a:rPr lang="en-US" dirty="0"/>
              <a:t>	All S/W</a:t>
            </a:r>
          </a:p>
          <a:p>
            <a:endParaRPr lang="en-US" dirty="0"/>
          </a:p>
          <a:p>
            <a:endParaRPr lang="en-US" dirty="0"/>
          </a:p>
        </p:txBody>
      </p:sp>
    </p:spTree>
    <p:extLst>
      <p:ext uri="{BB962C8B-B14F-4D97-AF65-F5344CB8AC3E}">
        <p14:creationId xmlns:p14="http://schemas.microsoft.com/office/powerpoint/2010/main" val="24893973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B831F3-ABEC-C64C-95A8-5C30B0C3D146}"/>
              </a:ext>
            </a:extLst>
          </p:cNvPr>
          <p:cNvGrpSpPr/>
          <p:nvPr/>
        </p:nvGrpSpPr>
        <p:grpSpPr>
          <a:xfrm>
            <a:off x="1961770" y="1566184"/>
            <a:ext cx="9010379" cy="6621232"/>
            <a:chOff x="1961771" y="1858052"/>
            <a:chExt cx="9010379" cy="6621232"/>
          </a:xfrm>
        </p:grpSpPr>
        <p:sp>
          <p:nvSpPr>
            <p:cNvPr id="15361" name="Rectangle 2"/>
            <p:cNvSpPr>
              <a:spLocks noChangeArrowheads="1"/>
            </p:cNvSpPr>
            <p:nvPr/>
          </p:nvSpPr>
          <p:spPr bwMode="auto">
            <a:xfrm>
              <a:off x="6262016" y="1946862"/>
              <a:ext cx="184731" cy="4561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hangingPunct="0"/>
              <a:endParaRPr lang="en-US" altLang="en-US" sz="2364">
                <a:solidFill>
                  <a:srgbClr val="000000"/>
                </a:solidFill>
                <a:ea typeface="+mn-ea"/>
                <a:cs typeface="+mn-cs"/>
              </a:endParaRPr>
            </a:p>
          </p:txBody>
        </p:sp>
        <p:pic>
          <p:nvPicPr>
            <p:cNvPr id="15362" name="Picture 3" descr="D:\www\era40\tc\extend_abs_conf_reanal2_9908\plt\exp.an.0118.0119.06L.850.1987092212.con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771" y="1858052"/>
              <a:ext cx="9010379" cy="662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AutoShape 4"/>
            <p:cNvSpPr>
              <a:spLocks noChangeArrowheads="1"/>
            </p:cNvSpPr>
            <p:nvPr/>
          </p:nvSpPr>
          <p:spPr bwMode="auto">
            <a:xfrm>
              <a:off x="4092407" y="6697641"/>
              <a:ext cx="1551069" cy="728001"/>
            </a:xfrm>
            <a:prstGeom prst="wedgeRoundRectCallout">
              <a:avLst>
                <a:gd name="adj1" fmla="val -28384"/>
                <a:gd name="adj2" fmla="val -226273"/>
                <a:gd name="adj3" fmla="val 16667"/>
              </a:avLst>
            </a:prstGeom>
            <a:solidFill>
              <a:srgbClr val="FFFFFF">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hangingPunct="0"/>
              <a:r>
                <a:rPr lang="en-US" altLang="en-US" sz="1838">
                  <a:solidFill>
                    <a:srgbClr val="000000"/>
                  </a:solidFill>
                  <a:ea typeface="+mn-ea"/>
                  <a:cs typeface="+mn-cs"/>
                </a:rPr>
                <a:t>open wave; V &lt; 15 kts</a:t>
              </a:r>
            </a:p>
          </p:txBody>
        </p:sp>
        <p:sp>
          <p:nvSpPr>
            <p:cNvPr id="15364" name="Freeform 5"/>
            <p:cNvSpPr>
              <a:spLocks/>
            </p:cNvSpPr>
            <p:nvPr/>
          </p:nvSpPr>
          <p:spPr bwMode="auto">
            <a:xfrm>
              <a:off x="4327985" y="5172002"/>
              <a:ext cx="185545" cy="456151"/>
            </a:xfrm>
            <a:custGeom>
              <a:avLst/>
              <a:gdLst>
                <a:gd name="T0" fmla="*/ 141288 w 112"/>
                <a:gd name="T1" fmla="*/ 0 h 608"/>
                <a:gd name="T2" fmla="*/ 20184 w 112"/>
                <a:gd name="T3" fmla="*/ 433137 h 608"/>
                <a:gd name="T4" fmla="*/ 20184 w 112"/>
                <a:gd name="T5" fmla="*/ 866274 h 608"/>
                <a:gd name="T6" fmla="*/ 20184 w 112"/>
                <a:gd name="T7" fmla="*/ 721895 h 6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2" h="608">
                  <a:moveTo>
                    <a:pt x="112" y="0"/>
                  </a:moveTo>
                  <a:cubicBezTo>
                    <a:pt x="72" y="96"/>
                    <a:pt x="32" y="192"/>
                    <a:pt x="16" y="288"/>
                  </a:cubicBezTo>
                  <a:cubicBezTo>
                    <a:pt x="0" y="384"/>
                    <a:pt x="16" y="544"/>
                    <a:pt x="16" y="576"/>
                  </a:cubicBezTo>
                  <a:cubicBezTo>
                    <a:pt x="16" y="608"/>
                    <a:pt x="16" y="544"/>
                    <a:pt x="16" y="480"/>
                  </a:cubicBezTo>
                </a:path>
              </a:pathLst>
            </a:custGeom>
            <a:noFill/>
            <a:ln w="28575" cap="flat" cmpd="sng">
              <a:solidFill>
                <a:schemeClr val="hlink"/>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endParaRPr lang="en-US" sz="2364">
                <a:latin typeface="Arial" panose="020B0604020202020204" pitchFamily="34" charset="0"/>
                <a:ea typeface="+mn-ea"/>
                <a:cs typeface="+mn-cs"/>
              </a:endParaRPr>
            </a:p>
          </p:txBody>
        </p:sp>
        <p:sp>
          <p:nvSpPr>
            <p:cNvPr id="15365" name="Oval 6"/>
            <p:cNvSpPr>
              <a:spLocks noChangeArrowheads="1"/>
            </p:cNvSpPr>
            <p:nvPr/>
          </p:nvSpPr>
          <p:spPr bwMode="auto">
            <a:xfrm>
              <a:off x="8407400" y="5172002"/>
              <a:ext cx="381000" cy="400895"/>
            </a:xfrm>
            <a:prstGeom prst="ellipse">
              <a:avLst/>
            </a:prstGeom>
            <a:solidFill>
              <a:srgbClr val="FFFF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hangingPunct="0"/>
              <a:endParaRPr lang="en-US" altLang="en-US" sz="2364">
                <a:solidFill>
                  <a:srgbClr val="000000"/>
                </a:solidFill>
                <a:ea typeface="+mn-ea"/>
                <a:cs typeface="+mn-cs"/>
              </a:endParaRPr>
            </a:p>
          </p:txBody>
        </p:sp>
        <p:sp>
          <p:nvSpPr>
            <p:cNvPr id="15366" name="AutoShape 7"/>
            <p:cNvSpPr>
              <a:spLocks noChangeArrowheads="1"/>
            </p:cNvSpPr>
            <p:nvPr/>
          </p:nvSpPr>
          <p:spPr bwMode="auto">
            <a:xfrm>
              <a:off x="8941583" y="6612164"/>
              <a:ext cx="1551069" cy="728001"/>
            </a:xfrm>
            <a:prstGeom prst="wedgeRoundRectCallout">
              <a:avLst>
                <a:gd name="adj1" fmla="val -47713"/>
                <a:gd name="adj2" fmla="val -242093"/>
                <a:gd name="adj3" fmla="val 16667"/>
              </a:avLst>
            </a:prstGeom>
            <a:solidFill>
              <a:srgbClr val="FFFFFF">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hangingPunct="0"/>
              <a:r>
                <a:rPr lang="en-US" altLang="en-US" sz="1838">
                  <a:solidFill>
                    <a:srgbClr val="000000"/>
                  </a:solidFill>
                  <a:ea typeface="+mn-ea"/>
                  <a:cs typeface="+mn-cs"/>
                </a:rPr>
                <a:t>closed circ; 50 kts</a:t>
              </a:r>
            </a:p>
          </p:txBody>
        </p:sp>
      </p:grpSp>
      <p:sp>
        <p:nvSpPr>
          <p:cNvPr id="76808" name="Rectangle 8">
            <a:extLst>
              <a:ext uri="{FF2B5EF4-FFF2-40B4-BE49-F238E27FC236}">
                <a16:creationId xmlns:a16="http://schemas.microsoft.com/office/drawing/2014/main" id="{7296014D-F0CD-4648-ADCB-D89C42FF6FDF}"/>
              </a:ext>
            </a:extLst>
          </p:cNvPr>
          <p:cNvSpPr>
            <a:spLocks noGrp="1" noChangeArrowheads="1"/>
          </p:cNvSpPr>
          <p:nvPr>
            <p:ph type="title"/>
          </p:nvPr>
        </p:nvSpPr>
        <p:spPr>
          <a:xfrm>
            <a:off x="848503" y="70951"/>
            <a:ext cx="11236914" cy="911045"/>
          </a:xfrm>
        </p:spPr>
        <p:txBody>
          <a:bodyPr/>
          <a:lstStyle/>
          <a:p>
            <a:pPr>
              <a:defRPr/>
            </a:pPr>
            <a:r>
              <a:rPr lang="en-US" altLang="en-US" sz="3940" dirty="0"/>
              <a:t>TC Wind Retrievals -- Hurricane Emily, 1987</a:t>
            </a:r>
            <a:endParaRPr lang="en-US" altLang="en-US" dirty="0"/>
          </a:p>
        </p:txBody>
      </p:sp>
    </p:spTree>
    <p:extLst>
      <p:ext uri="{BB962C8B-B14F-4D97-AF65-F5344CB8AC3E}">
        <p14:creationId xmlns:p14="http://schemas.microsoft.com/office/powerpoint/2010/main" val="27941008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CF822129-EC18-3A4F-98CF-AB59D3F62810}"/>
              </a:ext>
            </a:extLst>
          </p:cNvPr>
          <p:cNvSpPr>
            <a:spLocks noGrp="1" noChangeArrowheads="1"/>
          </p:cNvSpPr>
          <p:nvPr>
            <p:ph type="title"/>
          </p:nvPr>
        </p:nvSpPr>
        <p:spPr>
          <a:xfrm>
            <a:off x="883943" y="-33867"/>
            <a:ext cx="11236914" cy="1293707"/>
          </a:xfrm>
        </p:spPr>
        <p:txBody>
          <a:bodyPr/>
          <a:lstStyle/>
          <a:p>
            <a:pPr>
              <a:defRPr/>
            </a:pPr>
            <a:r>
              <a:rPr lang="en-US" altLang="en-US" sz="3940" dirty="0"/>
              <a:t>Impact on Emily detection &amp; track forecasts</a:t>
            </a:r>
            <a:endParaRPr lang="en-US" altLang="en-US" dirty="0"/>
          </a:p>
        </p:txBody>
      </p:sp>
      <p:pic>
        <p:nvPicPr>
          <p:cNvPr id="16386" name="Picture 3" descr="D:\www\era40\tc\extend_abs_conf_reanal2_9908\plt\06L.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634" y="2112395"/>
            <a:ext cx="7769941" cy="582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7" name="Group 4"/>
          <p:cNvGrpSpPr>
            <a:grpSpLocks/>
          </p:cNvGrpSpPr>
          <p:nvPr/>
        </p:nvGrpSpPr>
        <p:grpSpPr bwMode="auto">
          <a:xfrm>
            <a:off x="1300897" y="5473047"/>
            <a:ext cx="10507245" cy="2545506"/>
            <a:chOff x="624" y="2446"/>
            <a:chExt cx="5040" cy="1221"/>
          </a:xfrm>
        </p:grpSpPr>
        <p:sp>
          <p:nvSpPr>
            <p:cNvPr id="16388" name="AutoShape 5"/>
            <p:cNvSpPr>
              <a:spLocks noChangeArrowheads="1"/>
            </p:cNvSpPr>
            <p:nvPr/>
          </p:nvSpPr>
          <p:spPr bwMode="auto">
            <a:xfrm>
              <a:off x="624" y="3168"/>
              <a:ext cx="1074" cy="499"/>
            </a:xfrm>
            <a:prstGeom prst="wedgeRoundRectCallout">
              <a:avLst>
                <a:gd name="adj1" fmla="val 56981"/>
                <a:gd name="adj2" fmla="val -154218"/>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hangingPunct="0"/>
              <a:r>
                <a:rPr lang="en-US" altLang="en-US" sz="1838">
                  <a:solidFill>
                    <a:srgbClr val="000000"/>
                  </a:solidFill>
                  <a:ea typeface="+mn-ea"/>
                  <a:cs typeface="+mn-cs"/>
                </a:rPr>
                <a:t>Only one position detected in control</a:t>
              </a:r>
            </a:p>
          </p:txBody>
        </p:sp>
        <p:sp>
          <p:nvSpPr>
            <p:cNvPr id="16389" name="AutoShape 6"/>
            <p:cNvSpPr>
              <a:spLocks noChangeArrowheads="1"/>
            </p:cNvSpPr>
            <p:nvPr/>
          </p:nvSpPr>
          <p:spPr bwMode="auto">
            <a:xfrm>
              <a:off x="4704" y="2446"/>
              <a:ext cx="960" cy="649"/>
            </a:xfrm>
            <a:prstGeom prst="wedgeRoundRectCallout">
              <a:avLst>
                <a:gd name="adj1" fmla="val -186148"/>
                <a:gd name="adj2" fmla="val -27949"/>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hangingPunct="0"/>
              <a:r>
                <a:rPr lang="en-US" altLang="en-US" sz="1838">
                  <a:solidFill>
                    <a:srgbClr val="000000"/>
                  </a:solidFill>
                  <a:ea typeface="+mn-ea"/>
                  <a:cs typeface="+mn-cs"/>
                </a:rPr>
                <a:t>Excellent recurvature forecast with retrievals</a:t>
              </a:r>
            </a:p>
          </p:txBody>
        </p:sp>
      </p:grpSp>
    </p:spTree>
    <p:extLst>
      <p:ext uri="{BB962C8B-B14F-4D97-AF65-F5344CB8AC3E}">
        <p14:creationId xmlns:p14="http://schemas.microsoft.com/office/powerpoint/2010/main" val="26283808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961F255-7C71-D249-A44A-4422B86BBC98}"/>
              </a:ext>
            </a:extLst>
          </p:cNvPr>
          <p:cNvSpPr>
            <a:spLocks noGrp="1" noChangeArrowheads="1"/>
          </p:cNvSpPr>
          <p:nvPr>
            <p:ph type="title"/>
          </p:nvPr>
        </p:nvSpPr>
        <p:spPr>
          <a:xfrm>
            <a:off x="685890" y="-151158"/>
            <a:ext cx="11236914" cy="1293707"/>
          </a:xfrm>
        </p:spPr>
        <p:txBody>
          <a:bodyPr/>
          <a:lstStyle/>
          <a:p>
            <a:pPr>
              <a:defRPr/>
            </a:pPr>
            <a:r>
              <a:rPr lang="en-US" altLang="en-US" sz="3940" dirty="0"/>
              <a:t>Impact on Detection/Track Forecast Statistics</a:t>
            </a:r>
            <a:endParaRPr lang="en-US" altLang="en-US" dirty="0"/>
          </a:p>
        </p:txBody>
      </p:sp>
      <p:pic>
        <p:nvPicPr>
          <p:cNvPr id="17410" name="Picture 3" descr="D:\www\era40\tc\extend_abs_conf_reanal2_9908\plt\tc.basin.pod.1987.nhem.nhc.zz3i,zymc.con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02" y="1524000"/>
            <a:ext cx="6177841"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D:\www\era40\tc\extend_abs_conf_reanal2_9908\plt\tc.basin.stat.1987.nhem.homo.metric.nhc.zz3i,zymc.conf.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486" y="3976179"/>
            <a:ext cx="6113572" cy="44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AutoShape 5"/>
          <p:cNvSpPr>
            <a:spLocks noChangeArrowheads="1"/>
          </p:cNvSpPr>
          <p:nvPr/>
        </p:nvSpPr>
        <p:spPr bwMode="auto">
          <a:xfrm>
            <a:off x="3869821" y="7089680"/>
            <a:ext cx="1796102" cy="415079"/>
          </a:xfrm>
          <a:prstGeom prst="wedgeRoundRectCallout">
            <a:avLst>
              <a:gd name="adj1" fmla="val 140595"/>
              <a:gd name="adj2" fmla="val -416772"/>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hangingPunct="0"/>
            <a:r>
              <a:rPr lang="en-US" altLang="en-US" sz="1838">
                <a:solidFill>
                  <a:srgbClr val="000000"/>
                </a:solidFill>
                <a:ea typeface="+mn-ea"/>
                <a:cs typeface="+mn-cs"/>
              </a:rPr>
              <a:t>stronger vortex</a:t>
            </a:r>
          </a:p>
        </p:txBody>
      </p:sp>
      <p:sp>
        <p:nvSpPr>
          <p:cNvPr id="17413" name="AutoShape 6"/>
          <p:cNvSpPr>
            <a:spLocks noChangeArrowheads="1"/>
          </p:cNvSpPr>
          <p:nvPr/>
        </p:nvSpPr>
        <p:spPr bwMode="auto">
          <a:xfrm>
            <a:off x="4102829" y="7683736"/>
            <a:ext cx="2201518" cy="728001"/>
          </a:xfrm>
          <a:prstGeom prst="wedgeRoundRectCallout">
            <a:avLst>
              <a:gd name="adj1" fmla="val 91384"/>
              <a:gd name="adj2" fmla="val -55931"/>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hangingPunct="0"/>
            <a:r>
              <a:rPr lang="en-US" altLang="en-US" sz="1838">
                <a:solidFill>
                  <a:srgbClr val="000000"/>
                </a:solidFill>
                <a:ea typeface="+mn-ea"/>
                <a:cs typeface="+mn-cs"/>
              </a:rPr>
              <a:t>lower initial position error</a:t>
            </a:r>
          </a:p>
        </p:txBody>
      </p:sp>
      <p:sp>
        <p:nvSpPr>
          <p:cNvPr id="17414" name="AutoShape 7"/>
          <p:cNvSpPr>
            <a:spLocks noChangeArrowheads="1"/>
          </p:cNvSpPr>
          <p:nvPr/>
        </p:nvSpPr>
        <p:spPr bwMode="auto">
          <a:xfrm>
            <a:off x="9586672" y="4788092"/>
            <a:ext cx="2088196" cy="415079"/>
          </a:xfrm>
          <a:prstGeom prst="wedgeRoundRectCallout">
            <a:avLst>
              <a:gd name="adj1" fmla="val -31273"/>
              <a:gd name="adj2" fmla="val 366667"/>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hangingPunct="0"/>
            <a:r>
              <a:rPr lang="en-US" altLang="en-US" sz="1838" dirty="0">
                <a:solidFill>
                  <a:srgbClr val="000000"/>
                </a:solidFill>
                <a:ea typeface="+mn-ea"/>
                <a:cs typeface="+mn-cs"/>
              </a:rPr>
              <a:t>72-h FE ~ 380 km</a:t>
            </a:r>
          </a:p>
        </p:txBody>
      </p:sp>
      <p:sp>
        <p:nvSpPr>
          <p:cNvPr id="17415" name="AutoShape 8"/>
          <p:cNvSpPr>
            <a:spLocks noChangeArrowheads="1"/>
          </p:cNvSpPr>
          <p:nvPr/>
        </p:nvSpPr>
        <p:spPr bwMode="auto">
          <a:xfrm>
            <a:off x="7112000" y="1746923"/>
            <a:ext cx="3146700" cy="415079"/>
          </a:xfrm>
          <a:prstGeom prst="wedgeRoundRectCallout">
            <a:avLst>
              <a:gd name="adj1" fmla="val -73884"/>
              <a:gd name="adj2" fmla="val 218097"/>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hangingPunct="0"/>
            <a:r>
              <a:rPr lang="en-US" altLang="en-US" sz="1838">
                <a:solidFill>
                  <a:srgbClr val="000000"/>
                </a:solidFill>
                <a:ea typeface="+mn-ea"/>
                <a:cs typeface="+mn-cs"/>
              </a:rPr>
              <a:t>90 v 50 % detection at 120h</a:t>
            </a:r>
          </a:p>
        </p:txBody>
      </p:sp>
    </p:spTree>
    <p:extLst>
      <p:ext uri="{BB962C8B-B14F-4D97-AF65-F5344CB8AC3E}">
        <p14:creationId xmlns:p14="http://schemas.microsoft.com/office/powerpoint/2010/main" val="210964571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0F5C8DCD-A7BE-D045-8F68-8FCDE44AA519}"/>
              </a:ext>
            </a:extLst>
          </p:cNvPr>
          <p:cNvSpPr>
            <a:spLocks noGrp="1" noChangeArrowheads="1"/>
          </p:cNvSpPr>
          <p:nvPr>
            <p:ph type="title"/>
          </p:nvPr>
        </p:nvSpPr>
        <p:spPr>
          <a:xfrm>
            <a:off x="711200" y="-217712"/>
            <a:ext cx="11236914" cy="1293707"/>
          </a:xfrm>
        </p:spPr>
        <p:txBody>
          <a:bodyPr/>
          <a:lstStyle/>
          <a:p>
            <a:pPr>
              <a:defRPr/>
            </a:pPr>
            <a:r>
              <a:rPr lang="en-US" altLang="en-US" sz="4202" dirty="0"/>
              <a:t>Tropical Cyclone Bogussing ?!+?#^&amp;~!!</a:t>
            </a:r>
            <a:endParaRPr lang="en-US" altLang="en-US" dirty="0"/>
          </a:p>
        </p:txBody>
      </p:sp>
      <p:pic>
        <p:nvPicPr>
          <p:cNvPr id="11266" name="Picture 5" descr="E:\pix\web\reanal2.conf.hollingswor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036" y="1354431"/>
            <a:ext cx="9722727" cy="70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AutoShape 6"/>
          <p:cNvSpPr>
            <a:spLocks noChangeArrowheads="1"/>
          </p:cNvSpPr>
          <p:nvPr/>
        </p:nvSpPr>
        <p:spPr bwMode="auto">
          <a:xfrm>
            <a:off x="558800" y="2057400"/>
            <a:ext cx="3097969" cy="2561836"/>
          </a:xfrm>
          <a:prstGeom prst="wedgeRoundRectCallout">
            <a:avLst>
              <a:gd name="adj1" fmla="val 73427"/>
              <a:gd name="adj2" fmla="val 60392"/>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0" hangingPunct="0"/>
            <a:r>
              <a:rPr lang="en-US" altLang="en-US" sz="2364">
                <a:solidFill>
                  <a:srgbClr val="000000"/>
                </a:solidFill>
                <a:latin typeface="Arial Black" panose="020B0A04020102020204" pitchFamily="34" charset="0"/>
                <a:ea typeface="+mn-ea"/>
                <a:cs typeface="+mn-cs"/>
              </a:rPr>
              <a:t>Mess up the d+5</a:t>
            </a:r>
          </a:p>
          <a:p>
            <a:pPr eaLnBrk="0" hangingPunct="0"/>
            <a:r>
              <a:rPr lang="en-US" altLang="en-US" sz="2364">
                <a:solidFill>
                  <a:srgbClr val="000000"/>
                </a:solidFill>
                <a:latin typeface="Arial Black" panose="020B0A04020102020204" pitchFamily="34" charset="0"/>
                <a:ea typeface="+mn-ea"/>
                <a:cs typeface="+mn-cs"/>
              </a:rPr>
              <a:t>NHEM 500 Z anomaly correlation Fiorino and you’re </a:t>
            </a:r>
            <a:r>
              <a:rPr lang="en-US" altLang="en-US" sz="2626" i="1">
                <a:solidFill>
                  <a:srgbClr val="FF0000"/>
                </a:solidFill>
                <a:latin typeface="Arial Black" panose="020B0A04020102020204" pitchFamily="34" charset="0"/>
                <a:ea typeface="+mn-ea"/>
                <a:cs typeface="+mn-cs"/>
              </a:rPr>
              <a:t>TOAST</a:t>
            </a:r>
            <a:r>
              <a:rPr lang="en-US" altLang="en-US" sz="2626">
                <a:solidFill>
                  <a:srgbClr val="000000"/>
                </a:solidFill>
                <a:latin typeface="Arial Black" panose="020B0A04020102020204" pitchFamily="34" charset="0"/>
                <a:ea typeface="+mn-ea"/>
                <a:cs typeface="+mn-cs"/>
              </a:rPr>
              <a:t> </a:t>
            </a:r>
            <a:endParaRPr lang="en-US" altLang="en-US" sz="2364">
              <a:solidFill>
                <a:srgbClr val="000000"/>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3783009535"/>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Title &amp; Bullets">
  <a:themeElements>
    <a:clrScheme name="Custom 4">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FF0000"/>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90"/>
        </a:solidFill>
        <a:ln w="25400" cap="flat" cmpd="sng" algn="ctr">
          <a:solidFill>
            <a:srgbClr val="000000"/>
          </a:solidFill>
          <a:prstDash val="solid"/>
          <a:round/>
          <a:headEnd type="none" w="med" len="med"/>
          <a:tailEnd type="none" w="med" len="med"/>
        </a:ln>
        <a:effectLst/>
        <a:extLst/>
      </a:spPr>
      <a:bodyPr rtlCol="0" anchor="ctr">
        <a:spAutoFit/>
      </a:bodyPr>
      <a:lstStyle>
        <a:defPPr algn="ctr">
          <a:defRPr sz="2400" dirty="0" smtClean="0">
            <a:solidFill>
              <a:srgbClr val="FAD40C"/>
            </a:solidFill>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3.xml><?xml version="1.0" encoding="utf-8"?>
<a:theme xmlns:a="http://schemas.openxmlformats.org/drawingml/2006/main" name="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1750">
          <a:solidFill>
            <a:srgbClr val="FF0000"/>
          </a:solidFill>
          <a:tailEnd type="none"/>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31750">
          <a:solidFill>
            <a:srgbClr val="FF0000"/>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theme>
</file>

<file path=ppt/theme/theme4.xml><?xml version="1.0" encoding="utf-8"?>
<a:theme xmlns:a="http://schemas.openxmlformats.org/drawingml/2006/main" name="Equity">
  <a:themeElements>
    <a:clrScheme name="Equit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Equity">
      <a:majorFont>
        <a:latin typeface="Helvetica"/>
        <a:ea typeface="Helvetica"/>
        <a:cs typeface="Helvetica"/>
      </a:majorFont>
      <a:minorFont>
        <a:latin typeface="Calibri"/>
        <a:ea typeface="Calibri"/>
        <a:cs typeface="Calibri"/>
      </a:minorFont>
    </a:fontScheme>
    <a:fmtScheme name="Equ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Perpetua"/>
            <a:ea typeface="Perpetua"/>
            <a:cs typeface="Perpetua"/>
            <a:sym typeface="Perpet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Perpetua"/>
            <a:ea typeface="Perpetua"/>
            <a:cs typeface="Perpetua"/>
            <a:sym typeface="Perpet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63868</TotalTime>
  <Pages>0</Pages>
  <Words>2307</Words>
  <Characters>0</Characters>
  <Application>Microsoft Macintosh PowerPoint</Application>
  <PresentationFormat>Custom</PresentationFormat>
  <Lines>0</Lines>
  <Paragraphs>336</Paragraphs>
  <Slides>53</Slides>
  <Notes>7</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53</vt:i4>
      </vt:variant>
    </vt:vector>
  </HeadingPairs>
  <TitlesOfParts>
    <vt:vector size="69" baseType="lpstr">
      <vt:lpstr>Arial</vt:lpstr>
      <vt:lpstr>Arial Black</vt:lpstr>
      <vt:lpstr>Calibri</vt:lpstr>
      <vt:lpstr>Courier</vt:lpstr>
      <vt:lpstr>Courier New</vt:lpstr>
      <vt:lpstr>Franklin Gothic Book</vt:lpstr>
      <vt:lpstr>Gill Sans</vt:lpstr>
      <vt:lpstr>Gill Sans MT</vt:lpstr>
      <vt:lpstr>Lucida Grande</vt:lpstr>
      <vt:lpstr>Perpetua</vt:lpstr>
      <vt:lpstr>Wingdings</vt:lpstr>
      <vt:lpstr>1_Title &amp; Bullets</vt:lpstr>
      <vt:lpstr>Met Office PowerPoint Template</vt:lpstr>
      <vt:lpstr>テーマ1</vt:lpstr>
      <vt:lpstr>Equity</vt:lpstr>
      <vt:lpstr>Office 主题</vt:lpstr>
      <vt:lpstr>“You’re only as good as what you measure”</vt:lpstr>
      <vt:lpstr>The Gary Atkinson 2x2 contingency table Atkinson 1971 AWS TR 240 Forecasters Guide to Tropical Meteorology</vt:lpstr>
      <vt:lpstr>The Moral of the story is…</vt:lpstr>
      <vt:lpstr>What is a good forecast?</vt:lpstr>
      <vt:lpstr>a moral danger…  HFIP…improve forecast by 50%</vt:lpstr>
      <vt:lpstr>TC Wind Retrievals -- Hurricane Emily, 1987</vt:lpstr>
      <vt:lpstr>Impact on Emily detection &amp; track forecasts</vt:lpstr>
      <vt:lpstr>Impact on Detection/Track Forecast Statistics</vt:lpstr>
      <vt:lpstr>Tropical Cyclone Bogussing ?!+?#^&amp;~!!</vt:lpstr>
      <vt:lpstr>Z500 Anom Corr Midlats</vt:lpstr>
      <vt:lpstr>another Moral of the story is…</vt:lpstr>
      <vt:lpstr>TC NWP Progress 1985 – 2018  from IWTC I to IWTC IX       Mike Fiorino Commander, United States Navy (retired) B.S. (’75 PSU), M.S. (’78 PSU), Ph.D. (’87 NPS) all in Meteorology michael.fiorino@noaa.gov      University of Colorado Boulder CO   Earth System Research Laboratory, Boulder CO  National Hurricane Center, Miami FL Joint Typhoon Warning Center, Pearl Harbor HI Lawrence Livermore National Laboratory, Livermore CA European Centre for Medium-Range Weather Forecasts, Shinfield Park, Berskshire, UK Meteorological Research Institute – Japan Meteorological Agency, Tsukuba JAPAN Space and Naval Warfare Systems Command,  Arlington VA NASA Goddard Space Flight Center, Greenbelt MD National Centers for Environmental Prediction, Camp Springs MD Naval Postgraduate School, Monterey CA Fleet Numerical Meteorology and Oceanography Center, Monterey CA Naval Research Laboratory, Monterey CA Atlantic Oceanographic and Meteorological Laboratory, Miami FL Pennsylvania State University, University Park PA</vt:lpstr>
      <vt:lpstr>Outline of Talk</vt:lpstr>
      <vt:lpstr>“NCEP never had a hurricane model until 2007”</vt:lpstr>
      <vt:lpstr>NCEP has run TC models since 1968 JMA since 1963 US NAVY since 1978</vt:lpstr>
      <vt:lpstr>エンダベウピの日本 Japanese NWP</vt:lpstr>
      <vt:lpstr>エンダベウピの日本 + NCEP</vt:lpstr>
      <vt:lpstr>エンダベウピの日本 + US NAVY</vt:lpstr>
      <vt:lpstr>as an NWP modeler wearing two hats…it sometimes feels like... Dr. Gray’s Push Me-Pull You</vt:lpstr>
      <vt:lpstr>1st NWP Progress since IWTC I – Bangkok 1985</vt:lpstr>
      <vt:lpstr>1st Kepertian NWP Progress since IWTC 1</vt:lpstr>
      <vt:lpstr>2nd NWP Progress since IWTC I – Rec D.1</vt:lpstr>
      <vt:lpstr>The Back Story – SuperTyphoon ABBY (05W.1983) the most consequential storm in the history of US Navy TC NWP</vt:lpstr>
      <vt:lpstr>WPAC 1983 – NWP 72-h ~ 360 nmi</vt:lpstr>
      <vt:lpstr>WPAC 2018 – NWP 72-h ~ 100 nmi</vt:lpstr>
      <vt:lpstr>Circular area of mean 72-h PE 360 v 100 nm  92% reduction in area!</vt:lpstr>
      <vt:lpstr>Summary of NWP progress</vt:lpstr>
      <vt:lpstr>That was the good news…here is a concerning situation  regarding TCvitals</vt:lpstr>
      <vt:lpstr>TCvitals DA – 1988 </vt:lpstr>
      <vt:lpstr>The TC NWP (profound?) irony</vt:lpstr>
      <vt:lpstr>The TC NWP (profound?) irony – 2018</vt:lpstr>
      <vt:lpstr>The TC NWP irony</vt:lpstr>
      <vt:lpstr>Summary of NWP progress since IWTC I</vt:lpstr>
      <vt:lpstr>as an NWP modeler wearing two hats…it sometimes feels like... Dr. Gray’s Push Me-Pull You</vt:lpstr>
      <vt:lpstr>A Researcher - Forecaster conundrum</vt:lpstr>
      <vt:lpstr>NWP is a misnomer</vt:lpstr>
      <vt:lpstr>a TC forecast is … 09P.2018 (GITA) 2018020918 warning</vt:lpstr>
      <vt:lpstr>TC winds and NWS Watch/Warnings</vt:lpstr>
      <vt:lpstr>What is the difference between a 72-h mean PE and 120-h mean PE? 10-y R34 histograms (2008-2017)  taus: 0 (G), 72 (R),120 (B)</vt:lpstr>
      <vt:lpstr>What is the difference between a 72-h mean PE and 120-h mean PE? fundamentally different type of storms</vt:lpstr>
      <vt:lpstr>Status of TCvitals Usage at the NWP Centers ~ 2019</vt:lpstr>
      <vt:lpstr>Central Pressure Data Assimilation</vt:lpstr>
      <vt:lpstr>Atmosphere-Ocean Coupled MOGM: Typhoon Trami</vt:lpstr>
      <vt:lpstr>PowerPoint Presentation</vt:lpstr>
      <vt:lpstr>PowerPoint Presentation</vt:lpstr>
      <vt:lpstr>PowerPoint Presentation</vt:lpstr>
      <vt:lpstr>HWRF Vortex Initialization Overview</vt:lpstr>
      <vt:lpstr>PowerPoint Presentation</vt:lpstr>
      <vt:lpstr>PowerPoint Presentation</vt:lpstr>
      <vt:lpstr>Why IWTC important to me…</vt:lpstr>
      <vt:lpstr>"What we've got here is failure to communicate” Cool Hand Luke 1967</vt:lpstr>
      <vt:lpstr>Recommendations</vt:lpstr>
      <vt:lpstr>Web Sites and S/W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 Genesis in Global Models  tcgen V1.0   Mike Fiorino, CDR USN(ret) NOAA ESRL Boulder CO michael.fiorino@noaa.gov 1 March 2011</dc:title>
  <dc:subject/>
  <dc:creator>Mike Fiorino</dc:creator>
  <cp:keywords/>
  <dc:description/>
  <cp:lastModifiedBy>Michael Fiorino</cp:lastModifiedBy>
  <cp:revision>659</cp:revision>
  <cp:lastPrinted>2018-05-09T21:47:28Z</cp:lastPrinted>
  <dcterms:modified xsi:type="dcterms:W3CDTF">2018-12-07T20:14:34Z</dcterms:modified>
</cp:coreProperties>
</file>