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24" r:id="rId1"/>
  </p:sldMasterIdLst>
  <p:notesMasterIdLst>
    <p:notesMasterId r:id="rId16"/>
  </p:notesMasterIdLst>
  <p:handoutMasterIdLst>
    <p:handoutMasterId r:id="rId17"/>
  </p:handoutMasterIdLst>
  <p:sldIdLst>
    <p:sldId id="1001" r:id="rId2"/>
    <p:sldId id="1002" r:id="rId3"/>
    <p:sldId id="997" r:id="rId4"/>
    <p:sldId id="970" r:id="rId5"/>
    <p:sldId id="996" r:id="rId6"/>
    <p:sldId id="971" r:id="rId7"/>
    <p:sldId id="1005" r:id="rId8"/>
    <p:sldId id="674" r:id="rId9"/>
    <p:sldId id="1003" r:id="rId10"/>
    <p:sldId id="975" r:id="rId11"/>
    <p:sldId id="1006" r:id="rId12"/>
    <p:sldId id="972" r:id="rId13"/>
    <p:sldId id="974" r:id="rId14"/>
    <p:sldId id="960" r:id="rId15"/>
  </p:sldIdLst>
  <p:sldSz cx="13004800" cy="9753600"/>
  <p:notesSz cx="6858000" cy="9144000"/>
  <p:defaultTextStyle>
    <a:defPPr>
      <a:defRPr lang="en-US"/>
    </a:defPPr>
    <a:lvl1pPr algn="ctr" rtl="0" fontAlgn="base">
      <a:spcBef>
        <a:spcPct val="0"/>
      </a:spcBef>
      <a:spcAft>
        <a:spcPct val="0"/>
      </a:spcAft>
      <a:defRPr sz="3800" kern="1200">
        <a:solidFill>
          <a:srgbClr val="000000"/>
        </a:solidFill>
        <a:latin typeface="Gill Sans" charset="0"/>
        <a:ea typeface="ヒラギノ角ゴ ProN W3" charset="0"/>
        <a:cs typeface="ヒラギノ角ゴ ProN W3" charset="0"/>
        <a:sym typeface="Gill Sans" charset="0"/>
      </a:defRPr>
    </a:lvl1pPr>
    <a:lvl2pPr marL="457200" algn="ctr" rtl="0" fontAlgn="base">
      <a:spcBef>
        <a:spcPct val="0"/>
      </a:spcBef>
      <a:spcAft>
        <a:spcPct val="0"/>
      </a:spcAft>
      <a:defRPr sz="3800" kern="1200">
        <a:solidFill>
          <a:srgbClr val="000000"/>
        </a:solidFill>
        <a:latin typeface="Gill Sans" charset="0"/>
        <a:ea typeface="ヒラギノ角ゴ ProN W3" charset="0"/>
        <a:cs typeface="ヒラギノ角ゴ ProN W3" charset="0"/>
        <a:sym typeface="Gill Sans" charset="0"/>
      </a:defRPr>
    </a:lvl2pPr>
    <a:lvl3pPr marL="914400" algn="ctr" rtl="0" fontAlgn="base">
      <a:spcBef>
        <a:spcPct val="0"/>
      </a:spcBef>
      <a:spcAft>
        <a:spcPct val="0"/>
      </a:spcAft>
      <a:defRPr sz="3800" kern="1200">
        <a:solidFill>
          <a:srgbClr val="000000"/>
        </a:solidFill>
        <a:latin typeface="Gill Sans" charset="0"/>
        <a:ea typeface="ヒラギノ角ゴ ProN W3" charset="0"/>
        <a:cs typeface="ヒラギノ角ゴ ProN W3" charset="0"/>
        <a:sym typeface="Gill Sans" charset="0"/>
      </a:defRPr>
    </a:lvl3pPr>
    <a:lvl4pPr marL="1371600" algn="ctr" rtl="0" fontAlgn="base">
      <a:spcBef>
        <a:spcPct val="0"/>
      </a:spcBef>
      <a:spcAft>
        <a:spcPct val="0"/>
      </a:spcAft>
      <a:defRPr sz="3800" kern="1200">
        <a:solidFill>
          <a:srgbClr val="000000"/>
        </a:solidFill>
        <a:latin typeface="Gill Sans" charset="0"/>
        <a:ea typeface="ヒラギノ角ゴ ProN W3" charset="0"/>
        <a:cs typeface="ヒラギノ角ゴ ProN W3" charset="0"/>
        <a:sym typeface="Gill Sans" charset="0"/>
      </a:defRPr>
    </a:lvl4pPr>
    <a:lvl5pPr marL="1828800" algn="ctr" rtl="0" fontAlgn="base">
      <a:spcBef>
        <a:spcPct val="0"/>
      </a:spcBef>
      <a:spcAft>
        <a:spcPct val="0"/>
      </a:spcAft>
      <a:defRPr sz="3800" kern="1200">
        <a:solidFill>
          <a:srgbClr val="000000"/>
        </a:solidFill>
        <a:latin typeface="Gill Sans" charset="0"/>
        <a:ea typeface="ヒラギノ角ゴ ProN W3" charset="0"/>
        <a:cs typeface="ヒラギノ角ゴ ProN W3" charset="0"/>
        <a:sym typeface="Gill Sans" charset="0"/>
      </a:defRPr>
    </a:lvl5pPr>
    <a:lvl6pPr marL="2286000" algn="l" defTabSz="457200" rtl="0" eaLnBrk="1" latinLnBrk="0" hangingPunct="1">
      <a:defRPr sz="3800" kern="1200">
        <a:solidFill>
          <a:srgbClr val="000000"/>
        </a:solidFill>
        <a:latin typeface="Gill Sans" charset="0"/>
        <a:ea typeface="ヒラギノ角ゴ ProN W3" charset="0"/>
        <a:cs typeface="ヒラギノ角ゴ ProN W3" charset="0"/>
        <a:sym typeface="Gill Sans" charset="0"/>
      </a:defRPr>
    </a:lvl6pPr>
    <a:lvl7pPr marL="2743200" algn="l" defTabSz="457200" rtl="0" eaLnBrk="1" latinLnBrk="0" hangingPunct="1">
      <a:defRPr sz="3800" kern="1200">
        <a:solidFill>
          <a:srgbClr val="000000"/>
        </a:solidFill>
        <a:latin typeface="Gill Sans" charset="0"/>
        <a:ea typeface="ヒラギノ角ゴ ProN W3" charset="0"/>
        <a:cs typeface="ヒラギノ角ゴ ProN W3" charset="0"/>
        <a:sym typeface="Gill Sans" charset="0"/>
      </a:defRPr>
    </a:lvl7pPr>
    <a:lvl8pPr marL="3200400" algn="l" defTabSz="457200" rtl="0" eaLnBrk="1" latinLnBrk="0" hangingPunct="1">
      <a:defRPr sz="3800" kern="1200">
        <a:solidFill>
          <a:srgbClr val="000000"/>
        </a:solidFill>
        <a:latin typeface="Gill Sans" charset="0"/>
        <a:ea typeface="ヒラギノ角ゴ ProN W3" charset="0"/>
        <a:cs typeface="ヒラギノ角ゴ ProN W3" charset="0"/>
        <a:sym typeface="Gill Sans" charset="0"/>
      </a:defRPr>
    </a:lvl8pPr>
    <a:lvl9pPr marL="3657600" algn="l" defTabSz="457200" rtl="0" eaLnBrk="1" latinLnBrk="0" hangingPunct="1">
      <a:defRPr sz="3800" kern="1200">
        <a:solidFill>
          <a:srgbClr val="000000"/>
        </a:solidFill>
        <a:latin typeface="Gill Sans" charset="0"/>
        <a:ea typeface="ヒラギノ角ゴ ProN W3" charset="0"/>
        <a:cs typeface="ヒラギノ角ゴ ProN W3" charset="0"/>
        <a:sym typeface="Gill Sans" charset="0"/>
      </a:defRPr>
    </a:lvl9pPr>
  </p:defaultTextStyle>
  <p:extLst>
    <p:ext uri="{EFAFB233-063F-42B5-8137-9DF3F51BA10A}">
      <p15:sldGuideLst xmlns:p15="http://schemas.microsoft.com/office/powerpoint/2012/main">
        <p15:guide id="1" orient="horz" pos="1872">
          <p15:clr>
            <a:srgbClr val="A4A3A4"/>
          </p15:clr>
        </p15:guide>
        <p15:guide id="2" pos="414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F00"/>
    <a:srgbClr val="011893"/>
    <a:srgbClr val="FAD40C"/>
    <a:srgbClr val="FFCC00"/>
    <a:srgbClr val="C00000"/>
    <a:srgbClr val="797716"/>
    <a:srgbClr val="FFFF66"/>
    <a:srgbClr val="660066"/>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325"/>
    <p:restoredTop sz="95792"/>
  </p:normalViewPr>
  <p:slideViewPr>
    <p:cSldViewPr snapToGrid="0">
      <p:cViewPr varScale="1">
        <p:scale>
          <a:sx n="82" d="100"/>
          <a:sy n="82" d="100"/>
        </p:scale>
        <p:origin x="216" y="168"/>
      </p:cViewPr>
      <p:guideLst>
        <p:guide orient="horz" pos="1872"/>
        <p:guide pos="4144"/>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Gill Sans MT" panose="020B0502020104020203" pitchFamily="34" charset="77"/>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1909C7F-0019-A746-BC35-60078EE268AB}" type="datetimeFigureOut">
              <a:rPr lang="en-US" smtClean="0">
                <a:latin typeface="Gill Sans MT" panose="020B0502020104020203" pitchFamily="34" charset="77"/>
              </a:rPr>
              <a:t>8/5/26</a:t>
            </a:fld>
            <a:endParaRPr lang="en-US" dirty="0">
              <a:latin typeface="Gill Sans MT" panose="020B0502020104020203" pitchFamily="34" charset="77"/>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Gill Sans MT" panose="020B0502020104020203" pitchFamily="34" charset="77"/>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C792CD-2E85-ED44-AF36-A9280AD41DD4}" type="slidenum">
              <a:rPr lang="en-US" smtClean="0">
                <a:latin typeface="Gill Sans MT" panose="020B0502020104020203" pitchFamily="34" charset="77"/>
              </a:rPr>
              <a:t>‹#›</a:t>
            </a:fld>
            <a:endParaRPr lang="en-US" dirty="0">
              <a:latin typeface="Gill Sans MT" panose="020B0502020104020203" pitchFamily="34" charset="77"/>
            </a:endParaRPr>
          </a:p>
        </p:txBody>
      </p:sp>
    </p:spTree>
    <p:extLst>
      <p:ext uri="{BB962C8B-B14F-4D97-AF65-F5344CB8AC3E}">
        <p14:creationId xmlns:p14="http://schemas.microsoft.com/office/powerpoint/2010/main" val="26764695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Gill Sans MT" panose="020B0502020104020203" pitchFamily="34" charset="77"/>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Gill Sans MT" panose="020B0502020104020203" pitchFamily="34" charset="77"/>
              </a:defRPr>
            </a:lvl1pPr>
          </a:lstStyle>
          <a:p>
            <a:fld id="{4B64D811-AE98-3547-8C95-9A72C60AA8A9}" type="datetimeFigureOut">
              <a:rPr lang="en-US" smtClean="0"/>
              <a:pPr/>
              <a:t>8/5/26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Gill Sans MT" panose="020B0502020104020203"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Gill Sans MT" panose="020B0502020104020203" pitchFamily="34" charset="77"/>
              </a:defRPr>
            </a:lvl1pPr>
          </a:lstStyle>
          <a:p>
            <a:fld id="{67C63263-B3F5-3543-9330-AF2F475BC8D9}" type="slidenum">
              <a:rPr lang="en-US" smtClean="0"/>
              <a:pPr/>
              <a:t>‹#›</a:t>
            </a:fld>
            <a:endParaRPr lang="en-US" dirty="0"/>
          </a:p>
        </p:txBody>
      </p:sp>
    </p:spTree>
    <p:extLst>
      <p:ext uri="{BB962C8B-B14F-4D97-AF65-F5344CB8AC3E}">
        <p14:creationId xmlns:p14="http://schemas.microsoft.com/office/powerpoint/2010/main" val="58178550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ED251-00C2-8E80-38F0-E059F81BD7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E97C4A-5F2F-48AC-8A76-6B4BFB1B1A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DB8B67-FC83-B1A9-68F2-6FB3650307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BA0CC5-3E47-072A-9E4B-36039762C5DE}"/>
              </a:ext>
            </a:extLst>
          </p:cNvPr>
          <p:cNvSpPr>
            <a:spLocks noGrp="1"/>
          </p:cNvSpPr>
          <p:nvPr>
            <p:ph type="sldNum" sz="quarter" idx="5"/>
          </p:nvPr>
        </p:nvSpPr>
        <p:spPr/>
        <p:txBody>
          <a:bodyPr/>
          <a:lstStyle/>
          <a:p>
            <a:fld id="{67C63263-B3F5-3543-9330-AF2F475BC8D9}" type="slidenum">
              <a:rPr lang="en-US" smtClean="0"/>
              <a:t>1</a:t>
            </a:fld>
            <a:endParaRPr lang="en-US"/>
          </a:p>
        </p:txBody>
      </p:sp>
    </p:spTree>
    <p:extLst>
      <p:ext uri="{BB962C8B-B14F-4D97-AF65-F5344CB8AC3E}">
        <p14:creationId xmlns:p14="http://schemas.microsoft.com/office/powerpoint/2010/main" val="3832033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C63263-B3F5-3543-9330-AF2F475BC8D9}" type="slidenum">
              <a:rPr lang="en-US" smtClean="0"/>
              <a:pPr/>
              <a:t>6</a:t>
            </a:fld>
            <a:endParaRPr lang="en-US" dirty="0"/>
          </a:p>
        </p:txBody>
      </p:sp>
    </p:spTree>
    <p:extLst>
      <p:ext uri="{BB962C8B-B14F-4D97-AF65-F5344CB8AC3E}">
        <p14:creationId xmlns:p14="http://schemas.microsoft.com/office/powerpoint/2010/main" val="31922865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alphaModFix amt="13844"/>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sz="3600"/>
            </a:lvl1pPr>
            <a:lvl2pPr>
              <a:defRPr sz="2800"/>
            </a:lvl2pPr>
            <a:lvl3pPr>
              <a:defRPr sz="2400"/>
            </a:lvl3pPr>
            <a:lvl4pPr>
              <a:defRPr sz="24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5"/>
          <p:cNvSpPr txBox="1">
            <a:spLocks noChangeArrowheads="1"/>
          </p:cNvSpPr>
          <p:nvPr userDrawn="1"/>
        </p:nvSpPr>
        <p:spPr bwMode="auto">
          <a:xfrm>
            <a:off x="6235700" y="9340850"/>
            <a:ext cx="533400" cy="41275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600" kern="1200">
                <a:solidFill>
                  <a:srgbClr val="000080"/>
                </a:solidFill>
                <a:latin typeface="Gill Sans" charset="0"/>
                <a:ea typeface="ヒラギノ角ゴ ProN W3" charset="0"/>
                <a:cs typeface="Gill Sans" charset="0"/>
                <a:sym typeface="Gill Sans" charset="0"/>
              </a:defRPr>
            </a:lvl1pPr>
            <a:lvl2pPr marL="742950" indent="-285750" algn="ctr" rtl="0" eaLnBrk="0" fontAlgn="base"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2pPr>
            <a:lvl3pPr marL="1143000" indent="-228600" algn="ctr" rtl="0" eaLnBrk="0" fontAlgn="base"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3pPr>
            <a:lvl4pPr marL="1600200" indent="-228600" algn="ctr" rtl="0" eaLnBrk="0" fontAlgn="base"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4pPr>
            <a:lvl5pPr marL="2057400" indent="-228600" algn="ctr" rtl="0" eaLnBrk="0" fontAlgn="base"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5pPr>
            <a:lvl6pPr marL="2514600" indent="-228600" algn="ctr" defTabSz="457200" rtl="0" eaLnBrk="0" fontAlgn="base" latinLnBrk="0"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6pPr>
            <a:lvl7pPr marL="2971800" indent="-228600" algn="ctr" defTabSz="457200" rtl="0" eaLnBrk="0" fontAlgn="base" latinLnBrk="0"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7pPr>
            <a:lvl8pPr marL="3429000" indent="-228600" algn="ctr" defTabSz="457200" rtl="0" eaLnBrk="0" fontAlgn="base" latinLnBrk="0"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8pPr>
            <a:lvl9pPr marL="3886200" indent="-228600" algn="ctr" defTabSz="457200" rtl="0" eaLnBrk="0" fontAlgn="base" latinLnBrk="0"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9pPr>
          </a:lstStyle>
          <a:p>
            <a:pPr>
              <a:defRPr/>
            </a:pPr>
            <a:endParaRPr lang="en-US" b="0" i="0" dirty="0">
              <a:latin typeface="Gill Sans MT" panose="020B0502020104020203" pitchFamily="34" charset="77"/>
            </a:endParaRPr>
          </a:p>
        </p:txBody>
      </p:sp>
    </p:spTree>
    <p:extLst>
      <p:ext uri="{BB962C8B-B14F-4D97-AF65-F5344CB8AC3E}">
        <p14:creationId xmlns:p14="http://schemas.microsoft.com/office/powerpoint/2010/main" val="283988678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Box 5"/>
          <p:cNvSpPr txBox="1">
            <a:spLocks noChangeArrowheads="1"/>
          </p:cNvSpPr>
          <p:nvPr userDrawn="1"/>
        </p:nvSpPr>
        <p:spPr bwMode="auto">
          <a:xfrm>
            <a:off x="6235700" y="9340850"/>
            <a:ext cx="533400" cy="41275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600" kern="1200">
                <a:solidFill>
                  <a:srgbClr val="000080"/>
                </a:solidFill>
                <a:latin typeface="Gill Sans" charset="0"/>
                <a:ea typeface="ヒラギノ角ゴ ProN W3" charset="0"/>
                <a:cs typeface="Gill Sans" charset="0"/>
                <a:sym typeface="Gill Sans" charset="0"/>
              </a:defRPr>
            </a:lvl1pPr>
            <a:lvl2pPr marL="742950" indent="-285750" algn="ctr" rtl="0" eaLnBrk="0" fontAlgn="base"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2pPr>
            <a:lvl3pPr marL="1143000" indent="-228600" algn="ctr" rtl="0" eaLnBrk="0" fontAlgn="base"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3pPr>
            <a:lvl4pPr marL="1600200" indent="-228600" algn="ctr" rtl="0" eaLnBrk="0" fontAlgn="base"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4pPr>
            <a:lvl5pPr marL="2057400" indent="-228600" algn="ctr" rtl="0" eaLnBrk="0" fontAlgn="base"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5pPr>
            <a:lvl6pPr marL="2514600" indent="-228600" algn="ctr" defTabSz="457200" rtl="0" eaLnBrk="0" fontAlgn="base" latinLnBrk="0"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6pPr>
            <a:lvl7pPr marL="2971800" indent="-228600" algn="ctr" defTabSz="457200" rtl="0" eaLnBrk="0" fontAlgn="base" latinLnBrk="0"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7pPr>
            <a:lvl8pPr marL="3429000" indent="-228600" algn="ctr" defTabSz="457200" rtl="0" eaLnBrk="0" fontAlgn="base" latinLnBrk="0"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8pPr>
            <a:lvl9pPr marL="3886200" indent="-228600" algn="ctr" defTabSz="457200" rtl="0" eaLnBrk="0" fontAlgn="base" latinLnBrk="0"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9pPr>
          </a:lstStyle>
          <a:p>
            <a:pPr>
              <a:defRPr/>
            </a:pPr>
            <a:endParaRPr lang="en-US" b="0" i="0" dirty="0">
              <a:latin typeface="Gill Sans MT" panose="020B0502020104020203" pitchFamily="34" charset="77"/>
            </a:endParaRPr>
          </a:p>
        </p:txBody>
      </p:sp>
    </p:spTree>
    <p:extLst>
      <p:ext uri="{BB962C8B-B14F-4D97-AF65-F5344CB8AC3E}">
        <p14:creationId xmlns:p14="http://schemas.microsoft.com/office/powerpoint/2010/main" val="228439529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1618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hyperlink" Target="mailto:mfiorino@gmu.edu" TargetMode="External"/><Relationship Id="rId5" Type="http://schemas.openxmlformats.org/officeDocument/2006/relationships/image" Target="../media/image2.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a:alphaModFix amt="19273"/>
            <a:lum/>
          </a:blip>
          <a:srcRect/>
          <a:stretch>
            <a:fillRect l="-10000" r="-10000"/>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12700" y="-12700"/>
            <a:ext cx="12979400" cy="1054100"/>
          </a:xfrm>
          <a:prstGeom prst="rect">
            <a:avLst/>
          </a:prstGeom>
          <a:gradFill>
            <a:gsLst>
              <a:gs pos="0">
                <a:srgbClr val="011893">
                  <a:alpha val="20288"/>
                </a:srgbClr>
              </a:gs>
              <a:gs pos="46000">
                <a:schemeClr val="bg1">
                  <a:lumMod val="0"/>
                  <a:lumOff val="100000"/>
                </a:schemeClr>
              </a:gs>
              <a:gs pos="100000">
                <a:srgbClr val="011893">
                  <a:alpha val="33000"/>
                </a:srgbClr>
              </a:gs>
              <a:gs pos="100000">
                <a:schemeClr val="accent3">
                  <a:lumMod val="75000"/>
                  <a:alpha val="73000"/>
                </a:schemeClr>
              </a:gs>
            </a:gsLst>
            <a:lin ang="10800000" scaled="0"/>
          </a:grad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
        <p:nvSpPr>
          <p:cNvPr id="1027" name="Rectangle 2"/>
          <p:cNvSpPr>
            <a:spLocks noGrp="1" noChangeArrowheads="1"/>
          </p:cNvSpPr>
          <p:nvPr>
            <p:ph type="body" idx="1"/>
          </p:nvPr>
        </p:nvSpPr>
        <p:spPr bwMode="auto">
          <a:xfrm>
            <a:off x="533400" y="1524000"/>
            <a:ext cx="11925300" cy="67056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t" anchorCtr="0" compatLnSpc="1">
            <a:prstTxWarp prst="textNoShape">
              <a:avLst/>
            </a:prstTxWarp>
          </a:bodyPr>
          <a:lstStyle/>
          <a:p>
            <a:pPr lvl="0"/>
            <a:r>
              <a:rPr lang="en-US" dirty="0">
                <a:sym typeface="Gill Sans" charset="0"/>
              </a:rPr>
              <a:t>Click to edit Master text styles</a:t>
            </a:r>
          </a:p>
          <a:p>
            <a:pPr lvl="1"/>
            <a:r>
              <a:rPr lang="en-US" dirty="0">
                <a:sym typeface="Gill Sans" charset="0"/>
              </a:rPr>
              <a:t>Second level</a:t>
            </a:r>
          </a:p>
          <a:p>
            <a:pPr lvl="2"/>
            <a:r>
              <a:rPr lang="en-US" dirty="0">
                <a:sym typeface="Gill Sans" charset="0"/>
              </a:rPr>
              <a:t>Third level</a:t>
            </a:r>
          </a:p>
          <a:p>
            <a:pPr lvl="3"/>
            <a:r>
              <a:rPr lang="en-US" dirty="0">
                <a:sym typeface="Gill Sans" charset="0"/>
              </a:rPr>
              <a:t>Fourth level</a:t>
            </a:r>
          </a:p>
          <a:p>
            <a:pPr lvl="4"/>
            <a:r>
              <a:rPr lang="en-US" dirty="0">
                <a:sym typeface="Gill Sans" charset="0"/>
              </a:rPr>
              <a:t>Fifth level</a:t>
            </a:r>
          </a:p>
        </p:txBody>
      </p:sp>
      <p:sp>
        <p:nvSpPr>
          <p:cNvPr id="2055" name="TextBox 7"/>
          <p:cNvSpPr txBox="1">
            <a:spLocks noChangeArrowheads="1"/>
          </p:cNvSpPr>
          <p:nvPr userDrawn="1"/>
        </p:nvSpPr>
        <p:spPr bwMode="auto">
          <a:xfrm>
            <a:off x="1674146" y="8651484"/>
            <a:ext cx="8237084" cy="1110570"/>
          </a:xfrm>
          <a:prstGeom prst="rect">
            <a:avLst/>
          </a:prstGeom>
          <a:gradFill>
            <a:gsLst>
              <a:gs pos="0">
                <a:srgbClr val="011893">
                  <a:alpha val="20288"/>
                </a:srgbClr>
              </a:gs>
              <a:gs pos="46000">
                <a:schemeClr val="bg1">
                  <a:lumMod val="0"/>
                  <a:lumOff val="100000"/>
                </a:schemeClr>
              </a:gs>
              <a:gs pos="100000">
                <a:srgbClr val="011893">
                  <a:alpha val="33000"/>
                </a:srgbClr>
              </a:gs>
              <a:gs pos="100000">
                <a:schemeClr val="accent3">
                  <a:lumMod val="75000"/>
                  <a:alpha val="73000"/>
                </a:schemeClr>
              </a:gs>
            </a:gsLst>
            <a:lin ang="10800000" scaled="0"/>
          </a:gra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noAutofit/>
          </a:bodyPr>
          <a:lstStyle>
            <a:lvl1pPr eaLnBrk="0" hangingPunct="0">
              <a:defRPr sz="40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0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0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0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0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0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0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0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000">
                <a:solidFill>
                  <a:srgbClr val="000000"/>
                </a:solidFill>
                <a:latin typeface="Gill Sans" charset="0"/>
                <a:ea typeface="ヒラギノ角ゴ ProN W3" charset="0"/>
                <a:cs typeface="ヒラギノ角ゴ ProN W3" charset="0"/>
                <a:sym typeface="Gill Sans" charset="0"/>
              </a:defRPr>
            </a:lvl9pPr>
          </a:lstStyle>
          <a:p>
            <a:pPr eaLnBrk="1" hangingPunct="1">
              <a:defRPr/>
            </a:pPr>
            <a:r>
              <a:rPr lang="en-US" sz="2800" b="0" i="0" baseline="0" dirty="0">
                <a:solidFill>
                  <a:schemeClr val="tx2"/>
                </a:solidFill>
                <a:latin typeface="Gill Sans MT"/>
                <a:ea typeface="Tahoma" pitchFamily="34" charset="0"/>
                <a:cs typeface="Gill Sans MT"/>
              </a:rPr>
              <a:t> </a:t>
            </a:r>
            <a:r>
              <a:rPr lang="en-US" sz="2400" b="0" i="0" baseline="0" dirty="0">
                <a:solidFill>
                  <a:schemeClr val="tx2"/>
                </a:solidFill>
                <a:latin typeface="Gill Sans MT"/>
                <a:ea typeface="Tahoma" pitchFamily="34" charset="0"/>
                <a:cs typeface="Gill Sans MT"/>
              </a:rPr>
              <a:t>50-year History of TC NWP - Progress &amp; What's Next</a:t>
            </a:r>
          </a:p>
          <a:p>
            <a:pPr eaLnBrk="1" hangingPunct="1">
              <a:defRPr/>
            </a:pPr>
            <a:r>
              <a:rPr lang="en-US" sz="2000" b="0" i="0" dirty="0">
                <a:solidFill>
                  <a:schemeClr val="tx2"/>
                </a:solidFill>
                <a:latin typeface="Gill Sans MT"/>
                <a:ea typeface="Tahoma" pitchFamily="34" charset="0"/>
                <a:cs typeface="Gill Sans MT"/>
              </a:rPr>
              <a:t>Mike Fiorino</a:t>
            </a:r>
            <a:r>
              <a:rPr lang="en-US" sz="2000" b="0" i="0" baseline="0" dirty="0">
                <a:solidFill>
                  <a:schemeClr val="tx2"/>
                </a:solidFill>
                <a:latin typeface="Gill Sans MT"/>
                <a:ea typeface="Tahoma" pitchFamily="34" charset="0"/>
                <a:cs typeface="Gill Sans MT"/>
              </a:rPr>
              <a:t> </a:t>
            </a:r>
            <a:r>
              <a:rPr lang="en-US" sz="2000" b="0" i="0" baseline="0" dirty="0">
                <a:solidFill>
                  <a:schemeClr val="tx2"/>
                </a:solidFill>
                <a:latin typeface="Gill Sans MT"/>
                <a:ea typeface="Tahoma" pitchFamily="34" charset="0"/>
                <a:cs typeface="Gill Sans MT"/>
                <a:hlinkClick r:id="rId6"/>
              </a:rPr>
              <a:t>mfiorino@gmu.edu</a:t>
            </a:r>
            <a:r>
              <a:rPr lang="en-US" sz="2000" b="0" i="0" baseline="0" dirty="0">
                <a:solidFill>
                  <a:schemeClr val="tx2"/>
                </a:solidFill>
                <a:latin typeface="Gill Sans MT"/>
                <a:ea typeface="Tahoma" pitchFamily="34" charset="0"/>
                <a:cs typeface="Gill Sans MT"/>
              </a:rPr>
              <a:t> AOGS-2026 – 20260807 – </a:t>
            </a:r>
            <a:r>
              <a:rPr lang="ja-JP" altLang="en-US" sz="2000" b="0" i="0" baseline="0">
                <a:solidFill>
                  <a:schemeClr val="tx2"/>
                </a:solidFill>
                <a:latin typeface="Gill Sans MT"/>
                <a:ea typeface="Tahoma" pitchFamily="34" charset="0"/>
                <a:cs typeface="Gill Sans MT"/>
              </a:rPr>
              <a:t>福岡日本</a:t>
            </a:r>
            <a:endParaRPr lang="en-US" sz="2000" b="0" i="0" baseline="0" dirty="0">
              <a:solidFill>
                <a:schemeClr val="tx2"/>
              </a:solidFill>
              <a:latin typeface="Gill Sans MT"/>
              <a:ea typeface="Tahoma" pitchFamily="34" charset="0"/>
              <a:cs typeface="Gill Sans MT"/>
            </a:endParaRPr>
          </a:p>
        </p:txBody>
      </p:sp>
      <p:pic>
        <p:nvPicPr>
          <p:cNvPr id="2" name="Picture 1">
            <a:extLst>
              <a:ext uri="{FF2B5EF4-FFF2-40B4-BE49-F238E27FC236}">
                <a16:creationId xmlns:a16="http://schemas.microsoft.com/office/drawing/2014/main" id="{A8555D73-2C9A-D150-D3CD-606D3CB655C0}"/>
              </a:ext>
            </a:extLst>
          </p:cNvPr>
          <p:cNvPicPr>
            <a:picLocks noChangeAspect="1"/>
          </p:cNvPicPr>
          <p:nvPr userDrawn="1"/>
        </p:nvPicPr>
        <p:blipFill>
          <a:blip r:embed="rId7">
            <a:clrChange>
              <a:clrFrom>
                <a:srgbClr val="878787"/>
              </a:clrFrom>
              <a:clrTo>
                <a:srgbClr val="878787">
                  <a:alpha val="0"/>
                </a:srgbClr>
              </a:clrTo>
            </a:clrChange>
          </a:blip>
          <a:stretch>
            <a:fillRect/>
          </a:stretch>
        </p:blipFill>
        <p:spPr>
          <a:xfrm>
            <a:off x="9911230" y="8643030"/>
            <a:ext cx="3093570" cy="1110570"/>
          </a:xfrm>
          <a:prstGeom prst="rect">
            <a:avLst/>
          </a:prstGeom>
        </p:spPr>
      </p:pic>
      <p:pic>
        <p:nvPicPr>
          <p:cNvPr id="4" name="Picture 3" descr="Logo, company name&#10;&#10;Description automatically generated">
            <a:extLst>
              <a:ext uri="{FF2B5EF4-FFF2-40B4-BE49-F238E27FC236}">
                <a16:creationId xmlns:a16="http://schemas.microsoft.com/office/drawing/2014/main" id="{00846106-4CF4-B308-A520-0ACEF2C82450}"/>
              </a:ext>
            </a:extLst>
          </p:cNvPr>
          <p:cNvPicPr>
            <a:picLocks noChangeAspect="1"/>
          </p:cNvPicPr>
          <p:nvPr userDrawn="1"/>
        </p:nvPicPr>
        <p:blipFill>
          <a:blip r:embed="rId8"/>
          <a:stretch>
            <a:fillRect/>
          </a:stretch>
        </p:blipFill>
        <p:spPr>
          <a:xfrm>
            <a:off x="0" y="8643030"/>
            <a:ext cx="1689100" cy="1093662"/>
          </a:xfrm>
          <a:prstGeom prst="rect">
            <a:avLst/>
          </a:prstGeom>
        </p:spPr>
      </p:pic>
      <p:sp>
        <p:nvSpPr>
          <p:cNvPr id="8" name="Text Box 5"/>
          <p:cNvSpPr txBox="1">
            <a:spLocks noChangeArrowheads="1"/>
          </p:cNvSpPr>
          <p:nvPr userDrawn="1"/>
        </p:nvSpPr>
        <p:spPr bwMode="auto">
          <a:xfrm>
            <a:off x="12458699" y="685800"/>
            <a:ext cx="566127" cy="41275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ctr" anchorCtr="1" compatLnSpc="1">
            <a:prstTxWarp prst="textNoShape">
              <a:avLst/>
            </a:prstTxWarp>
          </a:bodyPr>
          <a:lstStyle>
            <a:defPPr>
              <a:defRPr lang="en-US"/>
            </a:defPPr>
            <a:lvl1pPr algn="ctr" rtl="0" eaLnBrk="1" fontAlgn="base" hangingPunct="1">
              <a:spcBef>
                <a:spcPct val="0"/>
              </a:spcBef>
              <a:spcAft>
                <a:spcPct val="0"/>
              </a:spcAft>
              <a:defRPr sz="1600" kern="1200">
                <a:solidFill>
                  <a:srgbClr val="000080"/>
                </a:solidFill>
                <a:latin typeface="Gill Sans" charset="0"/>
                <a:ea typeface="ヒラギノ角ゴ ProN W3" charset="0"/>
                <a:cs typeface="Gill Sans" charset="0"/>
                <a:sym typeface="Gill Sans" charset="0"/>
              </a:defRPr>
            </a:lvl1pPr>
            <a:lvl2pPr marL="742950" indent="-285750" algn="ctr" rtl="0" eaLnBrk="0" fontAlgn="base"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2pPr>
            <a:lvl3pPr marL="1143000" indent="-228600" algn="ctr" rtl="0" eaLnBrk="0" fontAlgn="base"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3pPr>
            <a:lvl4pPr marL="1600200" indent="-228600" algn="ctr" rtl="0" eaLnBrk="0" fontAlgn="base"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4pPr>
            <a:lvl5pPr marL="2057400" indent="-228600" algn="ctr" rtl="0" eaLnBrk="0" fontAlgn="base"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5pPr>
            <a:lvl6pPr marL="2514600" indent="-228600" algn="ctr" defTabSz="457200" rtl="0" eaLnBrk="0" fontAlgn="base" latinLnBrk="0"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6pPr>
            <a:lvl7pPr marL="2971800" indent="-228600" algn="ctr" defTabSz="457200" rtl="0" eaLnBrk="0" fontAlgn="base" latinLnBrk="0"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7pPr>
            <a:lvl8pPr marL="3429000" indent="-228600" algn="ctr" defTabSz="457200" rtl="0" eaLnBrk="0" fontAlgn="base" latinLnBrk="0"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8pPr>
            <a:lvl9pPr marL="3886200" indent="-228600" algn="ctr" defTabSz="457200" rtl="0" eaLnBrk="0" fontAlgn="base" latinLnBrk="0"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9pPr>
          </a:lstStyle>
          <a:p>
            <a:pPr>
              <a:defRPr/>
            </a:pPr>
            <a:fld id="{96FAAE53-B1C1-444B-BB2F-A41408DAC84C}" type="slidenum">
              <a:rPr lang="en-US" sz="2800" b="0" i="0" smtClean="0">
                <a:solidFill>
                  <a:srgbClr val="000090"/>
                </a:solidFill>
                <a:latin typeface="Gill Sans MT"/>
              </a:rPr>
              <a:pPr>
                <a:defRPr/>
              </a:pPr>
              <a:t>‹#›</a:t>
            </a:fld>
            <a:endParaRPr lang="en-US" sz="2800" b="0" i="0" dirty="0">
              <a:solidFill>
                <a:srgbClr val="000090"/>
              </a:solidFill>
              <a:latin typeface="Gill Sans MT"/>
            </a:endParaRPr>
          </a:p>
        </p:txBody>
      </p:sp>
    </p:spTree>
    <p:extLst>
      <p:ext uri="{BB962C8B-B14F-4D97-AF65-F5344CB8AC3E}">
        <p14:creationId xmlns:p14="http://schemas.microsoft.com/office/powerpoint/2010/main" val="1325394100"/>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Lst>
  <p:transition/>
  <p:hf hdr="0" ftr="0" dt="0"/>
  <p:txStyles>
    <p:titleStyle>
      <a:lvl1pPr algn="ctr" rtl="0" eaLnBrk="0" fontAlgn="base" hangingPunct="0">
        <a:spcBef>
          <a:spcPct val="0"/>
        </a:spcBef>
        <a:spcAft>
          <a:spcPct val="0"/>
        </a:spcAft>
        <a:defRPr sz="4400">
          <a:solidFill>
            <a:schemeClr val="tx1"/>
          </a:solidFill>
          <a:latin typeface="Gill Sans MT"/>
          <a:ea typeface="+mj-ea"/>
          <a:cs typeface="+mj-cs"/>
          <a:sym typeface="Gill Sans" charset="0"/>
        </a:defRPr>
      </a:lvl1pPr>
      <a:lvl2pPr algn="ctr" rtl="0" eaLnBrk="0" fontAlgn="base" hangingPunct="0">
        <a:spcBef>
          <a:spcPct val="0"/>
        </a:spcBef>
        <a:spcAft>
          <a:spcPct val="0"/>
        </a:spcAft>
        <a:defRPr sz="4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4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4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4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48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48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48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4800">
          <a:solidFill>
            <a:schemeClr val="tx1"/>
          </a:solidFill>
          <a:latin typeface="Gill Sans" charset="0"/>
          <a:ea typeface="ヒラギノ角ゴ ProN W3" charset="0"/>
          <a:cs typeface="ヒラギノ角ゴ ProN W3" charset="0"/>
          <a:sym typeface="Gill Sans" charset="0"/>
        </a:defRPr>
      </a:lvl9pPr>
    </p:titleStyle>
    <p:bodyStyle>
      <a:lvl1pPr marL="609600" indent="-342900" algn="l" rtl="0" eaLnBrk="0" fontAlgn="base" hangingPunct="0">
        <a:spcBef>
          <a:spcPts val="800"/>
        </a:spcBef>
        <a:spcAft>
          <a:spcPct val="0"/>
        </a:spcAft>
        <a:buClr>
          <a:srgbClr val="000000"/>
        </a:buClr>
        <a:buSzPct val="125000"/>
        <a:buFont typeface="Gill Sans" charset="0"/>
        <a:buChar char="•"/>
        <a:defRPr sz="2800">
          <a:solidFill>
            <a:schemeClr val="tx1"/>
          </a:solidFill>
          <a:latin typeface="Gill Sans MT"/>
          <a:ea typeface="+mn-ea"/>
          <a:cs typeface="+mn-cs"/>
          <a:sym typeface="Gill Sans" charset="0"/>
        </a:defRPr>
      </a:lvl1pPr>
      <a:lvl2pPr marL="1054100" indent="-342900" algn="l" rtl="0" eaLnBrk="0" fontAlgn="base" hangingPunct="0">
        <a:spcBef>
          <a:spcPct val="0"/>
        </a:spcBef>
        <a:spcAft>
          <a:spcPct val="0"/>
        </a:spcAft>
        <a:buSzPct val="100000"/>
        <a:buFont typeface="Lucida Grande" charset="0"/>
        <a:buChar char="‣"/>
        <a:defRPr sz="2400">
          <a:solidFill>
            <a:schemeClr val="tx1"/>
          </a:solidFill>
          <a:latin typeface="Gill Sans MT"/>
          <a:ea typeface="+mn-ea"/>
          <a:cs typeface="+mn-cs"/>
          <a:sym typeface="Gill Sans" charset="0"/>
        </a:defRPr>
      </a:lvl2pPr>
      <a:lvl3pPr marL="1498600" indent="-342900" algn="l" rtl="0" eaLnBrk="0" fontAlgn="base" hangingPunct="0">
        <a:spcBef>
          <a:spcPct val="0"/>
        </a:spcBef>
        <a:spcAft>
          <a:spcPct val="0"/>
        </a:spcAft>
        <a:buClr>
          <a:srgbClr val="000000"/>
        </a:buClr>
        <a:buSzPct val="100000"/>
        <a:buFont typeface="Gill Sans" charset="0"/>
        <a:buChar char="•"/>
        <a:defRPr sz="2000">
          <a:solidFill>
            <a:schemeClr val="tx1"/>
          </a:solidFill>
          <a:latin typeface="Gill Sans MT"/>
          <a:ea typeface="+mn-ea"/>
          <a:cs typeface="+mn-cs"/>
          <a:sym typeface="Gill Sans" charset="0"/>
        </a:defRPr>
      </a:lvl3pPr>
      <a:lvl4pPr marL="1943100" indent="-342900" algn="l" rtl="0" eaLnBrk="0" fontAlgn="base" hangingPunct="0">
        <a:spcBef>
          <a:spcPct val="0"/>
        </a:spcBef>
        <a:spcAft>
          <a:spcPct val="0"/>
        </a:spcAft>
        <a:buClr>
          <a:srgbClr val="000000"/>
        </a:buClr>
        <a:buSzPct val="100000"/>
        <a:buFont typeface="Gill Sans" charset="0"/>
        <a:buChar char="•"/>
        <a:defRPr sz="1800">
          <a:solidFill>
            <a:schemeClr val="tx1"/>
          </a:solidFill>
          <a:latin typeface="Gill Sans MT"/>
          <a:ea typeface="+mn-ea"/>
          <a:cs typeface="+mn-cs"/>
          <a:sym typeface="Gill Sans" charset="0"/>
        </a:defRPr>
      </a:lvl4pPr>
      <a:lvl5pPr marL="2387600" indent="-342900" algn="l" rtl="0" eaLnBrk="0" fontAlgn="base" hangingPunct="0">
        <a:spcBef>
          <a:spcPct val="0"/>
        </a:spcBef>
        <a:spcAft>
          <a:spcPct val="0"/>
        </a:spcAft>
        <a:buClr>
          <a:srgbClr val="000000"/>
        </a:buClr>
        <a:buSzPct val="100000"/>
        <a:buFont typeface="Gill Sans" charset="0"/>
        <a:buChar char="•"/>
        <a:defRPr sz="1600">
          <a:solidFill>
            <a:schemeClr val="tx1"/>
          </a:solidFill>
          <a:latin typeface="Gill Sans MT"/>
          <a:ea typeface="+mn-ea"/>
          <a:cs typeface="+mn-cs"/>
          <a:sym typeface="Gill Sans" charset="0"/>
        </a:defRPr>
      </a:lvl5pPr>
      <a:lvl6pPr marL="28448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6pPr>
      <a:lvl7pPr marL="33020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7pPr>
      <a:lvl8pPr marL="37592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8pPr>
      <a:lvl9pPr marL="42164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fiorino@gmu.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tags" Target="../tags/tag4.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gif"/><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08266-9965-0555-56B4-6396A6CB7B9A}"/>
            </a:ext>
          </a:extLst>
        </p:cNvPr>
        <p:cNvGrpSpPr/>
        <p:nvPr/>
      </p:nvGrpSpPr>
      <p:grpSpPr>
        <a:xfrm>
          <a:off x="0" y="0"/>
          <a:ext cx="0" cy="0"/>
          <a:chOff x="0" y="0"/>
          <a:chExt cx="0" cy="0"/>
        </a:xfrm>
      </p:grpSpPr>
      <p:sp>
        <p:nvSpPr>
          <p:cNvPr id="3075" name="Rectangle 1">
            <a:extLst>
              <a:ext uri="{FF2B5EF4-FFF2-40B4-BE49-F238E27FC236}">
                <a16:creationId xmlns:a16="http://schemas.microsoft.com/office/drawing/2014/main" id="{3251B063-78F0-761A-4832-49B71B9B606C}"/>
              </a:ext>
            </a:extLst>
          </p:cNvPr>
          <p:cNvSpPr>
            <a:spLocks noGrp="1" noChangeArrowheads="1"/>
          </p:cNvSpPr>
          <p:nvPr>
            <p:ph type="title"/>
          </p:nvPr>
        </p:nvSpPr>
        <p:spPr>
          <a:xfrm>
            <a:off x="-101600" y="0"/>
            <a:ext cx="13106400" cy="8686800"/>
          </a:xfrm>
        </p:spPr>
        <p:txBody>
          <a:bodyPr/>
          <a:lstStyle/>
          <a:p>
            <a:pPr eaLnBrk="1" hangingPunct="1">
              <a:defRPr/>
            </a:pPr>
            <a:br>
              <a:rPr lang="en-US" sz="4800">
                <a:solidFill>
                  <a:srgbClr val="191919"/>
                </a:solidFill>
              </a:rPr>
            </a:br>
            <a:r>
              <a:rPr lang="en-US" sz="4800">
                <a:solidFill>
                  <a:srgbClr val="191919"/>
                </a:solidFill>
              </a:rPr>
              <a:t> </a:t>
            </a:r>
            <a:br>
              <a:rPr lang="en-US" sz="4800">
                <a:solidFill>
                  <a:srgbClr val="191919"/>
                </a:solidFill>
              </a:rPr>
            </a:br>
            <a:br>
              <a:rPr lang="en-US" sz="4800">
                <a:solidFill>
                  <a:srgbClr val="191919"/>
                </a:solidFill>
              </a:rPr>
            </a:br>
            <a:r>
              <a:rPr lang="en-US" b="1"/>
              <a:t> </a:t>
            </a:r>
            <a:r>
              <a:rPr lang="en-US" sz="3600" b="1">
                <a:latin typeface="Gill Sans MT" panose="020B0502020104020203" pitchFamily="34" charset="77"/>
              </a:rPr>
              <a:t>50-year History of TC NWP - Progress &amp; What's Next</a:t>
            </a:r>
            <a:br>
              <a:rPr lang="en-US" sz="4800">
                <a:solidFill>
                  <a:srgbClr val="191919"/>
                </a:solidFill>
                <a:latin typeface="Gill Sans MT" panose="020B0502020104020203" pitchFamily="34" charset="77"/>
              </a:rPr>
            </a:br>
            <a:br>
              <a:rPr lang="en-US" sz="2400">
                <a:solidFill>
                  <a:srgbClr val="191919"/>
                </a:solidFill>
                <a:latin typeface="Gill Sans MT" panose="020B0502020104020203" pitchFamily="34" charset="77"/>
              </a:rPr>
            </a:br>
            <a:r>
              <a:rPr lang="en-US" sz="3200">
                <a:solidFill>
                  <a:schemeClr val="tx1"/>
                </a:solidFill>
                <a:latin typeface="Gill Sans MT" panose="020B0502020104020203" pitchFamily="34" charset="77"/>
                <a:ea typeface="ヒラギノ角ゴ ProN W3" charset="0"/>
                <a:cs typeface="ヒラギノ角ゴ ProN W3" charset="0"/>
              </a:rPr>
              <a:t>Mike Fiorino</a:t>
            </a:r>
            <a:br>
              <a:rPr lang="en-US" sz="3200">
                <a:solidFill>
                  <a:schemeClr val="tx1"/>
                </a:solidFill>
                <a:latin typeface="Gill Sans MT" panose="020B0502020104020203" pitchFamily="34" charset="77"/>
                <a:ea typeface="ヒラギノ角ゴ ProN W3" charset="0"/>
                <a:cs typeface="ヒラギノ角ゴ ProN W3" charset="0"/>
              </a:rPr>
            </a:br>
            <a:r>
              <a:rPr lang="en-US" sz="2000">
                <a:solidFill>
                  <a:schemeClr val="tx1"/>
                </a:solidFill>
                <a:latin typeface="Gill Sans MT" panose="020B0502020104020203" pitchFamily="34" charset="77"/>
                <a:ea typeface="ヒラギノ角ゴ ProN W3" charset="0"/>
                <a:cs typeface="ヒラギノ角ゴ ProN W3" charset="0"/>
              </a:rPr>
              <a:t>Commander, United States Navy (retired)</a:t>
            </a:r>
            <a:br>
              <a:rPr lang="en-US" sz="2000">
                <a:solidFill>
                  <a:schemeClr val="tx1"/>
                </a:solidFill>
                <a:latin typeface="Gill Sans MT" panose="020B0502020104020203" pitchFamily="34" charset="77"/>
                <a:ea typeface="ヒラギノ角ゴ ProN W3" charset="0"/>
                <a:cs typeface="ヒラギノ角ゴ ProN W3" charset="0"/>
              </a:rPr>
            </a:br>
            <a:r>
              <a:rPr lang="en-US" sz="2000">
                <a:solidFill>
                  <a:schemeClr val="tx1"/>
                </a:solidFill>
                <a:latin typeface="Gill Sans MT" panose="020B0502020104020203" pitchFamily="34" charset="77"/>
                <a:ea typeface="ヒラギノ角ゴ ProN W3" charset="0"/>
                <a:cs typeface="ヒラギノ角ゴ ProN W3" charset="0"/>
              </a:rPr>
              <a:t>B.S. (</a:t>
            </a:r>
            <a:r>
              <a:rPr lang="ja-JP" altLang="en-US" sz="2000">
                <a:solidFill>
                  <a:schemeClr val="tx1"/>
                </a:solidFill>
                <a:latin typeface="Gill Sans MT" panose="020B0502020104020203" pitchFamily="34" charset="77"/>
                <a:ea typeface="ヒラギノ角ゴ ProN W3" charset="0"/>
                <a:cs typeface="ヒラギノ角ゴ ProN W3" charset="0"/>
              </a:rPr>
              <a:t>’</a:t>
            </a:r>
            <a:r>
              <a:rPr lang="en-US" sz="2000">
                <a:solidFill>
                  <a:schemeClr val="tx1"/>
                </a:solidFill>
                <a:latin typeface="Gill Sans MT" panose="020B0502020104020203" pitchFamily="34" charset="77"/>
                <a:ea typeface="ヒラギノ角ゴ ProN W3" charset="0"/>
                <a:cs typeface="ヒラギノ角ゴ ProN W3" charset="0"/>
              </a:rPr>
              <a:t>75 PSU), M.S. (</a:t>
            </a:r>
            <a:r>
              <a:rPr lang="ja-JP" altLang="en-US" sz="2000">
                <a:solidFill>
                  <a:schemeClr val="tx1"/>
                </a:solidFill>
                <a:latin typeface="Gill Sans MT" panose="020B0502020104020203" pitchFamily="34" charset="77"/>
                <a:ea typeface="ヒラギノ角ゴ ProN W3" charset="0"/>
                <a:cs typeface="ヒラギノ角ゴ ProN W3" charset="0"/>
              </a:rPr>
              <a:t>’</a:t>
            </a:r>
            <a:r>
              <a:rPr lang="en-US" sz="2000">
                <a:solidFill>
                  <a:schemeClr val="tx1"/>
                </a:solidFill>
                <a:latin typeface="Gill Sans MT" panose="020B0502020104020203" pitchFamily="34" charset="77"/>
                <a:ea typeface="ヒラギノ角ゴ ProN W3" charset="0"/>
                <a:cs typeface="ヒラギノ角ゴ ProN W3" charset="0"/>
              </a:rPr>
              <a:t>78 PSU), Ph.D. (</a:t>
            </a:r>
            <a:r>
              <a:rPr lang="ja-JP" altLang="en-US" sz="2000">
                <a:solidFill>
                  <a:schemeClr val="tx1"/>
                </a:solidFill>
                <a:latin typeface="Gill Sans MT" panose="020B0502020104020203" pitchFamily="34" charset="77"/>
                <a:ea typeface="ヒラギノ角ゴ ProN W3" charset="0"/>
                <a:cs typeface="ヒラギノ角ゴ ProN W3" charset="0"/>
              </a:rPr>
              <a:t>’</a:t>
            </a:r>
            <a:r>
              <a:rPr lang="en-US" sz="2000">
                <a:solidFill>
                  <a:schemeClr val="tx1"/>
                </a:solidFill>
                <a:latin typeface="Gill Sans MT" panose="020B0502020104020203" pitchFamily="34" charset="77"/>
                <a:ea typeface="ヒラギノ角ゴ ProN W3" charset="0"/>
                <a:cs typeface="ヒラギノ角ゴ ProN W3" charset="0"/>
              </a:rPr>
              <a:t>87 NPS) all in Meteorology</a:t>
            </a:r>
            <a:br>
              <a:rPr lang="en-US" sz="1800">
                <a:solidFill>
                  <a:schemeClr val="tx1"/>
                </a:solidFill>
                <a:latin typeface="Gill Sans MT" panose="020B0502020104020203" pitchFamily="34" charset="77"/>
                <a:ea typeface="ヒラギノ角ゴ ProN W3" charset="0"/>
                <a:cs typeface="ヒラギノ角ゴ ProN W3" charset="0"/>
              </a:rPr>
            </a:br>
            <a:r>
              <a:rPr lang="en-US" sz="2400" b="1">
                <a:solidFill>
                  <a:schemeClr val="tx1"/>
                </a:solidFill>
                <a:latin typeface="Gill Sans MT" panose="020B0502020104020203" pitchFamily="34" charset="77"/>
                <a:ea typeface="ヒラギノ角ゴ ProN W3" charset="0"/>
                <a:cs typeface="Courier New" charset="0"/>
                <a:hlinkClick r:id="rId3"/>
              </a:rPr>
              <a:t>mfiorino@gmu.edu</a:t>
            </a:r>
            <a:br>
              <a:rPr lang="en-US" sz="2400" b="1">
                <a:solidFill>
                  <a:schemeClr val="tx1"/>
                </a:solidFill>
                <a:latin typeface="Gill Sans MT" panose="020B0502020104020203" pitchFamily="34" charset="77"/>
                <a:ea typeface="ヒラギノ角ゴ ProN W3" charset="0"/>
                <a:cs typeface="Courier New" charset="0"/>
              </a:rPr>
            </a:br>
            <a:br>
              <a:rPr lang="en-US" sz="2000" b="1">
                <a:solidFill>
                  <a:schemeClr val="tx1"/>
                </a:solidFill>
                <a:latin typeface="Gill Sans MT" panose="020B0502020104020203" pitchFamily="34" charset="77"/>
                <a:ea typeface="ヒラギノ角ゴ ProN W3" charset="0"/>
                <a:cs typeface="Courier New" charset="0"/>
              </a:rPr>
            </a:br>
            <a:r>
              <a:rPr lang="en-US" sz="2000" b="1">
                <a:solidFill>
                  <a:schemeClr val="tx1"/>
                </a:solidFill>
                <a:latin typeface="Gill Sans MT" panose="020B0502020104020203" pitchFamily="34" charset="77"/>
                <a:ea typeface="ヒラギノ角ゴ ProN W3" charset="0"/>
                <a:cs typeface="Courier New" charset="0"/>
              </a:rPr>
              <a:t>George Mason University VA</a:t>
            </a:r>
            <a:br>
              <a:rPr lang="en-US" sz="2000" b="1">
                <a:solidFill>
                  <a:schemeClr val="tx1"/>
                </a:solidFill>
                <a:latin typeface="Gill Sans MT" panose="020B0502020104020203" pitchFamily="34" charset="77"/>
                <a:ea typeface="ヒラギノ角ゴ ProN W3" charset="0"/>
                <a:cs typeface="Courier New" charset="0"/>
              </a:rPr>
            </a:br>
            <a:r>
              <a:rPr lang="en-US" sz="2000" b="1">
                <a:solidFill>
                  <a:schemeClr val="accent6">
                    <a:lumMod val="75000"/>
                  </a:schemeClr>
                </a:solidFill>
                <a:latin typeface="Gill Sans MT" panose="020B0502020104020203" pitchFamily="34" charset="77"/>
                <a:ea typeface="ヒラギノ角ゴ ProN W3" charset="0"/>
                <a:cs typeface="Courier New" charset="0"/>
              </a:rPr>
              <a:t>AORI University of Tokyo, </a:t>
            </a:r>
            <a:r>
              <a:rPr lang="en-US" sz="2000" b="1" err="1">
                <a:solidFill>
                  <a:schemeClr val="accent6">
                    <a:lumMod val="75000"/>
                  </a:schemeClr>
                </a:solidFill>
                <a:latin typeface="Gill Sans MT" panose="020B0502020104020203" pitchFamily="34" charset="77"/>
                <a:ea typeface="ヒラギノ角ゴ ProN W3" charset="0"/>
                <a:cs typeface="Courier New" charset="0"/>
              </a:rPr>
              <a:t>柏のは</a:t>
            </a:r>
            <a:br>
              <a:rPr lang="en-US" sz="2000" b="1">
                <a:solidFill>
                  <a:schemeClr val="tx1"/>
                </a:solidFill>
                <a:latin typeface="Gill Sans MT" panose="020B0502020104020203" pitchFamily="34" charset="77"/>
                <a:ea typeface="ヒラギノ角ゴ ProN W3" charset="0"/>
                <a:cs typeface="Courier New" charset="0"/>
              </a:rPr>
            </a:br>
            <a:r>
              <a:rPr lang="en-US" sz="1800" b="1" i="1">
                <a:solidFill>
                  <a:srgbClr val="FF0000"/>
                </a:solidFill>
                <a:latin typeface="Gill Sans MT" panose="020B0502020104020203" pitchFamily="34" charset="77"/>
                <a:ea typeface="ヒラギノ角ゴ ProN W3" charset="0"/>
                <a:cs typeface="ヒラギノ角ゴ ProN W3" charset="0"/>
              </a:rPr>
              <a:t>University of Colorado Boulder CO </a:t>
            </a:r>
            <a:br>
              <a:rPr lang="en-US" sz="2400" b="1">
                <a:latin typeface="Gill Sans MT" panose="020B0502020104020203" pitchFamily="34" charset="77"/>
                <a:ea typeface="ヒラギノ角ゴ ProN W3" charset="0"/>
                <a:cs typeface="ヒラギノ角ゴ ProN W3" charset="0"/>
              </a:rPr>
            </a:br>
            <a:r>
              <a:rPr lang="en-US" sz="2000" b="1">
                <a:latin typeface="Gill Sans MT" panose="020B0502020104020203" pitchFamily="34" charset="77"/>
                <a:ea typeface="ヒラギノ角ゴ ProN W3" charset="0"/>
                <a:cs typeface="ヒラギノ角ゴ ProN W3" charset="0"/>
              </a:rPr>
              <a:t> </a:t>
            </a:r>
            <a:r>
              <a:rPr lang="en-US" sz="1800" b="1" i="1">
                <a:solidFill>
                  <a:srgbClr val="FF0000"/>
                </a:solidFill>
                <a:latin typeface="Gill Sans MT" panose="020B0502020104020203" pitchFamily="34" charset="77"/>
                <a:ea typeface="ヒラギノ角ゴ ProN W3" charset="0"/>
                <a:cs typeface="ヒラギノ角ゴ ProN W3" charset="0"/>
              </a:rPr>
              <a:t>Earth System Research Laboratory, Boulder CO </a:t>
            </a:r>
            <a:br>
              <a:rPr lang="en-US" sz="1800">
                <a:solidFill>
                  <a:schemeClr val="tx1"/>
                </a:solidFill>
                <a:latin typeface="Gill Sans MT" panose="020B0502020104020203" pitchFamily="34" charset="77"/>
                <a:ea typeface="ヒラギノ角ゴ ProN W3" charset="0"/>
                <a:cs typeface="ヒラギノ角ゴ ProN W3" charset="0"/>
              </a:rPr>
            </a:br>
            <a:r>
              <a:rPr lang="en-US" sz="1800" b="1" i="1">
                <a:solidFill>
                  <a:srgbClr val="FF0000"/>
                </a:solidFill>
                <a:latin typeface="Gill Sans MT" panose="020B0502020104020203" pitchFamily="34" charset="77"/>
                <a:ea typeface="ヒラギノ角ゴ ProN W3" charset="0"/>
                <a:cs typeface="ヒラギノ角ゴ ProN W3" charset="0"/>
              </a:rPr>
              <a:t>National Hurricane Center, Miami FL</a:t>
            </a:r>
            <a:br>
              <a:rPr lang="en-US" sz="1800" b="1" i="1">
                <a:solidFill>
                  <a:srgbClr val="FF0000"/>
                </a:solidFill>
                <a:latin typeface="Gill Sans MT" panose="020B0502020104020203" pitchFamily="34" charset="77"/>
                <a:ea typeface="ヒラギノ角ゴ ProN W6" charset="0"/>
                <a:cs typeface="ヒラギノ角ゴ ProN W6" charset="0"/>
              </a:rPr>
            </a:br>
            <a:r>
              <a:rPr lang="en-US" sz="1800" b="1" i="1">
                <a:solidFill>
                  <a:srgbClr val="FF0000"/>
                </a:solidFill>
                <a:latin typeface="Gill Sans MT" panose="020B0502020104020203" pitchFamily="34" charset="77"/>
                <a:ea typeface="ヒラギノ角ゴ ProN W3" charset="0"/>
                <a:cs typeface="ヒラギノ角ゴ ProN W3" charset="0"/>
              </a:rPr>
              <a:t>Joint Typhoon Warning Center, Pearl Harbor HI</a:t>
            </a:r>
            <a:br>
              <a:rPr lang="en-US" sz="1800" b="1" i="1">
                <a:solidFill>
                  <a:srgbClr val="FF0000"/>
                </a:solidFill>
                <a:latin typeface="Gill Sans MT" panose="020B0502020104020203" pitchFamily="34" charset="77"/>
                <a:ea typeface="ヒラギノ角ゴ ProN W6" charset="0"/>
                <a:cs typeface="ヒラギノ角ゴ ProN W6" charset="0"/>
              </a:rPr>
            </a:br>
            <a:r>
              <a:rPr lang="en-US" sz="1800">
                <a:solidFill>
                  <a:schemeClr val="tx1"/>
                </a:solidFill>
                <a:latin typeface="Gill Sans MT" panose="020B0502020104020203" pitchFamily="34" charset="77"/>
                <a:ea typeface="ヒラギノ角ゴ ProN W3" charset="0"/>
                <a:cs typeface="ヒラギノ角ゴ ProN W3" charset="0"/>
              </a:rPr>
              <a:t>Lawrence Livermore National Laboratory, Livermore CA</a:t>
            </a:r>
            <a:br>
              <a:rPr lang="en-US" sz="1800">
                <a:solidFill>
                  <a:schemeClr val="tx1"/>
                </a:solidFill>
                <a:latin typeface="Gill Sans MT" panose="020B0502020104020203" pitchFamily="34" charset="77"/>
                <a:ea typeface="ヒラギノ角ゴ ProN W3" charset="0"/>
                <a:cs typeface="ヒラギノ角ゴ ProN W3" charset="0"/>
              </a:rPr>
            </a:br>
            <a:r>
              <a:rPr lang="en-US" sz="2000" b="1" i="1">
                <a:solidFill>
                  <a:srgbClr val="FF0000"/>
                </a:solidFill>
                <a:latin typeface="Gill Sans MT" panose="020B0502020104020203" pitchFamily="34" charset="77"/>
                <a:ea typeface="ヒラギノ角ゴ ProN W3" charset="0"/>
                <a:cs typeface="ヒラギノ角ゴ ProN W3" charset="0"/>
              </a:rPr>
              <a:t>European Centre for Medium-Range Weather Forecasts, </a:t>
            </a:r>
            <a:r>
              <a:rPr lang="en-US" sz="2000" b="1" i="1" err="1">
                <a:solidFill>
                  <a:srgbClr val="FF0000"/>
                </a:solidFill>
                <a:latin typeface="Gill Sans MT" panose="020B0502020104020203" pitchFamily="34" charset="77"/>
                <a:ea typeface="ヒラギノ角ゴ ProN W3" charset="0"/>
                <a:cs typeface="ヒラギノ角ゴ ProN W3" charset="0"/>
              </a:rPr>
              <a:t>Shinfield</a:t>
            </a:r>
            <a:r>
              <a:rPr lang="en-US" sz="2000" b="1" i="1">
                <a:solidFill>
                  <a:srgbClr val="FF0000"/>
                </a:solidFill>
                <a:latin typeface="Gill Sans MT" panose="020B0502020104020203" pitchFamily="34" charset="77"/>
                <a:ea typeface="ヒラギノ角ゴ ProN W3" charset="0"/>
                <a:cs typeface="ヒラギノ角ゴ ProN W3" charset="0"/>
              </a:rPr>
              <a:t> Park, </a:t>
            </a:r>
            <a:r>
              <a:rPr lang="en-US" sz="2000" b="1" i="1" err="1">
                <a:solidFill>
                  <a:srgbClr val="FF0000"/>
                </a:solidFill>
                <a:latin typeface="Gill Sans MT" panose="020B0502020104020203" pitchFamily="34" charset="77"/>
                <a:ea typeface="ヒラギノ角ゴ ProN W3" charset="0"/>
                <a:cs typeface="ヒラギノ角ゴ ProN W3" charset="0"/>
              </a:rPr>
              <a:t>Berskshire</a:t>
            </a:r>
            <a:r>
              <a:rPr lang="en-US" sz="2000" b="1" i="1">
                <a:solidFill>
                  <a:srgbClr val="FF0000"/>
                </a:solidFill>
                <a:latin typeface="Gill Sans MT" panose="020B0502020104020203" pitchFamily="34" charset="77"/>
                <a:ea typeface="ヒラギノ角ゴ ProN W3" charset="0"/>
                <a:cs typeface="ヒラギノ角ゴ ProN W3" charset="0"/>
              </a:rPr>
              <a:t>, UK</a:t>
            </a:r>
            <a:br>
              <a:rPr lang="en-US" sz="2000" b="1" i="1">
                <a:solidFill>
                  <a:srgbClr val="FF0000"/>
                </a:solidFill>
                <a:latin typeface="Gill Sans MT" panose="020B0502020104020203" pitchFamily="34" charset="77"/>
                <a:ea typeface="ヒラギノ角ゴ ProN W6" charset="0"/>
                <a:cs typeface="ヒラギノ角ゴ ProN W6" charset="0"/>
              </a:rPr>
            </a:br>
            <a:r>
              <a:rPr lang="en-US" sz="1800">
                <a:solidFill>
                  <a:schemeClr val="tx1"/>
                </a:solidFill>
                <a:latin typeface="Gill Sans MT" panose="020B0502020104020203" pitchFamily="34" charset="77"/>
                <a:ea typeface="ヒラギノ角ゴ ProN W6" charset="0"/>
                <a:cs typeface="ヒラギノ角ゴ ProN W6" charset="0"/>
              </a:rPr>
              <a:t>Meteorological Research Institute – </a:t>
            </a:r>
            <a:r>
              <a:rPr lang="en-US" sz="1800">
                <a:solidFill>
                  <a:schemeClr val="tx1"/>
                </a:solidFill>
                <a:latin typeface="Gill Sans MT" panose="020B0502020104020203" pitchFamily="34" charset="77"/>
                <a:ea typeface="ヒラギノ角ゴ ProN W3" charset="0"/>
                <a:cs typeface="ヒラギノ角ゴ ProN W3" charset="0"/>
              </a:rPr>
              <a:t>Japan Meteorological Agency, Tsukuba JAPAN</a:t>
            </a:r>
            <a:br>
              <a:rPr lang="en-US" sz="1800">
                <a:solidFill>
                  <a:schemeClr val="tx1"/>
                </a:solidFill>
                <a:latin typeface="Gill Sans MT" panose="020B0502020104020203" pitchFamily="34" charset="77"/>
                <a:ea typeface="ヒラギノ角ゴ ProN W6" charset="0"/>
                <a:cs typeface="ヒラギノ角ゴ ProN W6" charset="0"/>
              </a:rPr>
            </a:br>
            <a:r>
              <a:rPr lang="en-US" sz="1800">
                <a:solidFill>
                  <a:schemeClr val="tx1"/>
                </a:solidFill>
                <a:latin typeface="Gill Sans MT" panose="020B0502020104020203" pitchFamily="34" charset="77"/>
                <a:ea typeface="ヒラギノ角ゴ ProN W3" charset="0"/>
                <a:cs typeface="ヒラギノ角ゴ ProN W3" charset="0"/>
              </a:rPr>
              <a:t>Space and Naval Warfare Systems Command,  Arlington VA</a:t>
            </a:r>
            <a:br>
              <a:rPr lang="en-US" sz="1800">
                <a:solidFill>
                  <a:schemeClr val="tx1"/>
                </a:solidFill>
                <a:latin typeface="Gill Sans MT" panose="020B0502020104020203" pitchFamily="34" charset="77"/>
                <a:ea typeface="ヒラギノ角ゴ ProN W3" charset="0"/>
                <a:cs typeface="ヒラギノ角ゴ ProN W3" charset="0"/>
              </a:rPr>
            </a:br>
            <a:r>
              <a:rPr lang="en-US" sz="1800">
                <a:solidFill>
                  <a:schemeClr val="tx1"/>
                </a:solidFill>
                <a:latin typeface="Gill Sans MT" panose="020B0502020104020203" pitchFamily="34" charset="77"/>
                <a:ea typeface="ヒラギノ角ゴ ProN W3" charset="0"/>
                <a:cs typeface="ヒラギノ角ゴ ProN W3" charset="0"/>
              </a:rPr>
              <a:t>NASA Goddard Space Flight Center, Greenbelt MD</a:t>
            </a:r>
            <a:br>
              <a:rPr lang="en-US" sz="1800">
                <a:solidFill>
                  <a:schemeClr val="tx1"/>
                </a:solidFill>
                <a:latin typeface="Gill Sans MT" panose="020B0502020104020203" pitchFamily="34" charset="77"/>
                <a:ea typeface="ヒラギノ角ゴ ProN W3" charset="0"/>
                <a:cs typeface="ヒラギノ角ゴ ProN W3" charset="0"/>
              </a:rPr>
            </a:br>
            <a:r>
              <a:rPr lang="en-US" sz="1800" b="1" i="1">
                <a:solidFill>
                  <a:srgbClr val="FF0000"/>
                </a:solidFill>
                <a:latin typeface="Gill Sans MT" panose="020B0502020104020203" pitchFamily="34" charset="77"/>
                <a:ea typeface="ヒラギノ角ゴ ProN W3" charset="0"/>
                <a:cs typeface="ヒラギノ角ゴ ProN W3" charset="0"/>
              </a:rPr>
              <a:t>National Centers for Environmental Prediction, Camp Springs MD</a:t>
            </a:r>
            <a:br>
              <a:rPr lang="en-US" sz="1800" b="1" i="1">
                <a:solidFill>
                  <a:srgbClr val="FF0000"/>
                </a:solidFill>
                <a:latin typeface="Gill Sans MT" panose="020B0502020104020203" pitchFamily="34" charset="77"/>
                <a:ea typeface="ヒラギノ角ゴ ProN W6" charset="0"/>
                <a:cs typeface="ヒラギノ角ゴ ProN W6" charset="0"/>
              </a:rPr>
            </a:br>
            <a:r>
              <a:rPr lang="en-US" sz="1800" b="1" i="1">
                <a:solidFill>
                  <a:srgbClr val="FF0000"/>
                </a:solidFill>
                <a:latin typeface="Gill Sans MT" panose="020B0502020104020203" pitchFamily="34" charset="77"/>
                <a:ea typeface="ヒラギノ角ゴ ProN W3" charset="0"/>
                <a:cs typeface="ヒラギノ角ゴ ProN W3" charset="0"/>
              </a:rPr>
              <a:t>Naval Postgraduate School, Monterey CA</a:t>
            </a:r>
            <a:br>
              <a:rPr lang="en-US" sz="1800">
                <a:solidFill>
                  <a:schemeClr val="tx1"/>
                </a:solidFill>
                <a:latin typeface="Gill Sans MT" panose="020B0502020104020203" pitchFamily="34" charset="77"/>
                <a:ea typeface="ヒラギノ角ゴ ProN W3" charset="0"/>
                <a:cs typeface="ヒラギノ角ゴ ProN W3" charset="0"/>
              </a:rPr>
            </a:br>
            <a:r>
              <a:rPr lang="en-US" sz="1800" b="1" i="1">
                <a:solidFill>
                  <a:srgbClr val="FF0000"/>
                </a:solidFill>
                <a:latin typeface="Gill Sans MT" panose="020B0502020104020203" pitchFamily="34" charset="77"/>
                <a:ea typeface="ヒラギノ角ゴ ProN W3" charset="0"/>
                <a:cs typeface="ヒラギノ角ゴ ProN W3" charset="0"/>
              </a:rPr>
              <a:t>Fleet Numerical Meteorology and Oceanography Center, Monterey CA</a:t>
            </a:r>
            <a:br>
              <a:rPr lang="en-US" sz="1800" b="1" i="1">
                <a:solidFill>
                  <a:srgbClr val="FF0000"/>
                </a:solidFill>
                <a:latin typeface="Gill Sans MT" panose="020B0502020104020203" pitchFamily="34" charset="77"/>
                <a:ea typeface="ヒラギノ角ゴ ProN W6" charset="0"/>
                <a:cs typeface="ヒラギノ角ゴ ProN W6" charset="0"/>
              </a:rPr>
            </a:br>
            <a:r>
              <a:rPr lang="en-US" sz="1800" b="1" i="1">
                <a:solidFill>
                  <a:srgbClr val="FF0000"/>
                </a:solidFill>
                <a:latin typeface="Gill Sans MT" panose="020B0502020104020203" pitchFamily="34" charset="77"/>
                <a:ea typeface="ヒラギノ角ゴ ProN W3" charset="0"/>
                <a:cs typeface="ヒラギノ角ゴ ProN W3" charset="0"/>
              </a:rPr>
              <a:t>Naval Research Laboratory, Monterey CA</a:t>
            </a:r>
            <a:br>
              <a:rPr lang="en-US" sz="1800" b="1" i="1">
                <a:solidFill>
                  <a:srgbClr val="FF0000"/>
                </a:solidFill>
                <a:latin typeface="Gill Sans MT" panose="020B0502020104020203" pitchFamily="34" charset="77"/>
                <a:ea typeface="ヒラギノ角ゴ ProN W3" charset="0"/>
                <a:cs typeface="ヒラギノ角ゴ ProN W3" charset="0"/>
              </a:rPr>
            </a:br>
            <a:r>
              <a:rPr lang="en-US" sz="1800" b="1" i="1">
                <a:solidFill>
                  <a:srgbClr val="FF0000"/>
                </a:solidFill>
                <a:latin typeface="Gill Sans MT" panose="020B0502020104020203" pitchFamily="34" charset="77"/>
                <a:ea typeface="ヒラギノ角ゴ ProN W3" charset="0"/>
                <a:cs typeface="ヒラギノ角ゴ ProN W3" charset="0"/>
              </a:rPr>
              <a:t>Atlantic Oceanographic and Meteorological Laboratory, Miami FL</a:t>
            </a:r>
            <a:br>
              <a:rPr lang="en-US" sz="1600">
                <a:solidFill>
                  <a:schemeClr val="tx1"/>
                </a:solidFill>
                <a:latin typeface="Gill Sans MT" panose="020B0502020104020203" pitchFamily="34" charset="77"/>
                <a:ea typeface="ヒラギノ角ゴ ProN W3" charset="0"/>
                <a:cs typeface="ヒラギノ角ゴ ProN W3" charset="0"/>
              </a:rPr>
            </a:br>
            <a:r>
              <a:rPr lang="en-US" sz="1800" b="1" i="1">
                <a:solidFill>
                  <a:srgbClr val="FF0000"/>
                </a:solidFill>
                <a:latin typeface="Gill Sans MT" panose="020B0502020104020203" pitchFamily="34" charset="77"/>
                <a:ea typeface="ヒラギノ角ゴ ProN W3" charset="0"/>
                <a:cs typeface="ヒラギノ角ゴ ProN W3" charset="0"/>
              </a:rPr>
              <a:t>Pennsylvania State University, University Park PA</a:t>
            </a:r>
            <a:br>
              <a:rPr lang="en-US" sz="2000" b="1">
                <a:solidFill>
                  <a:schemeClr val="tx1"/>
                </a:solidFill>
                <a:latin typeface="Gill Sans MT" panose="020B0502020104020203" pitchFamily="34" charset="77"/>
                <a:ea typeface="ヒラギノ角ゴ ProN W3" charset="0"/>
                <a:cs typeface="Courier New" charset="0"/>
              </a:rPr>
            </a:br>
            <a:br>
              <a:rPr lang="en-US" sz="2000" b="1">
                <a:solidFill>
                  <a:schemeClr val="tx1"/>
                </a:solidFill>
                <a:latin typeface="Gill Sans MT" panose="020B0502020104020203" pitchFamily="34" charset="77"/>
                <a:ea typeface="ヒラギノ角ゴ ProN W3" charset="0"/>
                <a:cs typeface="Courier New" charset="0"/>
              </a:rPr>
            </a:br>
            <a:br>
              <a:rPr lang="en-US" sz="2000" b="1">
                <a:solidFill>
                  <a:schemeClr val="tx1"/>
                </a:solidFill>
                <a:latin typeface="Gill Sans MT" panose="020B0502020104020203" pitchFamily="34" charset="0"/>
                <a:ea typeface="ヒラギノ角ゴ ProN W3" charset="0"/>
                <a:cs typeface="Courier New" charset="0"/>
              </a:rPr>
            </a:br>
            <a:br>
              <a:rPr lang="en-US" sz="2000" b="1">
                <a:solidFill>
                  <a:schemeClr val="tx1"/>
                </a:solidFill>
                <a:latin typeface="Gill Sans MT" panose="020B0502020104020203" pitchFamily="34" charset="0"/>
                <a:ea typeface="ヒラギノ角ゴ ProN W3" charset="0"/>
                <a:cs typeface="Courier New" charset="0"/>
              </a:rPr>
            </a:br>
            <a:br>
              <a:rPr lang="en-US" sz="2000" b="1">
                <a:solidFill>
                  <a:schemeClr val="tx1"/>
                </a:solidFill>
                <a:latin typeface="Gill Sans MT" panose="020B0502020104020203" pitchFamily="34" charset="0"/>
                <a:ea typeface="ヒラギノ角ゴ ProN W3" charset="0"/>
                <a:cs typeface="Courier New" charset="0"/>
              </a:rPr>
            </a:br>
            <a:br>
              <a:rPr lang="en-US" sz="2000" b="1">
                <a:solidFill>
                  <a:schemeClr val="tx1"/>
                </a:solidFill>
                <a:latin typeface="Gill Sans MT" panose="020B0502020104020203" pitchFamily="34" charset="0"/>
                <a:ea typeface="ヒラギノ角ゴ ProN W3" charset="0"/>
                <a:cs typeface="Courier New" charset="0"/>
              </a:rPr>
            </a:br>
            <a:br>
              <a:rPr lang="en-US" sz="1600">
                <a:solidFill>
                  <a:schemeClr val="tx1"/>
                </a:solidFill>
                <a:latin typeface="Gill Sans MT" panose="020B0502020104020203" pitchFamily="34" charset="0"/>
                <a:ea typeface="ヒラギノ角ゴ ProN W3" charset="0"/>
                <a:cs typeface="ヒラギノ角ゴ ProN W3" charset="0"/>
              </a:rPr>
            </a:br>
            <a:br>
              <a:rPr lang="en-US" sz="1600">
                <a:solidFill>
                  <a:schemeClr val="tx1"/>
                </a:solidFill>
                <a:latin typeface="Gill Sans MT" panose="020B0502020104020203" pitchFamily="34" charset="0"/>
                <a:ea typeface="ヒラギノ角ゴ ProN W3" charset="0"/>
                <a:cs typeface="ヒラギノ角ゴ ProN W3" charset="0"/>
              </a:rPr>
            </a:br>
            <a:r>
              <a:rPr lang="en-US" sz="2000" b="1">
                <a:latin typeface="Gill Sans MT" panose="020B0502020104020203" pitchFamily="34" charset="0"/>
                <a:ea typeface="ヒラギノ角ゴ ProN W3" charset="0"/>
                <a:cs typeface="ヒラギノ角ゴ ProN W3" charset="0"/>
              </a:rPr>
              <a:t> </a:t>
            </a:r>
            <a:endParaRPr lang="en-US" sz="1700" b="1" i="1">
              <a:solidFill>
                <a:srgbClr val="FF0000"/>
              </a:solidFill>
              <a:latin typeface="Gill Sans MT" panose="020B0502020104020203" pitchFamily="34" charset="0"/>
              <a:ea typeface="ヒラギノ角ゴ ProN W6" charset="0"/>
              <a:cs typeface="ヒラギノ角ゴ ProN W6" charset="0"/>
            </a:endParaRPr>
          </a:p>
        </p:txBody>
      </p:sp>
      <p:sp>
        <p:nvSpPr>
          <p:cNvPr id="6145" name="Slide Number Placeholder 3">
            <a:extLst>
              <a:ext uri="{FF2B5EF4-FFF2-40B4-BE49-F238E27FC236}">
                <a16:creationId xmlns:a16="http://schemas.microsoft.com/office/drawing/2014/main" id="{C8DAC8F0-A179-497B-C12D-C868B38C3DA7}"/>
              </a:ext>
            </a:extLst>
          </p:cNvPr>
          <p:cNvSpPr>
            <a:spLocks noGrp="1"/>
          </p:cNvSpPr>
          <p:nvPr>
            <p:ph type="sldNum" sz="quarter" idx="4294967295"/>
          </p:nvPr>
        </p:nvSpPr>
        <p:spPr>
          <a:xfrm>
            <a:off x="0" y="9429750"/>
            <a:ext cx="266700" cy="279400"/>
          </a:xfrm>
          <a:prstGeom prst="rect">
            <a:avLst/>
          </a:prstGeom>
          <a:noFill/>
        </p:spPr>
        <p:txBody>
          <a:bodyPr/>
          <a:lstStyle>
            <a:lvl1pPr eaLnBrk="0" hangingPunct="0">
              <a:defRPr sz="4000">
                <a:solidFill>
                  <a:srgbClr val="000000"/>
                </a:solidFill>
                <a:latin typeface="Gill Sans MT" charset="0"/>
                <a:ea typeface="ヒラギノ角ゴ ProN W3" charset="0"/>
                <a:cs typeface="ヒラギノ角ゴ ProN W3" charset="0"/>
                <a:sym typeface="Gill Sans" charset="0"/>
              </a:defRPr>
            </a:lvl1pPr>
            <a:lvl2pPr marL="742950" indent="-285750" eaLnBrk="0" hangingPunct="0">
              <a:defRPr sz="4000">
                <a:solidFill>
                  <a:srgbClr val="000000"/>
                </a:solidFill>
                <a:latin typeface="Gill Sans MT" charset="0"/>
                <a:ea typeface="ヒラギノ角ゴ ProN W3" charset="0"/>
                <a:cs typeface="ヒラギノ角ゴ ProN W3" charset="0"/>
                <a:sym typeface="Gill Sans" charset="0"/>
              </a:defRPr>
            </a:lvl2pPr>
            <a:lvl3pPr marL="1143000" indent="-228600" eaLnBrk="0" hangingPunct="0">
              <a:defRPr sz="4000">
                <a:solidFill>
                  <a:srgbClr val="000000"/>
                </a:solidFill>
                <a:latin typeface="Gill Sans MT" charset="0"/>
                <a:ea typeface="ヒラギノ角ゴ ProN W3" charset="0"/>
                <a:cs typeface="ヒラギノ角ゴ ProN W3" charset="0"/>
                <a:sym typeface="Gill Sans" charset="0"/>
              </a:defRPr>
            </a:lvl3pPr>
            <a:lvl4pPr marL="1600200" indent="-228600" eaLnBrk="0" hangingPunct="0">
              <a:defRPr sz="4000">
                <a:solidFill>
                  <a:srgbClr val="000000"/>
                </a:solidFill>
                <a:latin typeface="Gill Sans MT" charset="0"/>
                <a:ea typeface="ヒラギノ角ゴ ProN W3" charset="0"/>
                <a:cs typeface="ヒラギノ角ゴ ProN W3" charset="0"/>
                <a:sym typeface="Gill Sans" charset="0"/>
              </a:defRPr>
            </a:lvl4pPr>
            <a:lvl5pPr marL="2057400" indent="-228600" eaLnBrk="0" hangingPunct="0">
              <a:defRPr sz="4000">
                <a:solidFill>
                  <a:srgbClr val="000000"/>
                </a:solidFill>
                <a:latin typeface="Gill Sans MT"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000">
                <a:solidFill>
                  <a:srgbClr val="000000"/>
                </a:solidFill>
                <a:latin typeface="Gill Sans MT"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000">
                <a:solidFill>
                  <a:srgbClr val="000000"/>
                </a:solidFill>
                <a:latin typeface="Gill Sans MT"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000">
                <a:solidFill>
                  <a:srgbClr val="000000"/>
                </a:solidFill>
                <a:latin typeface="Gill Sans MT"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000">
                <a:solidFill>
                  <a:srgbClr val="000000"/>
                </a:solidFill>
                <a:latin typeface="Gill Sans MT" charset="0"/>
                <a:ea typeface="ヒラギノ角ゴ ProN W3" charset="0"/>
                <a:cs typeface="ヒラギノ角ゴ ProN W3" charset="0"/>
                <a:sym typeface="Gill Sans" charset="0"/>
              </a:defRPr>
            </a:lvl9pPr>
          </a:lstStyle>
          <a:p>
            <a:pPr eaLnBrk="1" hangingPunct="1"/>
            <a:fld id="{8124DEDF-6872-1D47-9D01-99EFD64C5BF0}" type="slidenum">
              <a:rPr lang="en-US" sz="1200">
                <a:solidFill>
                  <a:srgbClr val="000080"/>
                </a:solidFill>
                <a:cs typeface="Gill Sans MT" charset="0"/>
              </a:rPr>
              <a:t>1</a:t>
            </a:fld>
            <a:endParaRPr lang="en-US" sz="1200">
              <a:solidFill>
                <a:srgbClr val="000080"/>
              </a:solidFill>
              <a:cs typeface="Gill Sans MT" charset="0"/>
            </a:endParaRPr>
          </a:p>
        </p:txBody>
      </p:sp>
    </p:spTree>
    <p:extLst>
      <p:ext uri="{BB962C8B-B14F-4D97-AF65-F5344CB8AC3E}">
        <p14:creationId xmlns:p14="http://schemas.microsoft.com/office/powerpoint/2010/main" val="1445833769"/>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88B42-5AF0-8159-D849-5223D8EBD50A}"/>
            </a:ext>
          </a:extLst>
        </p:cNvPr>
        <p:cNvGrpSpPr/>
        <p:nvPr/>
      </p:nvGrpSpPr>
      <p:grpSpPr>
        <a:xfrm>
          <a:off x="0" y="0"/>
          <a:ext cx="0" cy="0"/>
          <a:chOff x="0" y="0"/>
          <a:chExt cx="0" cy="0"/>
        </a:xfrm>
      </p:grpSpPr>
      <p:grpSp>
        <p:nvGrpSpPr>
          <p:cNvPr id="19" name="Group 18">
            <a:extLst>
              <a:ext uri="{FF2B5EF4-FFF2-40B4-BE49-F238E27FC236}">
                <a16:creationId xmlns:a16="http://schemas.microsoft.com/office/drawing/2014/main" id="{0996B315-3F33-2967-9632-98ECC37A0A0C}"/>
              </a:ext>
            </a:extLst>
          </p:cNvPr>
          <p:cNvGrpSpPr/>
          <p:nvPr/>
        </p:nvGrpSpPr>
        <p:grpSpPr>
          <a:xfrm>
            <a:off x="1816826" y="1104900"/>
            <a:ext cx="9608023" cy="7543800"/>
            <a:chOff x="1816826" y="1104900"/>
            <a:chExt cx="9608023" cy="7543800"/>
          </a:xfrm>
        </p:grpSpPr>
        <p:pic>
          <p:nvPicPr>
            <p:cNvPr id="5" name="Picture 4">
              <a:extLst>
                <a:ext uri="{FF2B5EF4-FFF2-40B4-BE49-F238E27FC236}">
                  <a16:creationId xmlns:a16="http://schemas.microsoft.com/office/drawing/2014/main" id="{16ED6670-D819-3C83-2A0E-B5C68B45A18E}"/>
                </a:ext>
              </a:extLst>
            </p:cNvPr>
            <p:cNvPicPr>
              <a:picLocks noChangeAspect="1"/>
            </p:cNvPicPr>
            <p:nvPr/>
          </p:nvPicPr>
          <p:blipFill>
            <a:blip r:embed="rId2"/>
            <a:stretch>
              <a:fillRect/>
            </a:stretch>
          </p:blipFill>
          <p:spPr>
            <a:xfrm>
              <a:off x="1816826" y="1104900"/>
              <a:ext cx="9608023" cy="7543800"/>
            </a:xfrm>
            <a:prstGeom prst="rect">
              <a:avLst/>
            </a:prstGeom>
          </p:spPr>
        </p:pic>
        <p:cxnSp>
          <p:nvCxnSpPr>
            <p:cNvPr id="12" name="Straight Connector 11">
              <a:extLst>
                <a:ext uri="{FF2B5EF4-FFF2-40B4-BE49-F238E27FC236}">
                  <a16:creationId xmlns:a16="http://schemas.microsoft.com/office/drawing/2014/main" id="{70265294-9E9B-1C31-6846-480BF0259836}"/>
                </a:ext>
              </a:extLst>
            </p:cNvPr>
            <p:cNvCxnSpPr/>
            <p:nvPr/>
          </p:nvCxnSpPr>
          <p:spPr bwMode="auto">
            <a:xfrm>
              <a:off x="3683000" y="3124200"/>
              <a:ext cx="0" cy="2667000"/>
            </a:xfrm>
            <a:prstGeom prst="line">
              <a:avLst/>
            </a:prstGeom>
            <a:blipFill dpi="0" rotWithShape="0">
              <a:blip r:embed="rId3"/>
              <a:srcRect/>
              <a:tile tx="0" ty="0" sx="100000" sy="100000" flip="none" algn="tl"/>
            </a:blipFill>
            <a:ln w="57150" cap="flat" cmpd="sng" algn="ctr">
              <a:solidFill>
                <a:schemeClr val="accent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3" name="Straight Connector 12">
              <a:extLst>
                <a:ext uri="{FF2B5EF4-FFF2-40B4-BE49-F238E27FC236}">
                  <a16:creationId xmlns:a16="http://schemas.microsoft.com/office/drawing/2014/main" id="{9FF67E11-2941-9339-C897-CD2B5A1DE907}"/>
                </a:ext>
              </a:extLst>
            </p:cNvPr>
            <p:cNvCxnSpPr/>
            <p:nvPr/>
          </p:nvCxnSpPr>
          <p:spPr bwMode="auto">
            <a:xfrm>
              <a:off x="6197600" y="3124200"/>
              <a:ext cx="0" cy="2667000"/>
            </a:xfrm>
            <a:prstGeom prst="line">
              <a:avLst/>
            </a:prstGeom>
            <a:blipFill dpi="0" rotWithShape="0">
              <a:blip r:embed="rId3"/>
              <a:srcRect/>
              <a:tile tx="0" ty="0" sx="100000" sy="100000" flip="none" algn="tl"/>
            </a:blipFill>
            <a:ln w="57150" cap="flat" cmpd="sng" algn="ctr">
              <a:solidFill>
                <a:schemeClr val="accent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4" name="Straight Connector 13">
              <a:extLst>
                <a:ext uri="{FF2B5EF4-FFF2-40B4-BE49-F238E27FC236}">
                  <a16:creationId xmlns:a16="http://schemas.microsoft.com/office/drawing/2014/main" id="{922C7C91-5786-18DC-8B75-4FAF8065E55A}"/>
                </a:ext>
              </a:extLst>
            </p:cNvPr>
            <p:cNvCxnSpPr>
              <a:cxnSpLocks/>
            </p:cNvCxnSpPr>
            <p:nvPr/>
          </p:nvCxnSpPr>
          <p:spPr bwMode="auto">
            <a:xfrm>
              <a:off x="8712200" y="2895600"/>
              <a:ext cx="0" cy="838200"/>
            </a:xfrm>
            <a:prstGeom prst="line">
              <a:avLst/>
            </a:prstGeom>
            <a:blipFill dpi="0" rotWithShape="0">
              <a:blip r:embed="rId3"/>
              <a:srcRect/>
              <a:tile tx="0" ty="0" sx="100000" sy="100000" flip="none" algn="tl"/>
            </a:blipFill>
            <a:ln w="57150" cap="flat" cmpd="sng" algn="ctr">
              <a:solidFill>
                <a:schemeClr val="accent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16" name="TextBox 15">
              <a:extLst>
                <a:ext uri="{FF2B5EF4-FFF2-40B4-BE49-F238E27FC236}">
                  <a16:creationId xmlns:a16="http://schemas.microsoft.com/office/drawing/2014/main" id="{60625EC3-0476-5BCD-1727-A253205048DB}"/>
                </a:ext>
              </a:extLst>
            </p:cNvPr>
            <p:cNvSpPr txBox="1"/>
            <p:nvPr/>
          </p:nvSpPr>
          <p:spPr>
            <a:xfrm>
              <a:off x="8712200" y="3733800"/>
              <a:ext cx="2209786" cy="369332"/>
            </a:xfrm>
            <a:prstGeom prst="rect">
              <a:avLst/>
            </a:prstGeom>
            <a:solidFill>
              <a:srgbClr val="FAD40C">
                <a:alpha val="91000"/>
              </a:srgbClr>
            </a:solidFill>
            <a:ln>
              <a:solidFill>
                <a:srgbClr val="000000"/>
              </a:solidFill>
            </a:ln>
          </p:spPr>
          <p:txBody>
            <a:bodyPr wrap="square" rtlCol="0">
              <a:spAutoFit/>
            </a:bodyPr>
            <a:lstStyle/>
            <a:p>
              <a:r>
                <a:rPr lang="en-US" sz="1800" dirty="0">
                  <a:latin typeface="Gill Sans MT" panose="020B0502020104020203" pitchFamily="34" charset="77"/>
                </a:rPr>
                <a:t>ACC </a:t>
              </a:r>
              <a:r>
                <a:rPr lang="en-US" sz="1800" dirty="0">
                  <a:latin typeface="Gill Sans MT" panose="020B0502020104020203" pitchFamily="34" charset="77"/>
                  <a:sym typeface="Wingdings" pitchFamily="2" charset="2"/>
                </a:rPr>
                <a:t> </a:t>
              </a:r>
              <a:r>
                <a:rPr lang="en-US" sz="1800" dirty="0">
                  <a:latin typeface="Gill Sans MT" panose="020B0502020104020203" pitchFamily="34" charset="77"/>
                </a:rPr>
                <a:t>0.90 2003 </a:t>
              </a:r>
            </a:p>
          </p:txBody>
        </p:sp>
        <p:sp>
          <p:nvSpPr>
            <p:cNvPr id="17" name="TextBox 16">
              <a:extLst>
                <a:ext uri="{FF2B5EF4-FFF2-40B4-BE49-F238E27FC236}">
                  <a16:creationId xmlns:a16="http://schemas.microsoft.com/office/drawing/2014/main" id="{34858EFC-E2D4-C618-F13D-9BA4F08AC957}"/>
                </a:ext>
              </a:extLst>
            </p:cNvPr>
            <p:cNvSpPr txBox="1"/>
            <p:nvPr/>
          </p:nvSpPr>
          <p:spPr>
            <a:xfrm>
              <a:off x="6197600" y="4507468"/>
              <a:ext cx="2209786" cy="369332"/>
            </a:xfrm>
            <a:prstGeom prst="rect">
              <a:avLst/>
            </a:prstGeom>
            <a:solidFill>
              <a:srgbClr val="FAD40C">
                <a:alpha val="91000"/>
              </a:srgbClr>
            </a:solidFill>
            <a:ln>
              <a:solidFill>
                <a:srgbClr val="000000"/>
              </a:solidFill>
            </a:ln>
          </p:spPr>
          <p:txBody>
            <a:bodyPr wrap="square" rtlCol="0">
              <a:spAutoFit/>
            </a:bodyPr>
            <a:lstStyle/>
            <a:p>
              <a:r>
                <a:rPr lang="en-US" sz="1800" dirty="0">
                  <a:latin typeface="Gill Sans MT" panose="020B0502020104020203" pitchFamily="34" charset="77"/>
                </a:rPr>
                <a:t>SAT era 1979 </a:t>
              </a:r>
              <a:r>
                <a:rPr lang="en-US" sz="1800" dirty="0">
                  <a:latin typeface="Gill Sans MT" panose="020B0502020104020203" pitchFamily="34" charset="77"/>
                  <a:sym typeface="Wingdings" pitchFamily="2" charset="2"/>
                </a:rPr>
                <a:t> </a:t>
              </a:r>
              <a:endParaRPr lang="en-US" sz="1800" dirty="0">
                <a:latin typeface="Gill Sans MT" panose="020B0502020104020203" pitchFamily="34" charset="77"/>
              </a:endParaRPr>
            </a:p>
          </p:txBody>
        </p:sp>
        <p:sp>
          <p:nvSpPr>
            <p:cNvPr id="18" name="TextBox 17">
              <a:extLst>
                <a:ext uri="{FF2B5EF4-FFF2-40B4-BE49-F238E27FC236}">
                  <a16:creationId xmlns:a16="http://schemas.microsoft.com/office/drawing/2014/main" id="{789E3198-AFE2-C0A0-2F37-64BD9EC68E25}"/>
                </a:ext>
              </a:extLst>
            </p:cNvPr>
            <p:cNvSpPr txBox="1"/>
            <p:nvPr/>
          </p:nvSpPr>
          <p:spPr>
            <a:xfrm>
              <a:off x="3682999" y="5939910"/>
              <a:ext cx="2666999" cy="369332"/>
            </a:xfrm>
            <a:prstGeom prst="rect">
              <a:avLst/>
            </a:prstGeom>
            <a:solidFill>
              <a:srgbClr val="FAD40C">
                <a:alpha val="49000"/>
              </a:srgbClr>
            </a:solidFill>
            <a:ln>
              <a:solidFill>
                <a:srgbClr val="000000"/>
              </a:solidFill>
            </a:ln>
          </p:spPr>
          <p:txBody>
            <a:bodyPr wrap="square" rtlCol="0">
              <a:spAutoFit/>
            </a:bodyPr>
            <a:lstStyle/>
            <a:p>
              <a:r>
                <a:rPr lang="en-US" sz="1800" dirty="0">
                  <a:latin typeface="Gill Sans MT" panose="020B0502020104020203" pitchFamily="34" charset="77"/>
                </a:rPr>
                <a:t>IGY 1957 upper air</a:t>
              </a:r>
            </a:p>
          </p:txBody>
        </p:sp>
      </p:grpSp>
      <p:sp>
        <p:nvSpPr>
          <p:cNvPr id="2" name="Title 1">
            <a:extLst>
              <a:ext uri="{FF2B5EF4-FFF2-40B4-BE49-F238E27FC236}">
                <a16:creationId xmlns:a16="http://schemas.microsoft.com/office/drawing/2014/main" id="{41CEADB0-6667-5694-27B9-42731FBFC160}"/>
              </a:ext>
            </a:extLst>
          </p:cNvPr>
          <p:cNvSpPr>
            <a:spLocks noGrp="1"/>
          </p:cNvSpPr>
          <p:nvPr>
            <p:ph type="title"/>
          </p:nvPr>
        </p:nvSpPr>
        <p:spPr/>
        <p:txBody>
          <a:bodyPr/>
          <a:lstStyle/>
          <a:p>
            <a:r>
              <a:rPr lang="en-US" sz="3600" dirty="0"/>
              <a:t>500 </a:t>
            </a:r>
            <a:r>
              <a:rPr lang="en-US" sz="3600" dirty="0" err="1"/>
              <a:t>hPa</a:t>
            </a:r>
            <a:r>
              <a:rPr lang="en-US" sz="3600" dirty="0"/>
              <a:t> 5-d ACC – the NWP ‘magic’ # 1945-2024 (80 y)</a:t>
            </a:r>
            <a:br>
              <a:rPr lang="en-US" sz="2800" dirty="0"/>
            </a:br>
            <a:r>
              <a:rPr lang="en-US" sz="2800" b="1" dirty="0"/>
              <a:t>0.6</a:t>
            </a:r>
            <a:r>
              <a:rPr lang="en-US" sz="2400" dirty="0">
                <a:sym typeface="Wingdings" pitchFamily="2" charset="2"/>
              </a:rPr>
              <a:t>no skill; </a:t>
            </a:r>
            <a:r>
              <a:rPr lang="en-US" sz="2400" b="1" dirty="0">
                <a:sym typeface="Wingdings" pitchFamily="2" charset="2"/>
              </a:rPr>
              <a:t>0.8</a:t>
            </a:r>
            <a:r>
              <a:rPr lang="en-US" sz="2400" dirty="0">
                <a:sym typeface="Wingdings" pitchFamily="2" charset="2"/>
              </a:rPr>
              <a:t>good enough for … ; </a:t>
            </a:r>
            <a:r>
              <a:rPr lang="en-US" sz="2800" b="1" dirty="0">
                <a:sym typeface="Wingdings" pitchFamily="2" charset="2"/>
              </a:rPr>
              <a:t>0.9</a:t>
            </a:r>
            <a:r>
              <a:rPr lang="en-US" sz="2400" dirty="0">
                <a:sym typeface="Wingdings" pitchFamily="2" charset="2"/>
              </a:rPr>
              <a:t>high accuracy (‘perfect’)</a:t>
            </a:r>
            <a:endParaRPr lang="en-US" sz="3200" dirty="0"/>
          </a:p>
        </p:txBody>
      </p:sp>
      <p:graphicFrame>
        <p:nvGraphicFramePr>
          <p:cNvPr id="3" name="Table 2">
            <a:extLst>
              <a:ext uri="{FF2B5EF4-FFF2-40B4-BE49-F238E27FC236}">
                <a16:creationId xmlns:a16="http://schemas.microsoft.com/office/drawing/2014/main" id="{9D4C7381-CAB5-6582-99D0-03D4811B4E07}"/>
              </a:ext>
            </a:extLst>
          </p:cNvPr>
          <p:cNvGraphicFramePr>
            <a:graphicFrameLocks noGrp="1"/>
          </p:cNvGraphicFramePr>
          <p:nvPr>
            <p:extLst>
              <p:ext uri="{D42A27DB-BD31-4B8C-83A1-F6EECF244321}">
                <p14:modId xmlns:p14="http://schemas.microsoft.com/office/powerpoint/2010/main" val="462469537"/>
              </p:ext>
            </p:extLst>
          </p:nvPr>
        </p:nvGraphicFramePr>
        <p:xfrm>
          <a:off x="6680204" y="4987821"/>
          <a:ext cx="4620183" cy="2817754"/>
        </p:xfrm>
        <a:graphic>
          <a:graphicData uri="http://schemas.openxmlformats.org/drawingml/2006/table">
            <a:tbl>
              <a:tblPr/>
              <a:tblGrid>
                <a:gridCol w="1540061">
                  <a:extLst>
                    <a:ext uri="{9D8B030D-6E8A-4147-A177-3AD203B41FA5}">
                      <a16:colId xmlns:a16="http://schemas.microsoft.com/office/drawing/2014/main" val="889385058"/>
                    </a:ext>
                  </a:extLst>
                </a:gridCol>
                <a:gridCol w="1540061">
                  <a:extLst>
                    <a:ext uri="{9D8B030D-6E8A-4147-A177-3AD203B41FA5}">
                      <a16:colId xmlns:a16="http://schemas.microsoft.com/office/drawing/2014/main" val="2547667223"/>
                    </a:ext>
                  </a:extLst>
                </a:gridCol>
                <a:gridCol w="1540061">
                  <a:extLst>
                    <a:ext uri="{9D8B030D-6E8A-4147-A177-3AD203B41FA5}">
                      <a16:colId xmlns:a16="http://schemas.microsoft.com/office/drawing/2014/main" val="3917319536"/>
                    </a:ext>
                  </a:extLst>
                </a:gridCol>
              </a:tblGrid>
              <a:tr h="358772">
                <a:tc>
                  <a:txBody>
                    <a:bodyPr/>
                    <a:lstStyle/>
                    <a:p>
                      <a:pPr>
                        <a:buNone/>
                      </a:pPr>
                      <a:r>
                        <a:rPr lang="en-US" sz="1200" b="1">
                          <a:effectLst/>
                          <a:latin typeface="Google Sans Text"/>
                        </a:rPr>
                        <a:t>Era</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b="1">
                          <a:effectLst/>
                          <a:latin typeface="Google Sans Text"/>
                        </a:rPr>
                        <a:t>Primary Data Sources</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b="1">
                          <a:effectLst/>
                          <a:latin typeface="Google Sans Text"/>
                        </a:rPr>
                        <a:t>Daily </a:t>
                      </a:r>
                      <a:r>
                        <a:rPr lang="en-US" sz="1200" b="1" err="1">
                          <a:effectLst/>
                          <a:latin typeface="Google Sans Text"/>
                        </a:rPr>
                        <a:t>Obs</a:t>
                      </a:r>
                      <a:r>
                        <a:rPr lang="en-US" sz="1200" b="1">
                          <a:effectLst/>
                          <a:latin typeface="Google Sans Text"/>
                        </a:rPr>
                        <a:t> Volume</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723868017"/>
                  </a:ext>
                </a:extLst>
              </a:tr>
              <a:tr h="666291">
                <a:tc>
                  <a:txBody>
                    <a:bodyPr/>
                    <a:lstStyle/>
                    <a:p>
                      <a:pPr>
                        <a:buNone/>
                      </a:pPr>
                      <a:r>
                        <a:rPr lang="en-US" sz="1200" b="1">
                          <a:effectLst/>
                          <a:latin typeface="Google Sans Text"/>
                        </a:rPr>
                        <a:t>1940–1958</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b="1">
                          <a:effectLst/>
                          <a:latin typeface="Google Sans Text"/>
                        </a:rPr>
                        <a:t>Surface stations, Ships, Radiosondes (Manual)</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b="1">
                          <a:effectLst/>
                          <a:latin typeface="Google Sans Text"/>
                        </a:rPr>
                        <a:t>~17k – 50k</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103598563"/>
                  </a:ext>
                </a:extLst>
              </a:tr>
              <a:tr h="512531">
                <a:tc>
                  <a:txBody>
                    <a:bodyPr/>
                    <a:lstStyle/>
                    <a:p>
                      <a:pPr>
                        <a:buNone/>
                      </a:pPr>
                      <a:r>
                        <a:rPr lang="en-US" sz="1200" b="1">
                          <a:effectLst/>
                          <a:latin typeface="Google Sans Text"/>
                        </a:rPr>
                        <a:t>1959–1978</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b="1">
                          <a:effectLst/>
                          <a:latin typeface="Google Sans Text"/>
                        </a:rPr>
                        <a:t>VTPR Satellites, PIREPS, Drifting Buoys</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b="1">
                          <a:effectLst/>
                          <a:latin typeface="Google Sans Text"/>
                        </a:rPr>
                        <a:t>100k – 500k</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979804501"/>
                  </a:ext>
                </a:extLst>
              </a:tr>
              <a:tr h="512531">
                <a:tc>
                  <a:txBody>
                    <a:bodyPr/>
                    <a:lstStyle/>
                    <a:p>
                      <a:pPr>
                        <a:buNone/>
                      </a:pPr>
                      <a:r>
                        <a:rPr lang="en-US" sz="1200" b="1">
                          <a:effectLst/>
                          <a:latin typeface="Google Sans Text"/>
                        </a:rPr>
                        <a:t>1979–2000</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b="1">
                          <a:effectLst/>
                          <a:latin typeface="Google Sans Text"/>
                        </a:rPr>
                        <a:t>TOVS Satellite Suite, early Scatterometers</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b="1">
                          <a:effectLst/>
                          <a:latin typeface="Google Sans Text"/>
                        </a:rPr>
                        <a:t>1M – 5M</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681673367"/>
                  </a:ext>
                </a:extLst>
              </a:tr>
              <a:tr h="512531">
                <a:tc>
                  <a:txBody>
                    <a:bodyPr/>
                    <a:lstStyle/>
                    <a:p>
                      <a:pPr>
                        <a:buNone/>
                      </a:pPr>
                      <a:r>
                        <a:rPr lang="en-US" sz="1200" b="1">
                          <a:effectLst/>
                          <a:latin typeface="Google Sans Text"/>
                        </a:rPr>
                        <a:t>2000–Present</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b="1">
                          <a:effectLst/>
                          <a:latin typeface="Google Sans Text"/>
                        </a:rPr>
                        <a:t>Hyperspectral IR, GPS-RO, Ground Radar, Bufr</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b="1">
                          <a:effectLst/>
                          <a:latin typeface="Google Sans Text"/>
                        </a:rPr>
                        <a:t>25M+</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631456885"/>
                  </a:ext>
                </a:extLst>
              </a:tr>
            </a:tbl>
          </a:graphicData>
        </a:graphic>
      </p:graphicFrame>
      <p:sp>
        <p:nvSpPr>
          <p:cNvPr id="4" name="Rectangle 1">
            <a:extLst>
              <a:ext uri="{FF2B5EF4-FFF2-40B4-BE49-F238E27FC236}">
                <a16:creationId xmlns:a16="http://schemas.microsoft.com/office/drawing/2014/main" id="{FED59A67-26D8-0F4C-8CFF-A52A934C5EAC}"/>
              </a:ext>
            </a:extLst>
          </p:cNvPr>
          <p:cNvSpPr>
            <a:spLocks noChangeArrowheads="1"/>
          </p:cNvSpPr>
          <p:nvPr/>
        </p:nvSpPr>
        <p:spPr bwMode="auto">
          <a:xfrm>
            <a:off x="7735523" y="3435736"/>
            <a:ext cx="5038412" cy="384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1" i="0" u="none" strike="noStrike" cap="none" normalizeH="0" baseline="0">
                <a:ln>
                  <a:noFill/>
                </a:ln>
                <a:solidFill>
                  <a:schemeClr val="tx1"/>
                </a:solidFill>
                <a:effectLst/>
                <a:latin typeface="Arial" panose="020B0604020202020204" pitchFamily="34" charset="0"/>
                <a:ea typeface="Google Sans Text"/>
              </a:rPr>
              <a:t>Observing System Timeline Summary</a:t>
            </a:r>
            <a:endParaRPr kumimoji="0" lang="en-US" altLang="en-US" sz="700" b="1" i="0" u="none" strike="noStrike" cap="none" normalizeH="0" baseline="0">
              <a:ln>
                <a:noFill/>
              </a:ln>
              <a:solidFill>
                <a:schemeClr val="tx1"/>
              </a:solidFill>
              <a:effectLst/>
              <a:latin typeface="Arial" panose="020B0604020202020204" pitchFamily="34" charset="0"/>
              <a:ea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5305460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412F0-195B-8564-0D02-6B0DB12ED2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F760A2-5795-5CC3-B33A-66084D0B6445}"/>
              </a:ext>
            </a:extLst>
          </p:cNvPr>
          <p:cNvSpPr>
            <a:spLocks noGrp="1"/>
          </p:cNvSpPr>
          <p:nvPr>
            <p:ph type="title"/>
          </p:nvPr>
        </p:nvSpPr>
        <p:spPr/>
        <p:txBody>
          <a:bodyPr/>
          <a:lstStyle/>
          <a:p>
            <a:r>
              <a:rPr lang="en-US" sz="4000" dirty="0"/>
              <a:t>72-h mean </a:t>
            </a:r>
            <a:r>
              <a:rPr lang="en-US" sz="4000" dirty="0" err="1"/>
              <a:t>PoD</a:t>
            </a:r>
            <a:r>
              <a:rPr lang="en-US" sz="4000" dirty="0"/>
              <a:t> WPAC 1945-2024</a:t>
            </a:r>
            <a:br>
              <a:rPr lang="en-US" dirty="0"/>
            </a:br>
            <a:r>
              <a:rPr lang="en-US" sz="2800" dirty="0"/>
              <a:t>ERA5 (global NWP) v CLIPER (~99%)</a:t>
            </a:r>
            <a:endParaRPr lang="en-US" dirty="0"/>
          </a:p>
        </p:txBody>
      </p:sp>
      <p:pic>
        <p:nvPicPr>
          <p:cNvPr id="5" name="Picture 4">
            <a:extLst>
              <a:ext uri="{FF2B5EF4-FFF2-40B4-BE49-F238E27FC236}">
                <a16:creationId xmlns:a16="http://schemas.microsoft.com/office/drawing/2014/main" id="{05ED97BC-F7C0-CF72-2D6E-28EA9F50553F}"/>
              </a:ext>
            </a:extLst>
          </p:cNvPr>
          <p:cNvPicPr>
            <a:picLocks noChangeAspect="1"/>
          </p:cNvPicPr>
          <p:nvPr/>
        </p:nvPicPr>
        <p:blipFill>
          <a:blip r:embed="rId2"/>
          <a:stretch>
            <a:fillRect/>
          </a:stretch>
        </p:blipFill>
        <p:spPr>
          <a:xfrm>
            <a:off x="1701800" y="1153977"/>
            <a:ext cx="9538737" cy="7494721"/>
          </a:xfrm>
          <a:prstGeom prst="rect">
            <a:avLst/>
          </a:prstGeom>
        </p:spPr>
      </p:pic>
      <p:sp>
        <p:nvSpPr>
          <p:cNvPr id="6" name="Speech Bubble: Rectangle with Corners Rounded 5">
            <a:extLst>
              <a:ext uri="{FF2B5EF4-FFF2-40B4-BE49-F238E27FC236}">
                <a16:creationId xmlns:a16="http://schemas.microsoft.com/office/drawing/2014/main" id="{D9EE1DB7-1912-E70A-EB2D-AB163EED9153}"/>
              </a:ext>
            </a:extLst>
          </p:cNvPr>
          <p:cNvSpPr/>
          <p:nvPr/>
        </p:nvSpPr>
        <p:spPr bwMode="auto">
          <a:xfrm>
            <a:off x="4388174" y="5579141"/>
            <a:ext cx="2743200" cy="919401"/>
          </a:xfrm>
          <a:prstGeom prst="wedgeRoundRectCallout">
            <a:avLst>
              <a:gd name="adj1" fmla="val -53877"/>
              <a:gd name="adj2" fmla="val -243904"/>
              <a:gd name="adj3" fmla="val 16667"/>
            </a:avLst>
          </a:prstGeom>
          <a:solidFill>
            <a:srgbClr val="000090">
              <a:alpha val="63560"/>
            </a:srgbClr>
          </a:solidFill>
          <a:ln w="25400" cap="flat" cmpd="sng" algn="ctr">
            <a:solidFill>
              <a:srgbClr val="000000"/>
            </a:solidFill>
            <a:prstDash val="solid"/>
            <a:round/>
            <a:headEnd type="none" w="med" len="med"/>
            <a:tailEnd type="none" w="med" len="med"/>
          </a:ln>
          <a:effectLst/>
        </p:spPr>
        <p:txBody>
          <a:bodyPr wrap="square" rtlCol="0" anchor="ctr">
            <a:spAutoFit/>
          </a:bodyPr>
          <a:lstStyle/>
          <a:p>
            <a:pPr algn="ctr"/>
            <a:r>
              <a:rPr lang="en-US" sz="2400" dirty="0">
                <a:solidFill>
                  <a:srgbClr val="FAD40C"/>
                </a:solidFill>
                <a:latin typeface="Gill Sans MT" panose="020B0502020104020203" pitchFamily="34" charset="77"/>
              </a:rPr>
              <a:t>80%+ coverage</a:t>
            </a:r>
          </a:p>
          <a:p>
            <a:pPr algn="ctr"/>
            <a:r>
              <a:rPr lang="en-US" sz="2400" dirty="0">
                <a:solidFill>
                  <a:srgbClr val="FAD40C"/>
                </a:solidFill>
                <a:latin typeface="Gill Sans MT" panose="020B0502020104020203" pitchFamily="34" charset="77"/>
              </a:rPr>
              <a:t>~ 1960</a:t>
            </a:r>
            <a:endParaRPr lang="en-US" sz="2000" dirty="0">
              <a:solidFill>
                <a:srgbClr val="FAD40C"/>
              </a:solidFill>
              <a:latin typeface="Gill Sans MT" panose="020B0502020104020203" pitchFamily="34" charset="77"/>
            </a:endParaRPr>
          </a:p>
        </p:txBody>
      </p:sp>
      <p:sp>
        <p:nvSpPr>
          <p:cNvPr id="3" name="Speech Bubble: Rectangle with Corners Rounded 5">
            <a:extLst>
              <a:ext uri="{FF2B5EF4-FFF2-40B4-BE49-F238E27FC236}">
                <a16:creationId xmlns:a16="http://schemas.microsoft.com/office/drawing/2014/main" id="{F2F0B9CA-EFCF-BA61-AD07-501D02A5D133}"/>
              </a:ext>
            </a:extLst>
          </p:cNvPr>
          <p:cNvSpPr/>
          <p:nvPr/>
        </p:nvSpPr>
        <p:spPr bwMode="auto">
          <a:xfrm>
            <a:off x="7838228" y="5297588"/>
            <a:ext cx="2743200" cy="919401"/>
          </a:xfrm>
          <a:prstGeom prst="wedgeRoundRectCallout">
            <a:avLst>
              <a:gd name="adj1" fmla="val -23369"/>
              <a:gd name="adj2" fmla="val -294475"/>
              <a:gd name="adj3" fmla="val 16667"/>
            </a:avLst>
          </a:prstGeom>
          <a:solidFill>
            <a:srgbClr val="000090">
              <a:alpha val="63560"/>
            </a:srgbClr>
          </a:solidFill>
          <a:ln w="25400" cap="flat" cmpd="sng" algn="ctr">
            <a:solidFill>
              <a:srgbClr val="000000"/>
            </a:solidFill>
            <a:prstDash val="solid"/>
            <a:round/>
            <a:headEnd type="none" w="med" len="med"/>
            <a:tailEnd type="none" w="med" len="med"/>
          </a:ln>
          <a:effectLst/>
        </p:spPr>
        <p:txBody>
          <a:bodyPr wrap="square" rtlCol="0" anchor="ctr">
            <a:spAutoFit/>
          </a:bodyPr>
          <a:lstStyle/>
          <a:p>
            <a:pPr algn="ctr"/>
            <a:r>
              <a:rPr lang="en-US" sz="2400" dirty="0">
                <a:solidFill>
                  <a:srgbClr val="FAD40C"/>
                </a:solidFill>
                <a:latin typeface="Gill Sans MT" panose="020B0502020104020203" pitchFamily="34" charset="77"/>
              </a:rPr>
              <a:t>90-95%+ coverage</a:t>
            </a:r>
          </a:p>
          <a:p>
            <a:pPr algn="ctr"/>
            <a:r>
              <a:rPr lang="en-US" sz="2400" dirty="0">
                <a:solidFill>
                  <a:srgbClr val="FAD40C"/>
                </a:solidFill>
                <a:latin typeface="Gill Sans MT" panose="020B0502020104020203" pitchFamily="34" charset="77"/>
              </a:rPr>
              <a:t>~ 2000</a:t>
            </a:r>
            <a:endParaRPr lang="en-US" sz="2000" dirty="0">
              <a:solidFill>
                <a:srgbClr val="FAD40C"/>
              </a:solidFill>
              <a:latin typeface="Gill Sans MT" panose="020B0502020104020203" pitchFamily="34" charset="77"/>
            </a:endParaRPr>
          </a:p>
        </p:txBody>
      </p:sp>
    </p:spTree>
    <p:extLst>
      <p:ext uri="{BB962C8B-B14F-4D97-AF65-F5344CB8AC3E}">
        <p14:creationId xmlns:p14="http://schemas.microsoft.com/office/powerpoint/2010/main" val="149045556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1B23F-2FEA-CF4C-6631-56F64DF24D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FC7685-1C1E-DE19-553F-D12E955B1528}"/>
              </a:ext>
            </a:extLst>
          </p:cNvPr>
          <p:cNvSpPr>
            <a:spLocks noGrp="1"/>
          </p:cNvSpPr>
          <p:nvPr>
            <p:ph type="title"/>
          </p:nvPr>
        </p:nvSpPr>
        <p:spPr/>
        <p:txBody>
          <a:bodyPr/>
          <a:lstStyle/>
          <a:p>
            <a:r>
              <a:rPr lang="en-US" sz="4000"/>
              <a:t>72-h mean PE WPAC 1945-2024</a:t>
            </a:r>
            <a:br>
              <a:rPr lang="en-US"/>
            </a:br>
            <a:r>
              <a:rPr lang="en-US" sz="3200"/>
              <a:t>ERA5 (global NWP) v CLIPER</a:t>
            </a:r>
            <a:endParaRPr lang="en-US"/>
          </a:p>
        </p:txBody>
      </p:sp>
      <p:pic>
        <p:nvPicPr>
          <p:cNvPr id="5" name="Picture 4">
            <a:extLst>
              <a:ext uri="{FF2B5EF4-FFF2-40B4-BE49-F238E27FC236}">
                <a16:creationId xmlns:a16="http://schemas.microsoft.com/office/drawing/2014/main" id="{453BC3BA-5953-FAF2-CED1-5F5689E6F023}"/>
              </a:ext>
            </a:extLst>
          </p:cNvPr>
          <p:cNvPicPr>
            <a:picLocks noChangeAspect="1"/>
          </p:cNvPicPr>
          <p:nvPr/>
        </p:nvPicPr>
        <p:blipFill>
          <a:blip r:embed="rId2"/>
          <a:stretch>
            <a:fillRect/>
          </a:stretch>
        </p:blipFill>
        <p:spPr>
          <a:xfrm>
            <a:off x="1701800" y="1153977"/>
            <a:ext cx="9538737" cy="7494721"/>
          </a:xfrm>
          <a:prstGeom prst="rect">
            <a:avLst/>
          </a:prstGeom>
        </p:spPr>
      </p:pic>
      <p:pic>
        <p:nvPicPr>
          <p:cNvPr id="9" name="Picture 8">
            <a:extLst>
              <a:ext uri="{FF2B5EF4-FFF2-40B4-BE49-F238E27FC236}">
                <a16:creationId xmlns:a16="http://schemas.microsoft.com/office/drawing/2014/main" id="{44CD30A1-8C74-FB45-50BE-8B6F57828E12}"/>
              </a:ext>
            </a:extLst>
          </p:cNvPr>
          <p:cNvPicPr>
            <a:picLocks noChangeAspect="1"/>
          </p:cNvPicPr>
          <p:nvPr/>
        </p:nvPicPr>
        <p:blipFill>
          <a:blip r:embed="rId3"/>
          <a:stretch>
            <a:fillRect/>
          </a:stretch>
        </p:blipFill>
        <p:spPr>
          <a:xfrm>
            <a:off x="1701800" y="1104900"/>
            <a:ext cx="9601200" cy="7543799"/>
          </a:xfrm>
          <a:prstGeom prst="rect">
            <a:avLst/>
          </a:prstGeom>
        </p:spPr>
      </p:pic>
      <p:pic>
        <p:nvPicPr>
          <p:cNvPr id="4" name="Picture 3">
            <a:extLst>
              <a:ext uri="{FF2B5EF4-FFF2-40B4-BE49-F238E27FC236}">
                <a16:creationId xmlns:a16="http://schemas.microsoft.com/office/drawing/2014/main" id="{B09EE8EE-ACC9-6576-F483-5F4A5740D417}"/>
              </a:ext>
            </a:extLst>
          </p:cNvPr>
          <p:cNvPicPr>
            <a:picLocks noChangeAspect="1"/>
          </p:cNvPicPr>
          <p:nvPr/>
        </p:nvPicPr>
        <p:blipFill>
          <a:blip r:embed="rId3"/>
          <a:stretch>
            <a:fillRect/>
          </a:stretch>
        </p:blipFill>
        <p:spPr>
          <a:xfrm>
            <a:off x="1701800" y="1104900"/>
            <a:ext cx="9601200" cy="7543799"/>
          </a:xfrm>
          <a:prstGeom prst="rect">
            <a:avLst/>
          </a:prstGeom>
        </p:spPr>
      </p:pic>
      <p:sp>
        <p:nvSpPr>
          <p:cNvPr id="6" name="Speech Bubble: Rectangle with Corners Rounded 5">
            <a:extLst>
              <a:ext uri="{FF2B5EF4-FFF2-40B4-BE49-F238E27FC236}">
                <a16:creationId xmlns:a16="http://schemas.microsoft.com/office/drawing/2014/main" id="{C39DEDC2-0F2F-FD7C-304D-AAD8CCBC6BA2}"/>
              </a:ext>
            </a:extLst>
          </p:cNvPr>
          <p:cNvSpPr/>
          <p:nvPr/>
        </p:nvSpPr>
        <p:spPr bwMode="auto">
          <a:xfrm>
            <a:off x="7797800" y="1676400"/>
            <a:ext cx="2743200" cy="510778"/>
          </a:xfrm>
          <a:prstGeom prst="wedgeRoundRectCallout">
            <a:avLst>
              <a:gd name="adj1" fmla="val -26194"/>
              <a:gd name="adj2" fmla="val 188646"/>
              <a:gd name="adj3" fmla="val 16667"/>
            </a:avLst>
          </a:prstGeom>
          <a:solidFill>
            <a:srgbClr val="000090">
              <a:alpha val="63560"/>
            </a:srgbClr>
          </a:solidFill>
          <a:ln w="25400" cap="flat" cmpd="sng" algn="ctr">
            <a:solidFill>
              <a:srgbClr val="000000"/>
            </a:solidFill>
            <a:prstDash val="solid"/>
            <a:round/>
            <a:headEnd type="none" w="med" len="med"/>
            <a:tailEnd type="none" w="med" len="med"/>
          </a:ln>
          <a:effectLst/>
        </p:spPr>
        <p:txBody>
          <a:bodyPr wrap="square" rtlCol="0" anchor="ctr">
            <a:spAutoFit/>
          </a:bodyPr>
          <a:lstStyle/>
          <a:p>
            <a:pPr algn="ctr"/>
            <a:r>
              <a:rPr lang="en-US" sz="2400">
                <a:solidFill>
                  <a:srgbClr val="FAD40C"/>
                </a:solidFill>
                <a:latin typeface="Gill Sans MT" panose="020B0502020104020203" pitchFamily="34" charset="77"/>
              </a:rPr>
              <a:t>CLP3 ~ 350 </a:t>
            </a:r>
            <a:r>
              <a:rPr lang="en-US" sz="2400" err="1">
                <a:solidFill>
                  <a:srgbClr val="FAD40C"/>
                </a:solidFill>
                <a:latin typeface="Gill Sans MT" panose="020B0502020104020203" pitchFamily="34" charset="77"/>
              </a:rPr>
              <a:t>nmi</a:t>
            </a:r>
            <a:endParaRPr lang="en-US" sz="2000">
              <a:solidFill>
                <a:srgbClr val="FAD40C"/>
              </a:solidFill>
              <a:latin typeface="Gill Sans MT" panose="020B0502020104020203" pitchFamily="34" charset="77"/>
            </a:endParaRPr>
          </a:p>
        </p:txBody>
      </p:sp>
      <p:sp>
        <p:nvSpPr>
          <p:cNvPr id="7" name="Speech Bubble: Rectangle with Corners Rounded 5">
            <a:extLst>
              <a:ext uri="{FF2B5EF4-FFF2-40B4-BE49-F238E27FC236}">
                <a16:creationId xmlns:a16="http://schemas.microsoft.com/office/drawing/2014/main" id="{689C8031-B160-1BC8-3007-EDDC8E0FC82E}"/>
              </a:ext>
            </a:extLst>
          </p:cNvPr>
          <p:cNvSpPr/>
          <p:nvPr/>
        </p:nvSpPr>
        <p:spPr bwMode="auto">
          <a:xfrm>
            <a:off x="3149600" y="6553200"/>
            <a:ext cx="3581400" cy="510778"/>
          </a:xfrm>
          <a:prstGeom prst="wedgeRoundRectCallout">
            <a:avLst>
              <a:gd name="adj1" fmla="val -10616"/>
              <a:gd name="adj2" fmla="val -200262"/>
              <a:gd name="adj3" fmla="val 16667"/>
            </a:avLst>
          </a:prstGeom>
          <a:solidFill>
            <a:srgbClr val="000090">
              <a:alpha val="63560"/>
            </a:srgbClr>
          </a:solidFill>
          <a:ln w="25400" cap="flat" cmpd="sng" algn="ctr">
            <a:solidFill>
              <a:srgbClr val="000000"/>
            </a:solidFill>
            <a:prstDash val="solid"/>
            <a:round/>
            <a:headEnd type="none" w="med" len="med"/>
            <a:tailEnd type="none" w="med" len="med"/>
          </a:ln>
          <a:effectLst/>
        </p:spPr>
        <p:txBody>
          <a:bodyPr wrap="square" rtlCol="0" anchor="ctr">
            <a:spAutoFit/>
          </a:bodyPr>
          <a:lstStyle/>
          <a:p>
            <a:pPr algn="ctr"/>
            <a:r>
              <a:rPr lang="en-US" sz="2400">
                <a:solidFill>
                  <a:srgbClr val="FAD40C"/>
                </a:solidFill>
                <a:latin typeface="Gill Sans MT" panose="020B0502020104020203" pitchFamily="34" charset="77"/>
              </a:rPr>
              <a:t>ERA5 ~ 200 </a:t>
            </a:r>
            <a:r>
              <a:rPr lang="en-US" sz="2400" err="1">
                <a:solidFill>
                  <a:srgbClr val="FAD40C"/>
                </a:solidFill>
                <a:latin typeface="Gill Sans MT" panose="020B0502020104020203" pitchFamily="34" charset="77"/>
              </a:rPr>
              <a:t>nmi</a:t>
            </a:r>
            <a:r>
              <a:rPr lang="en-US" sz="2400">
                <a:solidFill>
                  <a:srgbClr val="FAD40C"/>
                </a:solidFill>
                <a:latin typeface="Gill Sans MT" panose="020B0502020104020203" pitchFamily="34" charset="77"/>
              </a:rPr>
              <a:t> ~ 1957</a:t>
            </a:r>
            <a:endParaRPr lang="en-US" sz="2000">
              <a:solidFill>
                <a:srgbClr val="FAD40C"/>
              </a:solidFill>
              <a:latin typeface="Gill Sans MT" panose="020B0502020104020203" pitchFamily="34" charset="77"/>
            </a:endParaRPr>
          </a:p>
        </p:txBody>
      </p:sp>
      <p:sp>
        <p:nvSpPr>
          <p:cNvPr id="8" name="Speech Bubble: Rectangle with Corners Rounded 5">
            <a:extLst>
              <a:ext uri="{FF2B5EF4-FFF2-40B4-BE49-F238E27FC236}">
                <a16:creationId xmlns:a16="http://schemas.microsoft.com/office/drawing/2014/main" id="{13754A9D-BBBC-0AC2-615A-05FDF92F80C3}"/>
              </a:ext>
            </a:extLst>
          </p:cNvPr>
          <p:cNvSpPr/>
          <p:nvPr/>
        </p:nvSpPr>
        <p:spPr bwMode="auto">
          <a:xfrm>
            <a:off x="6273800" y="4876799"/>
            <a:ext cx="4495800" cy="510778"/>
          </a:xfrm>
          <a:prstGeom prst="wedgeRoundRectCallout">
            <a:avLst>
              <a:gd name="adj1" fmla="val -35342"/>
              <a:gd name="adj2" fmla="val 185559"/>
              <a:gd name="adj3" fmla="val 16667"/>
            </a:avLst>
          </a:prstGeom>
          <a:solidFill>
            <a:srgbClr val="000090">
              <a:alpha val="63560"/>
            </a:srgbClr>
          </a:solidFill>
          <a:ln w="25400" cap="flat" cmpd="sng" algn="ctr">
            <a:solidFill>
              <a:srgbClr val="000000"/>
            </a:solidFill>
            <a:prstDash val="solid"/>
            <a:round/>
            <a:headEnd type="none" w="med" len="med"/>
            <a:tailEnd type="none" w="med" len="med"/>
          </a:ln>
          <a:effectLst/>
        </p:spPr>
        <p:txBody>
          <a:bodyPr wrap="square" rtlCol="0" anchor="ctr">
            <a:spAutoFit/>
          </a:bodyPr>
          <a:lstStyle/>
          <a:p>
            <a:pPr algn="ctr"/>
            <a:r>
              <a:rPr lang="en-US" sz="2400">
                <a:solidFill>
                  <a:srgbClr val="FAD40C"/>
                </a:solidFill>
                <a:latin typeface="Gill Sans MT" panose="020B0502020104020203" pitchFamily="34" charset="77"/>
              </a:rPr>
              <a:t>below ‘150’ PACOM goal ~ 1985</a:t>
            </a:r>
            <a:endParaRPr lang="en-US" sz="2000">
              <a:solidFill>
                <a:srgbClr val="FAD40C"/>
              </a:solidFill>
              <a:latin typeface="Gill Sans MT" panose="020B0502020104020203" pitchFamily="34" charset="77"/>
            </a:endParaRPr>
          </a:p>
        </p:txBody>
      </p:sp>
    </p:spTree>
    <p:extLst>
      <p:ext uri="{BB962C8B-B14F-4D97-AF65-F5344CB8AC3E}">
        <p14:creationId xmlns:p14="http://schemas.microsoft.com/office/powerpoint/2010/main" val="29204891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FC03400-B636-65B9-62E1-5B3374BC9865}"/>
              </a:ext>
            </a:extLst>
          </p:cNvPr>
          <p:cNvSpPr>
            <a:spLocks noGrp="1"/>
          </p:cNvSpPr>
          <p:nvPr>
            <p:ph type="title"/>
          </p:nvPr>
        </p:nvSpPr>
        <p:spPr/>
        <p:txBody>
          <a:bodyPr/>
          <a:lstStyle/>
          <a:p>
            <a:r>
              <a:rPr lang="en-US"/>
              <a:t>Summary of TC NWP 1945-2024</a:t>
            </a:r>
          </a:p>
        </p:txBody>
      </p:sp>
      <p:sp>
        <p:nvSpPr>
          <p:cNvPr id="3" name="Content Placeholder 2">
            <a:extLst>
              <a:ext uri="{FF2B5EF4-FFF2-40B4-BE49-F238E27FC236}">
                <a16:creationId xmlns:a16="http://schemas.microsoft.com/office/drawing/2014/main" id="{99CF2817-4EC9-698F-33A3-8317DFC2581D}"/>
              </a:ext>
            </a:extLst>
          </p:cNvPr>
          <p:cNvSpPr>
            <a:spLocks noGrp="1"/>
          </p:cNvSpPr>
          <p:nvPr>
            <p:ph idx="1"/>
          </p:nvPr>
        </p:nvSpPr>
        <p:spPr>
          <a:xfrm>
            <a:off x="539750" y="1295400"/>
            <a:ext cx="11925300" cy="6705600"/>
          </a:xfrm>
        </p:spPr>
        <p:txBody>
          <a:bodyPr/>
          <a:lstStyle/>
          <a:p>
            <a:r>
              <a:rPr lang="en-US" sz="2800" b="1" i="1" dirty="0"/>
              <a:t>5-d 500 </a:t>
            </a:r>
            <a:r>
              <a:rPr lang="en-US" sz="2800" b="1" i="1" dirty="0" err="1"/>
              <a:t>hPa</a:t>
            </a:r>
            <a:r>
              <a:rPr lang="en-US" sz="2800" b="1" i="1" dirty="0"/>
              <a:t> NHEM ACC NWP ‘magic’ number</a:t>
            </a:r>
          </a:p>
          <a:p>
            <a:pPr lvl="1"/>
            <a:r>
              <a:rPr lang="en-US" sz="2000" dirty="0"/>
              <a:t>correlates with general model accuracy in both the mid-lats and tropics</a:t>
            </a:r>
          </a:p>
          <a:p>
            <a:pPr lvl="1"/>
            <a:r>
              <a:rPr lang="en-US" sz="2000" b="1" i="1" dirty="0">
                <a:solidFill>
                  <a:schemeClr val="accent1">
                    <a:lumMod val="75000"/>
                  </a:schemeClr>
                </a:solidFill>
                <a:highlight>
                  <a:srgbClr val="FFFF00"/>
                </a:highlight>
              </a:rPr>
              <a:t>NHEM </a:t>
            </a:r>
            <a:r>
              <a:rPr lang="en-US" sz="2000" b="1" i="1" dirty="0">
                <a:solidFill>
                  <a:schemeClr val="accent1">
                    <a:lumMod val="75000"/>
                  </a:schemeClr>
                </a:solidFill>
                <a:highlight>
                  <a:srgbClr val="FFFF00"/>
                </a:highlight>
                <a:sym typeface="Wingdings" pitchFamily="2" charset="2"/>
              </a:rPr>
              <a:t> 0.8 (good) in the ERA51960s operationally not achieved until the 2000s</a:t>
            </a:r>
          </a:p>
          <a:p>
            <a:pPr lvl="1"/>
            <a:r>
              <a:rPr lang="en-US" sz="2000" dirty="0">
                <a:sym typeface="Wingdings" pitchFamily="2" charset="2"/>
              </a:rPr>
              <a:t>SHEM  0.8 with satellite era ~ 1979</a:t>
            </a:r>
          </a:p>
          <a:p>
            <a:pPr lvl="1"/>
            <a:r>
              <a:rPr lang="en-US" sz="2000" dirty="0">
                <a:sym typeface="Wingdings" pitchFamily="2" charset="2"/>
              </a:rPr>
              <a:t>SHEM=NHEM &gt; 0.9 (very good) in modern sat era ~ 2010</a:t>
            </a:r>
            <a:endParaRPr lang="en-US" sz="2000" dirty="0"/>
          </a:p>
          <a:p>
            <a:r>
              <a:rPr lang="en-US" sz="2800" b="1" i="1" dirty="0"/>
              <a:t>72-h PE TCNWP ‘magic’ number’ </a:t>
            </a:r>
          </a:p>
          <a:p>
            <a:pPr lvl="1"/>
            <a:r>
              <a:rPr lang="en-US" sz="2000" b="1" i="1" dirty="0"/>
              <a:t>CLP3 ~ 350 </a:t>
            </a:r>
            <a:r>
              <a:rPr lang="en-US" sz="2000" b="1" i="1" dirty="0" err="1"/>
              <a:t>nmi</a:t>
            </a:r>
            <a:endParaRPr lang="en-US" sz="2000" b="1" i="1" dirty="0"/>
          </a:p>
          <a:p>
            <a:pPr lvl="1"/>
            <a:r>
              <a:rPr lang="en-US" sz="2000" b="1" i="1" dirty="0">
                <a:solidFill>
                  <a:schemeClr val="accent1">
                    <a:lumMod val="75000"/>
                  </a:schemeClr>
                </a:solidFill>
                <a:highlight>
                  <a:srgbClr val="FFFF00"/>
                </a:highlight>
                <a:sym typeface="Wingdings" pitchFamily="2" charset="2"/>
              </a:rPr>
              <a:t>ERA5  200 </a:t>
            </a:r>
            <a:r>
              <a:rPr lang="en-US" sz="2000" b="1" i="1" dirty="0" err="1">
                <a:solidFill>
                  <a:schemeClr val="accent1">
                    <a:lumMod val="75000"/>
                  </a:schemeClr>
                </a:solidFill>
                <a:highlight>
                  <a:srgbClr val="FFFF00"/>
                </a:highlight>
                <a:sym typeface="Wingdings" pitchFamily="2" charset="2"/>
              </a:rPr>
              <a:t>nmi</a:t>
            </a:r>
            <a:r>
              <a:rPr lang="en-US" sz="2000" b="1" i="1" dirty="0">
                <a:solidFill>
                  <a:schemeClr val="accent1">
                    <a:lumMod val="75000"/>
                  </a:schemeClr>
                </a:solidFill>
                <a:highlight>
                  <a:srgbClr val="FFFF00"/>
                </a:highlight>
                <a:sym typeface="Wingdings" pitchFamily="2" charset="2"/>
              </a:rPr>
              <a:t> ~1957 150 </a:t>
            </a:r>
            <a:r>
              <a:rPr lang="en-US" sz="2000" b="1" i="1" dirty="0" err="1">
                <a:solidFill>
                  <a:schemeClr val="accent1">
                    <a:lumMod val="75000"/>
                  </a:schemeClr>
                </a:solidFill>
                <a:highlight>
                  <a:srgbClr val="FFFF00"/>
                </a:highlight>
                <a:sym typeface="Wingdings" pitchFamily="2" charset="2"/>
              </a:rPr>
              <a:t>nmi</a:t>
            </a:r>
            <a:r>
              <a:rPr lang="en-US" sz="2000" b="1" i="1" dirty="0">
                <a:solidFill>
                  <a:schemeClr val="accent1">
                    <a:lumMod val="75000"/>
                  </a:schemeClr>
                </a:solidFill>
                <a:highlight>
                  <a:srgbClr val="FFFF00"/>
                </a:highlight>
                <a:sym typeface="Wingdings" pitchFamily="2" charset="2"/>
              </a:rPr>
              <a:t> ~ 1985</a:t>
            </a:r>
          </a:p>
          <a:p>
            <a:r>
              <a:rPr lang="en-US" sz="3200" b="1" i="1" dirty="0">
                <a:solidFill>
                  <a:schemeClr val="accent1">
                    <a:lumMod val="75000"/>
                  </a:schemeClr>
                </a:solidFill>
                <a:highlight>
                  <a:srgbClr val="FFFF00"/>
                </a:highlight>
              </a:rPr>
              <a:t>The global model is almost everything…for TC NWP</a:t>
            </a:r>
          </a:p>
          <a:p>
            <a:pPr lvl="1"/>
            <a:r>
              <a:rPr lang="en-US" sz="2400" dirty="0"/>
              <a:t>TC forecasts that would have been considered impossible even 10 years ago are now possible because of the </a:t>
            </a:r>
            <a:r>
              <a:rPr lang="en-US" sz="2400" b="1" i="1" dirty="0"/>
              <a:t>tremendous improvement in global NWP modeling </a:t>
            </a:r>
            <a:r>
              <a:rPr lang="en-US" sz="2400" dirty="0"/>
              <a:t>(not the DA method)</a:t>
            </a:r>
          </a:p>
          <a:p>
            <a:r>
              <a:rPr lang="en-US" sz="3200" b="1" i="1" dirty="0">
                <a:sym typeface="Wingdings" pitchFamily="2" charset="2"/>
              </a:rPr>
              <a:t>What’s next? – AI to bias correct and downscaling</a:t>
            </a:r>
          </a:p>
          <a:p>
            <a:pPr lvl="1"/>
            <a:r>
              <a:rPr lang="en-US" sz="2400" b="1" i="1" dirty="0">
                <a:sym typeface="Wingdings" pitchFamily="2" charset="2"/>
              </a:rPr>
              <a:t>2025 72-h PE in WPAC: JTWC 84 </a:t>
            </a:r>
            <a:r>
              <a:rPr lang="en-US" sz="2400" b="1" i="1" dirty="0" err="1">
                <a:sym typeface="Wingdings" pitchFamily="2" charset="2"/>
              </a:rPr>
              <a:t>nmi</a:t>
            </a:r>
            <a:r>
              <a:rPr lang="en-US" sz="2400" b="1" i="1" dirty="0">
                <a:sym typeface="Wingdings" pitchFamily="2" charset="2"/>
              </a:rPr>
              <a:t> AIFS 75 </a:t>
            </a:r>
            <a:r>
              <a:rPr lang="en-US" sz="2400" b="1" i="1" dirty="0" err="1">
                <a:sym typeface="Wingdings" pitchFamily="2" charset="2"/>
              </a:rPr>
              <a:t>nmi</a:t>
            </a:r>
            <a:r>
              <a:rPr lang="en-US" sz="2400" b="1" i="1" dirty="0">
                <a:sym typeface="Wingdings" pitchFamily="2" charset="2"/>
              </a:rPr>
              <a:t> </a:t>
            </a:r>
          </a:p>
          <a:p>
            <a:pPr lvl="1"/>
            <a:r>
              <a:rPr lang="en-US" sz="2400" b="1" i="1" dirty="0">
                <a:solidFill>
                  <a:schemeClr val="accent1">
                    <a:lumMod val="75000"/>
                  </a:schemeClr>
                </a:solidFill>
                <a:highlight>
                  <a:srgbClr val="FFFF00"/>
                </a:highlight>
                <a:sym typeface="Wingdings" pitchFamily="2" charset="2"/>
              </a:rPr>
              <a:t>72-h PE for 12W (DOLPHIN) – JTWC 27 </a:t>
            </a:r>
            <a:r>
              <a:rPr lang="en-US" sz="2400" b="1" i="1" dirty="0" err="1">
                <a:solidFill>
                  <a:schemeClr val="accent1">
                    <a:lumMod val="75000"/>
                  </a:schemeClr>
                </a:solidFill>
                <a:highlight>
                  <a:srgbClr val="FFFF00"/>
                </a:highlight>
                <a:sym typeface="Wingdings" pitchFamily="2" charset="2"/>
              </a:rPr>
              <a:t>nmi</a:t>
            </a:r>
            <a:r>
              <a:rPr lang="en-US" sz="2400" b="1" i="1" dirty="0">
                <a:solidFill>
                  <a:schemeClr val="accent1">
                    <a:lumMod val="75000"/>
                  </a:schemeClr>
                </a:solidFill>
                <a:highlight>
                  <a:srgbClr val="FFFF00"/>
                </a:highlight>
                <a:sym typeface="Wingdings" pitchFamily="2" charset="2"/>
              </a:rPr>
              <a:t> !!!</a:t>
            </a:r>
            <a:endParaRPr lang="en-US" b="1" i="1" dirty="0">
              <a:solidFill>
                <a:schemeClr val="accent1">
                  <a:lumMod val="75000"/>
                </a:schemeClr>
              </a:solidFill>
              <a:highlight>
                <a:srgbClr val="FFFF00"/>
              </a:highlight>
              <a:sym typeface="Wingdings" pitchFamily="2" charset="2"/>
            </a:endParaRPr>
          </a:p>
        </p:txBody>
      </p:sp>
      <p:grpSp>
        <p:nvGrpSpPr>
          <p:cNvPr id="7" name="Group 6" hidden="1">
            <a:extLst>
              <a:ext uri="{FF2B5EF4-FFF2-40B4-BE49-F238E27FC236}">
                <a16:creationId xmlns:a16="http://schemas.microsoft.com/office/drawing/2014/main" id="{59E3AF22-A49A-F841-9FB9-CC74F7D73CC6}"/>
              </a:ext>
            </a:extLst>
          </p:cNvPr>
          <p:cNvGrpSpPr/>
          <p:nvPr/>
        </p:nvGrpSpPr>
        <p:grpSpPr>
          <a:xfrm>
            <a:off x="539750" y="1295400"/>
            <a:ext cx="9162189" cy="7198862"/>
            <a:chOff x="539750" y="1295400"/>
            <a:chExt cx="9162189" cy="7198862"/>
          </a:xfrm>
        </p:grpSpPr>
        <p:pic>
          <p:nvPicPr>
            <p:cNvPr id="5" name="Picture 4">
              <a:extLst>
                <a:ext uri="{FF2B5EF4-FFF2-40B4-BE49-F238E27FC236}">
                  <a16:creationId xmlns:a16="http://schemas.microsoft.com/office/drawing/2014/main" id="{AE1CAC3F-8398-61C0-94DF-15948ACEE8A5}"/>
                </a:ext>
              </a:extLst>
            </p:cNvPr>
            <p:cNvPicPr>
              <a:picLocks noChangeAspect="1"/>
            </p:cNvPicPr>
            <p:nvPr/>
          </p:nvPicPr>
          <p:blipFill>
            <a:blip r:embed="rId2"/>
            <a:stretch>
              <a:fillRect/>
            </a:stretch>
          </p:blipFill>
          <p:spPr>
            <a:xfrm>
              <a:off x="539750" y="1295400"/>
              <a:ext cx="9162189" cy="7198862"/>
            </a:xfrm>
            <a:prstGeom prst="rect">
              <a:avLst/>
            </a:prstGeom>
          </p:spPr>
        </p:pic>
        <p:sp>
          <p:nvSpPr>
            <p:cNvPr id="6" name="Speech Bubble: Rectangle with Corners Rounded 5">
              <a:extLst>
                <a:ext uri="{FF2B5EF4-FFF2-40B4-BE49-F238E27FC236}">
                  <a16:creationId xmlns:a16="http://schemas.microsoft.com/office/drawing/2014/main" id="{565FF4DC-F514-A10C-CB18-97F989FD36EC}"/>
                </a:ext>
              </a:extLst>
            </p:cNvPr>
            <p:cNvSpPr/>
            <p:nvPr/>
          </p:nvSpPr>
          <p:spPr bwMode="auto">
            <a:xfrm>
              <a:off x="4633993" y="1295400"/>
              <a:ext cx="4676574" cy="2826306"/>
            </a:xfrm>
            <a:prstGeom prst="wedgeRoundRectCallout">
              <a:avLst>
                <a:gd name="adj1" fmla="val 14518"/>
                <a:gd name="adj2" fmla="val 144618"/>
                <a:gd name="adj3" fmla="val 16667"/>
              </a:avLst>
            </a:prstGeom>
            <a:solidFill>
              <a:srgbClr val="000090">
                <a:alpha val="63560"/>
              </a:srgbClr>
            </a:solidFill>
            <a:ln w="25400" cap="flat" cmpd="sng" algn="ctr">
              <a:solidFill>
                <a:srgbClr val="000000"/>
              </a:solidFill>
              <a:prstDash val="solid"/>
              <a:round/>
              <a:headEnd type="none" w="med" len="med"/>
              <a:tailEnd type="none" w="med" len="med"/>
            </a:ln>
            <a:effectLst/>
          </p:spPr>
          <p:txBody>
            <a:bodyPr wrap="square" rtlCol="0" anchor="ctr">
              <a:spAutoFit/>
            </a:bodyPr>
            <a:lstStyle/>
            <a:p>
              <a:pPr algn="ctr"/>
              <a:r>
                <a:rPr lang="en-US" sz="2800" dirty="0">
                  <a:solidFill>
                    <a:srgbClr val="FAD40C"/>
                  </a:solidFill>
                  <a:latin typeface="Gill Sans MT" panose="020B0502020104020203" pitchFamily="34" charset="77"/>
                </a:rPr>
                <a:t>72-h PE for 12W DOLPHIN</a:t>
              </a:r>
            </a:p>
            <a:p>
              <a:r>
                <a:rPr lang="en-US" sz="2400" dirty="0">
                  <a:solidFill>
                    <a:srgbClr val="FAD40C"/>
                  </a:solidFill>
                  <a:latin typeface="Gill Sans MT" panose="020B0502020104020203" pitchFamily="34" charset="77"/>
                </a:rPr>
                <a:t>as of 2026080600</a:t>
              </a:r>
            </a:p>
            <a:p>
              <a:r>
                <a:rPr lang="en-US" sz="2800" b="1" dirty="0">
                  <a:solidFill>
                    <a:srgbClr val="FAD40C"/>
                  </a:solidFill>
                  <a:latin typeface="Gill Sans MT" panose="020B0502020104020203" pitchFamily="34" charset="77"/>
                </a:rPr>
                <a:t>JTWC – 27 </a:t>
              </a:r>
              <a:r>
                <a:rPr lang="en-US" sz="2800" b="1" dirty="0" err="1">
                  <a:solidFill>
                    <a:srgbClr val="FAD40C"/>
                  </a:solidFill>
                  <a:latin typeface="Gill Sans MT" panose="020B0502020104020203" pitchFamily="34" charset="77"/>
                </a:rPr>
                <a:t>nmi</a:t>
              </a:r>
              <a:endParaRPr lang="en-US" sz="2800" b="1" dirty="0">
                <a:solidFill>
                  <a:srgbClr val="FAD40C"/>
                </a:solidFill>
                <a:latin typeface="Gill Sans MT" panose="020B0502020104020203" pitchFamily="34" charset="77"/>
              </a:endParaRPr>
            </a:p>
            <a:p>
              <a:r>
                <a:rPr lang="en-US" sz="2000" dirty="0">
                  <a:solidFill>
                    <a:srgbClr val="FAD40C"/>
                  </a:solidFill>
                  <a:latin typeface="Gill Sans MT" panose="020B0502020104020203" pitchFamily="34" charset="77"/>
                </a:rPr>
                <a:t>AIFS – 43</a:t>
              </a:r>
            </a:p>
            <a:p>
              <a:r>
                <a:rPr lang="en-US" sz="2000" dirty="0">
                  <a:solidFill>
                    <a:srgbClr val="FAD40C"/>
                  </a:solidFill>
                  <a:latin typeface="Gill Sans MT" panose="020B0502020104020203" pitchFamily="34" charset="77"/>
                </a:rPr>
                <a:t>ECMWF – 51</a:t>
              </a:r>
            </a:p>
            <a:p>
              <a:r>
                <a:rPr lang="en-US" sz="2000" dirty="0">
                  <a:solidFill>
                    <a:srgbClr val="FAD40C"/>
                  </a:solidFill>
                  <a:latin typeface="Gill Sans MT" panose="020B0502020104020203" pitchFamily="34" charset="77"/>
                </a:rPr>
                <a:t>HWRF – 77</a:t>
              </a:r>
            </a:p>
            <a:p>
              <a:r>
                <a:rPr lang="en-US" sz="2000" dirty="0">
                  <a:solidFill>
                    <a:srgbClr val="FAD40C"/>
                  </a:solidFill>
                  <a:latin typeface="Gill Sans MT" panose="020B0502020104020203" pitchFamily="34" charset="77"/>
                </a:rPr>
                <a:t>GFS – 52</a:t>
              </a:r>
            </a:p>
          </p:txBody>
        </p:sp>
      </p:grpSp>
      <p:sp>
        <p:nvSpPr>
          <p:cNvPr id="8" name="Title 1">
            <a:extLst>
              <a:ext uri="{FF2B5EF4-FFF2-40B4-BE49-F238E27FC236}">
                <a16:creationId xmlns:a16="http://schemas.microsoft.com/office/drawing/2014/main" id="{7ABACF0C-62DC-CF1F-A01D-8DF307846BA7}"/>
              </a:ext>
            </a:extLst>
          </p:cNvPr>
          <p:cNvSpPr txBox="1">
            <a:spLocks/>
          </p:cNvSpPr>
          <p:nvPr/>
        </p:nvSpPr>
        <p:spPr bwMode="auto">
          <a:xfrm>
            <a:off x="165100" y="139700"/>
            <a:ext cx="12979400" cy="1054100"/>
          </a:xfrm>
          <a:prstGeom prst="rect">
            <a:avLst/>
          </a:prstGeom>
          <a:gradFill>
            <a:gsLst>
              <a:gs pos="0">
                <a:srgbClr val="011893">
                  <a:alpha val="20288"/>
                </a:srgbClr>
              </a:gs>
              <a:gs pos="46000">
                <a:schemeClr val="bg1">
                  <a:lumMod val="0"/>
                  <a:lumOff val="100000"/>
                </a:schemeClr>
              </a:gs>
              <a:gs pos="100000">
                <a:srgbClr val="011893">
                  <a:alpha val="33000"/>
                </a:srgbClr>
              </a:gs>
              <a:gs pos="100000">
                <a:schemeClr val="accent3">
                  <a:lumMod val="75000"/>
                  <a:alpha val="73000"/>
                </a:schemeClr>
              </a:gs>
            </a:gsLst>
            <a:lin ang="10800000" scaled="0"/>
          </a:grad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lvl1pPr algn="ctr" rtl="0" eaLnBrk="0" fontAlgn="base" hangingPunct="0">
              <a:spcBef>
                <a:spcPct val="0"/>
              </a:spcBef>
              <a:spcAft>
                <a:spcPct val="0"/>
              </a:spcAft>
              <a:defRPr sz="4400">
                <a:solidFill>
                  <a:schemeClr val="tx1"/>
                </a:solidFill>
                <a:latin typeface="Gill Sans MT"/>
                <a:ea typeface="+mj-ea"/>
                <a:cs typeface="+mj-cs"/>
                <a:sym typeface="Gill Sans" charset="0"/>
              </a:defRPr>
            </a:lvl1pPr>
            <a:lvl2pPr algn="ctr" rtl="0" eaLnBrk="0" fontAlgn="base" hangingPunct="0">
              <a:spcBef>
                <a:spcPct val="0"/>
              </a:spcBef>
              <a:spcAft>
                <a:spcPct val="0"/>
              </a:spcAft>
              <a:defRPr sz="4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4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4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4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48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48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48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4800">
                <a:solidFill>
                  <a:schemeClr val="tx1"/>
                </a:solidFill>
                <a:latin typeface="Gill Sans" charset="0"/>
                <a:ea typeface="ヒラギノ角ゴ ProN W3" charset="0"/>
                <a:cs typeface="ヒラギノ角ゴ ProN W3" charset="0"/>
                <a:sym typeface="Gill Sans" charset="0"/>
              </a:defRPr>
            </a:lvl9pPr>
          </a:lstStyle>
          <a:p>
            <a:r>
              <a:rPr lang="en-US" sz="4000" kern="0" dirty="0"/>
              <a:t>Summary and What’s Next</a:t>
            </a:r>
          </a:p>
          <a:p>
            <a:r>
              <a:rPr lang="en-US" sz="3200" kern="0" dirty="0"/>
              <a:t>the tracks, </a:t>
            </a:r>
            <a:r>
              <a:rPr lang="en-US" sz="3200" kern="0" dirty="0" err="1"/>
              <a:t>diag</a:t>
            </a:r>
            <a:r>
              <a:rPr lang="en-US" sz="3200" kern="0" dirty="0"/>
              <a:t> files and </a:t>
            </a:r>
            <a:r>
              <a:rPr lang="en-US" sz="3200" kern="0" dirty="0" err="1"/>
              <a:t>precip</a:t>
            </a:r>
            <a:r>
              <a:rPr lang="en-US" sz="3200" kern="0" dirty="0"/>
              <a:t> stats will be made public</a:t>
            </a:r>
            <a:r>
              <a:rPr lang="en-US" sz="4000" kern="0" dirty="0"/>
              <a:t> </a:t>
            </a:r>
            <a:endParaRPr lang="en-US" kern="0" dirty="0"/>
          </a:p>
        </p:txBody>
      </p:sp>
    </p:spTree>
    <p:extLst>
      <p:ext uri="{BB962C8B-B14F-4D97-AF65-F5344CB8AC3E}">
        <p14:creationId xmlns:p14="http://schemas.microsoft.com/office/powerpoint/2010/main" val="10847162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par>
                                <p:cTn id="13" presetID="9"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dissolve">
                                      <p:cBhvr>
                                        <p:cTn id="15" dur="500"/>
                                        <p:tgtEl>
                                          <p:spTgt spid="3">
                                            <p:txEl>
                                              <p:pRg st="1" end="1"/>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dissolve">
                                      <p:cBhvr>
                                        <p:cTn id="18" dur="500"/>
                                        <p:tgtEl>
                                          <p:spTgt spid="3">
                                            <p:txEl>
                                              <p:pRg st="2" end="2"/>
                                            </p:txEl>
                                          </p:spTgt>
                                        </p:tgtEl>
                                      </p:cBhvr>
                                    </p:animEffect>
                                  </p:childTnLst>
                                </p:cTn>
                              </p:par>
                              <p:par>
                                <p:cTn id="19" presetID="9"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dissolve">
                                      <p:cBhvr>
                                        <p:cTn id="21" dur="500"/>
                                        <p:tgtEl>
                                          <p:spTgt spid="3">
                                            <p:txEl>
                                              <p:pRg st="3" end="3"/>
                                            </p:txEl>
                                          </p:spTgt>
                                        </p:tgtEl>
                                      </p:cBhvr>
                                    </p:animEffect>
                                  </p:childTnLst>
                                </p:cTn>
                              </p:par>
                              <p:par>
                                <p:cTn id="22" presetID="9"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dissolve">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dissolve">
                                      <p:cBhvr>
                                        <p:cTn id="29" dur="500"/>
                                        <p:tgtEl>
                                          <p:spTgt spid="3">
                                            <p:txEl>
                                              <p:pRg st="5" end="5"/>
                                            </p:txEl>
                                          </p:spTgt>
                                        </p:tgtEl>
                                      </p:cBhvr>
                                    </p:animEffect>
                                  </p:childTnLst>
                                </p:cTn>
                              </p:par>
                              <p:par>
                                <p:cTn id="30" presetID="9" presetClass="entr" presetSubtype="0"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dissolve">
                                      <p:cBhvr>
                                        <p:cTn id="32" dur="500"/>
                                        <p:tgtEl>
                                          <p:spTgt spid="3">
                                            <p:txEl>
                                              <p:pRg st="6" end="6"/>
                                            </p:txEl>
                                          </p:spTgt>
                                        </p:tgtEl>
                                      </p:cBhvr>
                                    </p:animEffect>
                                  </p:childTnLst>
                                </p:cTn>
                              </p:par>
                              <p:par>
                                <p:cTn id="33" presetID="9" presetClass="entr" presetSubtype="0"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dissolve">
                                      <p:cBhvr>
                                        <p:cTn id="35" dur="500"/>
                                        <p:tgtEl>
                                          <p:spTgt spid="3">
                                            <p:txEl>
                                              <p:pRg st="7" end="7"/>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nodeType="click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dissolve">
                                      <p:cBhvr>
                                        <p:cTn id="40" dur="500"/>
                                        <p:tgtEl>
                                          <p:spTgt spid="3">
                                            <p:txEl>
                                              <p:pRg st="8" end="8"/>
                                            </p:txEl>
                                          </p:spTgt>
                                        </p:tgtEl>
                                      </p:cBhvr>
                                    </p:animEffect>
                                  </p:childTnLst>
                                </p:cTn>
                              </p:par>
                              <p:par>
                                <p:cTn id="41" presetID="9" presetClass="entr" presetSubtype="0" fill="hold"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Effect transition="in" filter="dissolve">
                                      <p:cBhvr>
                                        <p:cTn id="43" dur="500"/>
                                        <p:tgtEl>
                                          <p:spTgt spid="3">
                                            <p:txEl>
                                              <p:pRg st="9" end="9"/>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nodeType="clickEffect">
                                  <p:stCondLst>
                                    <p:cond delay="0"/>
                                  </p:stCondLst>
                                  <p:childTnLst>
                                    <p:set>
                                      <p:cBhvr>
                                        <p:cTn id="47" dur="1" fill="hold">
                                          <p:stCondLst>
                                            <p:cond delay="0"/>
                                          </p:stCondLst>
                                        </p:cTn>
                                        <p:tgtEl>
                                          <p:spTgt spid="3">
                                            <p:txEl>
                                              <p:pRg st="10" end="10"/>
                                            </p:txEl>
                                          </p:spTgt>
                                        </p:tgtEl>
                                        <p:attrNameLst>
                                          <p:attrName>style.visibility</p:attrName>
                                        </p:attrNameLst>
                                      </p:cBhvr>
                                      <p:to>
                                        <p:strVal val="visible"/>
                                      </p:to>
                                    </p:set>
                                    <p:animEffect transition="in" filter="dissolve">
                                      <p:cBhvr>
                                        <p:cTn id="48" dur="500"/>
                                        <p:tgtEl>
                                          <p:spTgt spid="3">
                                            <p:txEl>
                                              <p:pRg st="10" end="10"/>
                                            </p:txEl>
                                          </p:spTgt>
                                        </p:tgtEl>
                                      </p:cBhvr>
                                    </p:animEffect>
                                  </p:childTnLst>
                                </p:cTn>
                              </p:par>
                              <p:par>
                                <p:cTn id="49" presetID="9" presetClass="entr" presetSubtype="0" fill="hold" nodeType="with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animEffect transition="in" filter="dissolve">
                                      <p:cBhvr>
                                        <p:cTn id="51" dur="500"/>
                                        <p:tgtEl>
                                          <p:spTgt spid="3">
                                            <p:txEl>
                                              <p:pRg st="11" end="11"/>
                                            </p:txEl>
                                          </p:spTgt>
                                        </p:tgtEl>
                                      </p:cBhvr>
                                    </p:animEffect>
                                  </p:childTnLst>
                                </p:cTn>
                              </p:par>
                              <p:par>
                                <p:cTn id="52" presetID="9" presetClass="entr" presetSubtype="0" fill="hold" nodeType="withEffect">
                                  <p:stCondLst>
                                    <p:cond delay="0"/>
                                  </p:stCondLst>
                                  <p:childTnLst>
                                    <p:set>
                                      <p:cBhvr>
                                        <p:cTn id="53" dur="1" fill="hold">
                                          <p:stCondLst>
                                            <p:cond delay="0"/>
                                          </p:stCondLst>
                                        </p:cTn>
                                        <p:tgtEl>
                                          <p:spTgt spid="3">
                                            <p:txEl>
                                              <p:pRg st="12" end="12"/>
                                            </p:txEl>
                                          </p:spTgt>
                                        </p:tgtEl>
                                        <p:attrNameLst>
                                          <p:attrName>style.visibility</p:attrName>
                                        </p:attrNameLst>
                                      </p:cBhvr>
                                      <p:to>
                                        <p:strVal val="visible"/>
                                      </p:to>
                                    </p:set>
                                    <p:animEffect transition="in" filter="dissolve">
                                      <p:cBhvr>
                                        <p:cTn id="54"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702BB2C-63FE-3C45-65A6-CB55AD97AC1A}"/>
              </a:ext>
            </a:extLst>
          </p:cNvPr>
          <p:cNvSpPr>
            <a:spLocks noGrp="1"/>
          </p:cNvSpPr>
          <p:nvPr>
            <p:ph type="title"/>
          </p:nvPr>
        </p:nvSpPr>
        <p:spPr>
          <a:xfrm>
            <a:off x="12700" y="-12700"/>
            <a:ext cx="12979400" cy="8699500"/>
          </a:xfrm>
        </p:spPr>
        <p:txBody>
          <a:bodyPr/>
          <a:lstStyle/>
          <a:p>
            <a:r>
              <a:rPr lang="en-US" sz="8800" dirty="0"/>
              <a:t>Mahalo</a:t>
            </a:r>
            <a:br>
              <a:rPr lang="en-US" dirty="0"/>
            </a:br>
            <a:br>
              <a:rPr lang="en-US" dirty="0"/>
            </a:br>
            <a:r>
              <a:rPr lang="en-US" sz="6000" dirty="0" err="1"/>
              <a:t>どうも</a:t>
            </a:r>
            <a:br>
              <a:rPr lang="en-US" sz="6000" dirty="0"/>
            </a:br>
            <a:r>
              <a:rPr lang="en-US" sz="6000" dirty="0" err="1"/>
              <a:t>ありがとう</a:t>
            </a:r>
            <a:br>
              <a:rPr lang="en-US" sz="6000" dirty="0"/>
            </a:br>
            <a:r>
              <a:rPr lang="en-US" sz="6000" dirty="0" err="1"/>
              <a:t>ございました</a:t>
            </a:r>
            <a:endParaRPr lang="en-US" dirty="0"/>
          </a:p>
        </p:txBody>
      </p:sp>
    </p:spTree>
    <p:extLst>
      <p:ext uri="{BB962C8B-B14F-4D97-AF65-F5344CB8AC3E}">
        <p14:creationId xmlns:p14="http://schemas.microsoft.com/office/powerpoint/2010/main" val="238258801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35E90D11-F4A9-5B57-8E57-984A749DE41A}"/>
              </a:ext>
            </a:extLst>
          </p:cNvPr>
          <p:cNvGrpSpPr/>
          <p:nvPr/>
        </p:nvGrpSpPr>
        <p:grpSpPr>
          <a:xfrm>
            <a:off x="323850" y="1486695"/>
            <a:ext cx="12344400" cy="6801862"/>
            <a:chOff x="323850" y="1486695"/>
            <a:chExt cx="12344400" cy="6801862"/>
          </a:xfrm>
        </p:grpSpPr>
        <p:sp>
          <p:nvSpPr>
            <p:cNvPr id="21" name="TextBox 20">
              <a:extLst>
                <a:ext uri="{FF2B5EF4-FFF2-40B4-BE49-F238E27FC236}">
                  <a16:creationId xmlns:a16="http://schemas.microsoft.com/office/drawing/2014/main" id="{4B3FE049-CD00-3E50-5FA0-BFC7E016B63A}"/>
                </a:ext>
              </a:extLst>
            </p:cNvPr>
            <p:cNvSpPr txBox="1"/>
            <p:nvPr/>
          </p:nvSpPr>
          <p:spPr>
            <a:xfrm>
              <a:off x="323850" y="1486695"/>
              <a:ext cx="12344400" cy="6801862"/>
            </a:xfrm>
            <a:prstGeom prst="rect">
              <a:avLst/>
            </a:prstGeom>
            <a:solidFill>
              <a:srgbClr val="FAD40C"/>
            </a:solidFill>
          </p:spPr>
          <p:txBody>
            <a:bodyPr wrap="square">
              <a:spAutoFit/>
            </a:bodyPr>
            <a:lstStyle/>
            <a:p>
              <a:r>
                <a:rPr lang="en-US" sz="4000" dirty="0">
                  <a:solidFill>
                    <a:srgbClr val="011893"/>
                  </a:solidFill>
                  <a:latin typeface="Gill Sans MT" panose="020B0502020104020203" pitchFamily="34" charset="77"/>
                </a:rPr>
                <a:t>… what a retired old guy from SW Florida USA    is doing in          Kyushu…</a:t>
              </a:r>
              <a:endParaRPr lang="en-US" sz="6600" dirty="0">
                <a:solidFill>
                  <a:srgbClr val="011893"/>
                </a:solidFill>
                <a:latin typeface="Gill Sans MT" panose="020B0502020104020203" pitchFamily="34" charset="77"/>
              </a:endParaRPr>
            </a:p>
            <a:p>
              <a:endParaRPr lang="en-US" sz="3200" dirty="0">
                <a:solidFill>
                  <a:srgbClr val="011893"/>
                </a:solidFill>
                <a:latin typeface="Gill Sans MT" panose="020B0502020104020203" pitchFamily="34" charset="77"/>
              </a:endParaRPr>
            </a:p>
            <a:p>
              <a:pPr marL="685800" indent="-685800" algn="l">
                <a:buFont typeface="Arial" panose="020B0604020202020204" pitchFamily="34" charset="0"/>
                <a:buChar char="•"/>
              </a:pPr>
              <a:r>
                <a:rPr lang="en-US" sz="4400" kern="0" dirty="0">
                  <a:solidFill>
                    <a:srgbClr val="011893"/>
                  </a:solidFill>
                </a:rPr>
                <a:t>My data legacy … as a computer nerd/geek</a:t>
              </a:r>
            </a:p>
            <a:p>
              <a:pPr marL="1143000" lvl="1" indent="-685800" algn="l">
                <a:buFont typeface="Arial" panose="020B0604020202020204" pitchFamily="34" charset="0"/>
                <a:buChar char="•"/>
              </a:pPr>
              <a:r>
                <a:rPr lang="en-US" sz="3600" kern="0" dirty="0">
                  <a:solidFill>
                    <a:srgbClr val="011893"/>
                  </a:solidFill>
                </a:rPr>
                <a:t>4-CPU Linux cluster &amp;150TB RAID5 filesystem</a:t>
              </a:r>
            </a:p>
            <a:p>
              <a:pPr marL="1143000" lvl="1" indent="-685800" algn="l">
                <a:buFont typeface="Arial" panose="020B0604020202020204" pitchFamily="34" charset="0"/>
                <a:buChar char="•"/>
              </a:pPr>
              <a:r>
                <a:rPr lang="en-US" sz="3600" kern="0" dirty="0">
                  <a:solidFill>
                    <a:srgbClr val="011893"/>
                  </a:solidFill>
                </a:rPr>
                <a:t>spinning on my RAID5:</a:t>
              </a:r>
            </a:p>
            <a:p>
              <a:pPr marL="1200150" lvl="2" indent="-285750" algn="l">
                <a:buFont typeface="Arial" panose="020B0604020202020204" pitchFamily="34" charset="0"/>
                <a:buChar char="•"/>
                <a:defRPr/>
              </a:pPr>
              <a:r>
                <a:rPr kumimoji="0" lang="en-US" sz="2400" b="0" i="0" u="none" strike="noStrike" kern="0" cap="none" spc="0" normalizeH="0" baseline="0" noProof="0" dirty="0">
                  <a:ln>
                    <a:noFill/>
                  </a:ln>
                  <a:solidFill>
                    <a:srgbClr val="011893"/>
                  </a:solidFill>
                  <a:effectLst/>
                  <a:uLnTx/>
                  <a:uFillTx/>
                  <a:latin typeface="Gill Sans" charset="0"/>
                  <a:sym typeface="Gill Sans" charset="0"/>
                </a:rPr>
                <a:t>1940-2024 (85 y) of twice daily 10-d forecasts from ERA5 (~25 TB)</a:t>
              </a:r>
            </a:p>
            <a:p>
              <a:pPr marL="1200150" lvl="2" indent="-285750" algn="l">
                <a:buFont typeface="Arial" panose="020B0604020202020204" pitchFamily="34" charset="0"/>
                <a:buChar char="•"/>
                <a:defRPr/>
              </a:pPr>
              <a:r>
                <a:rPr kumimoji="0" lang="en-US" sz="2400" b="0" i="0" u="none" strike="noStrike" kern="0" cap="none" spc="0" normalizeH="0" baseline="0" noProof="0" dirty="0">
                  <a:ln>
                    <a:noFill/>
                  </a:ln>
                  <a:solidFill>
                    <a:srgbClr val="011893"/>
                  </a:solidFill>
                  <a:effectLst/>
                  <a:uLnTx/>
                  <a:uFillTx/>
                  <a:latin typeface="Gill Sans" charset="0"/>
                  <a:sym typeface="Gill Sans" charset="0"/>
                </a:rPr>
                <a:t>2007-2026 of ECMWF HRES (operational deterministic 10-d run every 6 h)</a:t>
              </a:r>
            </a:p>
            <a:p>
              <a:pPr marL="1200150" lvl="2" indent="-285750" algn="l">
                <a:buFont typeface="Arial" panose="020B0604020202020204" pitchFamily="34" charset="0"/>
                <a:buChar char="•"/>
                <a:defRPr/>
              </a:pPr>
              <a:r>
                <a:rPr kumimoji="0" lang="en-US" sz="2400" b="0" i="0" u="none" strike="noStrike" kern="0" cap="none" spc="0" normalizeH="0" baseline="0" noProof="0" dirty="0">
                  <a:ln>
                    <a:noFill/>
                  </a:ln>
                  <a:solidFill>
                    <a:srgbClr val="011893"/>
                  </a:solidFill>
                  <a:effectLst/>
                  <a:uLnTx/>
                  <a:uFillTx/>
                  <a:latin typeface="Gill Sans" charset="0"/>
                  <a:sym typeface="Gill Sans" charset="0"/>
                </a:rPr>
                <a:t>2020-2026 operational NWP runs from NCEP, JMA, CMC, USN</a:t>
              </a:r>
            </a:p>
            <a:p>
              <a:pPr marL="1200150" lvl="2" indent="-285750" algn="l">
                <a:buFont typeface="Arial" panose="020B0604020202020204" pitchFamily="34" charset="0"/>
                <a:buChar char="•"/>
                <a:defRPr/>
              </a:pPr>
              <a:r>
                <a:rPr kumimoji="0" lang="en-US" sz="2400" b="0" i="0" u="none" strike="noStrike" kern="0" cap="none" spc="0" normalizeH="0" baseline="0" noProof="0" dirty="0">
                  <a:ln>
                    <a:noFill/>
                  </a:ln>
                  <a:solidFill>
                    <a:srgbClr val="011893"/>
                  </a:solidFill>
                  <a:effectLst/>
                  <a:uLnTx/>
                  <a:uFillTx/>
                  <a:latin typeface="Gill Sans" charset="0"/>
                  <a:sym typeface="Gill Sans" charset="0"/>
                </a:rPr>
                <a:t>full archive of JTWC/NHC TC files</a:t>
              </a:r>
            </a:p>
            <a:p>
              <a:pPr marL="1200150" lvl="2" indent="-285750" algn="l">
                <a:buFont typeface="Arial" panose="020B0604020202020204" pitchFamily="34" charset="0"/>
                <a:buChar char="•"/>
                <a:defRPr/>
              </a:pPr>
              <a:r>
                <a:rPr kumimoji="0" lang="en-US" sz="2400" b="0" i="0" u="none" strike="noStrike" kern="0" cap="none" spc="0" normalizeH="0" baseline="0" noProof="0" dirty="0">
                  <a:ln>
                    <a:noFill/>
                  </a:ln>
                  <a:solidFill>
                    <a:srgbClr val="011893"/>
                  </a:solidFill>
                  <a:effectLst/>
                  <a:uLnTx/>
                  <a:uFillTx/>
                  <a:latin typeface="Gill Sans" charset="0"/>
                  <a:sym typeface="Gill Sans" charset="0"/>
                </a:rPr>
                <a:t>1998-2025 CMORPH2, </a:t>
              </a:r>
              <a:r>
                <a:rPr kumimoji="0" lang="en-US" sz="2400" b="0" i="0" u="none" strike="noStrike" kern="0" cap="none" spc="0" normalizeH="0" baseline="0" noProof="0" dirty="0" err="1">
                  <a:ln>
                    <a:noFill/>
                  </a:ln>
                  <a:solidFill>
                    <a:srgbClr val="011893"/>
                  </a:solidFill>
                  <a:effectLst/>
                  <a:uLnTx/>
                  <a:uFillTx/>
                  <a:latin typeface="Gill Sans" charset="0"/>
                  <a:sym typeface="Gill Sans" charset="0"/>
                </a:rPr>
                <a:t>GsMAP</a:t>
              </a:r>
              <a:r>
                <a:rPr kumimoji="0" lang="en-US" sz="2400" b="0" i="0" u="none" strike="noStrike" kern="0" cap="none" spc="0" normalizeH="0" baseline="0" noProof="0" dirty="0">
                  <a:ln>
                    <a:noFill/>
                  </a:ln>
                  <a:solidFill>
                    <a:srgbClr val="011893"/>
                  </a:solidFill>
                  <a:effectLst/>
                  <a:uLnTx/>
                  <a:uFillTx/>
                  <a:latin typeface="Gill Sans" charset="0"/>
                  <a:sym typeface="Gill Sans" charset="0"/>
                </a:rPr>
                <a:t>, IMERG global precipitation 6-h on ERA5 25-km grid</a:t>
              </a:r>
            </a:p>
            <a:p>
              <a:pPr marL="1143000" lvl="1" indent="-685800" algn="l">
                <a:buFont typeface="Arial" panose="020B0604020202020204" pitchFamily="34" charset="0"/>
                <a:buChar char="•"/>
              </a:pPr>
              <a:r>
                <a:rPr lang="en-US" sz="3200" kern="0" dirty="0" err="1">
                  <a:solidFill>
                    <a:srgbClr val="011893"/>
                  </a:solidFill>
                </a:rPr>
                <a:t>geeking</a:t>
              </a:r>
              <a:r>
                <a:rPr lang="en-US" sz="3200" kern="0" dirty="0">
                  <a:solidFill>
                    <a:srgbClr val="011893"/>
                  </a:solidFill>
                </a:rPr>
                <a:t> is the 2</a:t>
              </a:r>
              <a:r>
                <a:rPr lang="en-US" sz="3200" kern="0" baseline="30000" dirty="0">
                  <a:solidFill>
                    <a:srgbClr val="011893"/>
                  </a:solidFill>
                </a:rPr>
                <a:t>nd</a:t>
              </a:r>
              <a:r>
                <a:rPr lang="en-US" sz="3200" kern="0" dirty="0">
                  <a:solidFill>
                    <a:srgbClr val="011893"/>
                  </a:solidFill>
                </a:rPr>
                <a:t> part of my Alzheimer's avoidance strategy</a:t>
              </a:r>
            </a:p>
            <a:p>
              <a:pPr marL="1143000" lvl="1" indent="-685800" algn="l">
                <a:buFont typeface="Arial" panose="020B0604020202020204" pitchFamily="34" charset="0"/>
                <a:buChar char="•"/>
              </a:pPr>
              <a:r>
                <a:rPr lang="en-US" sz="3200" kern="0" dirty="0">
                  <a:solidFill>
                    <a:srgbClr val="011893"/>
                  </a:solidFill>
                </a:rPr>
                <a:t>when I go … I’d prefer not to have my son’s just power down…</a:t>
              </a:r>
            </a:p>
            <a:p>
              <a:pPr marL="285750" indent="-285750" algn="l">
                <a:buFont typeface="Arial" panose="020B0604020202020204" pitchFamily="34" charset="0"/>
                <a:buChar char="•"/>
                <a:defRPr/>
              </a:pPr>
              <a:endParaRPr kumimoji="0" lang="en-US" sz="2400" b="0" i="0" u="none" strike="noStrike" kern="0" cap="none" spc="0" normalizeH="0" baseline="0" noProof="0" dirty="0">
                <a:ln>
                  <a:noFill/>
                </a:ln>
                <a:solidFill>
                  <a:srgbClr val="011893"/>
                </a:solidFill>
                <a:effectLst/>
                <a:uLnTx/>
                <a:uFillTx/>
                <a:latin typeface="Gill Sans" charset="0"/>
                <a:sym typeface="Gill Sans" charset="0"/>
              </a:endParaRPr>
            </a:p>
          </p:txBody>
        </p:sp>
        <p:pic>
          <p:nvPicPr>
            <p:cNvPr id="22" name="Graphic 21" descr="Fire with solid fill">
              <a:extLst>
                <a:ext uri="{FF2B5EF4-FFF2-40B4-BE49-F238E27FC236}">
                  <a16:creationId xmlns:a16="http://schemas.microsoft.com/office/drawing/2014/main" id="{01F8928B-3ABC-E736-E1A0-9F7C1ECC42D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400223" y="1556430"/>
              <a:ext cx="470427" cy="574580"/>
            </a:xfrm>
            <a:prstGeom prst="rect">
              <a:avLst/>
            </a:prstGeom>
          </p:spPr>
        </p:pic>
        <p:grpSp>
          <p:nvGrpSpPr>
            <p:cNvPr id="23" name="Group 22">
              <a:extLst>
                <a:ext uri="{FF2B5EF4-FFF2-40B4-BE49-F238E27FC236}">
                  <a16:creationId xmlns:a16="http://schemas.microsoft.com/office/drawing/2014/main" id="{90C882EE-7C0F-2A18-AB7D-4E9CE3A7E776}"/>
                </a:ext>
              </a:extLst>
            </p:cNvPr>
            <p:cNvGrpSpPr/>
            <p:nvPr/>
          </p:nvGrpSpPr>
          <p:grpSpPr>
            <a:xfrm>
              <a:off x="4970548" y="2131010"/>
              <a:ext cx="1411281" cy="574580"/>
              <a:chOff x="5203023" y="2131010"/>
              <a:chExt cx="1411281" cy="574580"/>
            </a:xfrm>
          </p:grpSpPr>
          <p:pic>
            <p:nvPicPr>
              <p:cNvPr id="24" name="Graphic 23" descr="Fire with solid fill">
                <a:extLst>
                  <a:ext uri="{FF2B5EF4-FFF2-40B4-BE49-F238E27FC236}">
                    <a16:creationId xmlns:a16="http://schemas.microsoft.com/office/drawing/2014/main" id="{50A85D0B-6832-6B85-04C5-1494A74CA12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73450" y="2131010"/>
                <a:ext cx="470427" cy="574580"/>
              </a:xfrm>
              <a:prstGeom prst="rect">
                <a:avLst/>
              </a:prstGeom>
            </p:spPr>
          </p:pic>
          <p:pic>
            <p:nvPicPr>
              <p:cNvPr id="25" name="Graphic 24" descr="Fire with solid fill">
                <a:extLst>
                  <a:ext uri="{FF2B5EF4-FFF2-40B4-BE49-F238E27FC236}">
                    <a16:creationId xmlns:a16="http://schemas.microsoft.com/office/drawing/2014/main" id="{65FDF4E8-61E2-E75F-8A0D-00C2B76B233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03023" y="2131010"/>
                <a:ext cx="470427" cy="574580"/>
              </a:xfrm>
              <a:prstGeom prst="rect">
                <a:avLst/>
              </a:prstGeom>
            </p:spPr>
          </p:pic>
          <p:pic>
            <p:nvPicPr>
              <p:cNvPr id="26" name="Graphic 25" descr="Fire with solid fill">
                <a:extLst>
                  <a:ext uri="{FF2B5EF4-FFF2-40B4-BE49-F238E27FC236}">
                    <a16:creationId xmlns:a16="http://schemas.microsoft.com/office/drawing/2014/main" id="{69BDC5E7-69A7-2289-EF6D-743D4F2D62D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43877" y="2131010"/>
                <a:ext cx="470427" cy="574580"/>
              </a:xfrm>
              <a:prstGeom prst="rect">
                <a:avLst/>
              </a:prstGeom>
            </p:spPr>
          </p:pic>
        </p:grpSp>
      </p:grpSp>
      <p:grpSp>
        <p:nvGrpSpPr>
          <p:cNvPr id="13" name="Group 12">
            <a:extLst>
              <a:ext uri="{FF2B5EF4-FFF2-40B4-BE49-F238E27FC236}">
                <a16:creationId xmlns:a16="http://schemas.microsoft.com/office/drawing/2014/main" id="{E33B82BE-EF1C-7C57-D16C-084BA88341E3}"/>
              </a:ext>
            </a:extLst>
          </p:cNvPr>
          <p:cNvGrpSpPr/>
          <p:nvPr/>
        </p:nvGrpSpPr>
        <p:grpSpPr>
          <a:xfrm>
            <a:off x="323850" y="1486695"/>
            <a:ext cx="12344400" cy="5016758"/>
            <a:chOff x="323850" y="1486695"/>
            <a:chExt cx="12344400" cy="5016758"/>
          </a:xfrm>
        </p:grpSpPr>
        <p:sp>
          <p:nvSpPr>
            <p:cNvPr id="14" name="TextBox 13">
              <a:extLst>
                <a:ext uri="{FF2B5EF4-FFF2-40B4-BE49-F238E27FC236}">
                  <a16:creationId xmlns:a16="http://schemas.microsoft.com/office/drawing/2014/main" id="{3A1EA810-1ADE-D432-CE0B-5311321BAAED}"/>
                </a:ext>
              </a:extLst>
            </p:cNvPr>
            <p:cNvSpPr txBox="1"/>
            <p:nvPr/>
          </p:nvSpPr>
          <p:spPr>
            <a:xfrm>
              <a:off x="323850" y="1486695"/>
              <a:ext cx="12344400" cy="5016758"/>
            </a:xfrm>
            <a:prstGeom prst="rect">
              <a:avLst/>
            </a:prstGeom>
            <a:solidFill>
              <a:srgbClr val="FAD40C"/>
            </a:solidFill>
          </p:spPr>
          <p:txBody>
            <a:bodyPr wrap="square">
              <a:spAutoFit/>
            </a:bodyPr>
            <a:lstStyle/>
            <a:p>
              <a:r>
                <a:rPr lang="en-US" sz="4000" dirty="0">
                  <a:solidFill>
                    <a:srgbClr val="011893"/>
                  </a:solidFill>
                  <a:latin typeface="Gill Sans MT" panose="020B0502020104020203" pitchFamily="34" charset="77"/>
                </a:rPr>
                <a:t>… what a retired old guy from SW Florida USA    is doing in          Kyushu…</a:t>
              </a:r>
            </a:p>
            <a:p>
              <a:endParaRPr lang="en-US" sz="3600" dirty="0">
                <a:solidFill>
                  <a:srgbClr val="011893"/>
                </a:solidFill>
                <a:latin typeface="Gill Sans MT" panose="020B0502020104020203" pitchFamily="34" charset="77"/>
              </a:endParaRPr>
            </a:p>
            <a:p>
              <a:pPr marL="685800" indent="-685800" algn="l">
                <a:buFont typeface="Arial" panose="020B0604020202020204" pitchFamily="34" charset="0"/>
                <a:buChar char="•"/>
              </a:pPr>
              <a:r>
                <a:rPr lang="en-US" sz="4400" kern="0" dirty="0">
                  <a:solidFill>
                    <a:srgbClr val="011893"/>
                  </a:solidFill>
                </a:rPr>
                <a:t>1940-2024 (85 y) NWP data set</a:t>
              </a:r>
            </a:p>
            <a:p>
              <a:pPr marL="1143000" lvl="1" indent="-685800" algn="l">
                <a:buFont typeface="Arial" panose="020B0604020202020204" pitchFamily="34" charset="0"/>
                <a:buChar char="•"/>
              </a:pPr>
              <a:r>
                <a:rPr lang="en-US" sz="3200" kern="0" dirty="0">
                  <a:solidFill>
                    <a:srgbClr val="011893"/>
                  </a:solidFill>
                </a:rPr>
                <a:t>ERA5 twice-daily, 10-d forecasts of a high-resolution global model (~25 km)</a:t>
              </a:r>
            </a:p>
            <a:p>
              <a:pPr marL="1143000" lvl="1" indent="-685800" algn="l">
                <a:buFont typeface="Arial" panose="020B0604020202020204" pitchFamily="34" charset="0"/>
                <a:buChar char="•"/>
              </a:pPr>
              <a:r>
                <a:rPr lang="en-US" sz="3200" kern="0" dirty="0">
                  <a:solidFill>
                    <a:srgbClr val="011893"/>
                  </a:solidFill>
                </a:rPr>
                <a:t>ran TC tracker and ‘diagnostic file’ (e.g., wind shear) on every position in the JTWC best track archive (1945-2024 and NHC)</a:t>
              </a:r>
            </a:p>
            <a:p>
              <a:pPr marL="1143000" lvl="1" indent="-685800" algn="l">
                <a:buFont typeface="Arial" panose="020B0604020202020204" pitchFamily="34" charset="0"/>
                <a:buChar char="•"/>
              </a:pPr>
              <a:r>
                <a:rPr lang="en-US" sz="3200" kern="0" dirty="0">
                  <a:solidFill>
                    <a:srgbClr val="011893"/>
                  </a:solidFill>
                </a:rPr>
                <a:t>a unique context to understand the history of TC NWP</a:t>
              </a:r>
              <a:endParaRPr lang="en-US" sz="4800" dirty="0">
                <a:solidFill>
                  <a:srgbClr val="011893"/>
                </a:solidFill>
                <a:latin typeface="Gill Sans MT" panose="020B0502020104020203" pitchFamily="34" charset="77"/>
              </a:endParaRPr>
            </a:p>
          </p:txBody>
        </p:sp>
        <p:pic>
          <p:nvPicPr>
            <p:cNvPr id="15" name="Graphic 14" descr="Fire with solid fill">
              <a:extLst>
                <a:ext uri="{FF2B5EF4-FFF2-40B4-BE49-F238E27FC236}">
                  <a16:creationId xmlns:a16="http://schemas.microsoft.com/office/drawing/2014/main" id="{00BA0AB6-8D4D-387E-379F-D3512B6544E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400223" y="1556430"/>
              <a:ext cx="470427" cy="574580"/>
            </a:xfrm>
            <a:prstGeom prst="rect">
              <a:avLst/>
            </a:prstGeom>
          </p:spPr>
        </p:pic>
        <p:grpSp>
          <p:nvGrpSpPr>
            <p:cNvPr id="16" name="Group 15">
              <a:extLst>
                <a:ext uri="{FF2B5EF4-FFF2-40B4-BE49-F238E27FC236}">
                  <a16:creationId xmlns:a16="http://schemas.microsoft.com/office/drawing/2014/main" id="{87393AEF-4768-1045-C5D8-9E11628A8CB8}"/>
                </a:ext>
              </a:extLst>
            </p:cNvPr>
            <p:cNvGrpSpPr/>
            <p:nvPr/>
          </p:nvGrpSpPr>
          <p:grpSpPr>
            <a:xfrm>
              <a:off x="4970548" y="2131010"/>
              <a:ext cx="1411281" cy="574580"/>
              <a:chOff x="5203023" y="2131010"/>
              <a:chExt cx="1411281" cy="574580"/>
            </a:xfrm>
          </p:grpSpPr>
          <p:pic>
            <p:nvPicPr>
              <p:cNvPr id="17" name="Graphic 16" descr="Fire with solid fill">
                <a:extLst>
                  <a:ext uri="{FF2B5EF4-FFF2-40B4-BE49-F238E27FC236}">
                    <a16:creationId xmlns:a16="http://schemas.microsoft.com/office/drawing/2014/main" id="{E8FDAB16-93C9-CCA0-86F9-5886AFEDCA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73450" y="2131010"/>
                <a:ext cx="470427" cy="574580"/>
              </a:xfrm>
              <a:prstGeom prst="rect">
                <a:avLst/>
              </a:prstGeom>
            </p:spPr>
          </p:pic>
          <p:pic>
            <p:nvPicPr>
              <p:cNvPr id="18" name="Graphic 17" descr="Fire with solid fill">
                <a:extLst>
                  <a:ext uri="{FF2B5EF4-FFF2-40B4-BE49-F238E27FC236}">
                    <a16:creationId xmlns:a16="http://schemas.microsoft.com/office/drawing/2014/main" id="{8593EB15-3A05-AAD5-C435-10550E40DA5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03023" y="2131010"/>
                <a:ext cx="470427" cy="574580"/>
              </a:xfrm>
              <a:prstGeom prst="rect">
                <a:avLst/>
              </a:prstGeom>
            </p:spPr>
          </p:pic>
          <p:pic>
            <p:nvPicPr>
              <p:cNvPr id="19" name="Graphic 18" descr="Fire with solid fill">
                <a:extLst>
                  <a:ext uri="{FF2B5EF4-FFF2-40B4-BE49-F238E27FC236}">
                    <a16:creationId xmlns:a16="http://schemas.microsoft.com/office/drawing/2014/main" id="{EB66B94D-1CF8-6B69-BFC7-50BE10B6A5F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43877" y="2131010"/>
                <a:ext cx="470427" cy="574580"/>
              </a:xfrm>
              <a:prstGeom prst="rect">
                <a:avLst/>
              </a:prstGeom>
            </p:spPr>
          </p:pic>
        </p:grpSp>
      </p:grpSp>
      <p:grpSp>
        <p:nvGrpSpPr>
          <p:cNvPr id="12" name="Group 11">
            <a:extLst>
              <a:ext uri="{FF2B5EF4-FFF2-40B4-BE49-F238E27FC236}">
                <a16:creationId xmlns:a16="http://schemas.microsoft.com/office/drawing/2014/main" id="{573F614F-901B-B8F6-FF65-BB8B97E26D4B}"/>
              </a:ext>
            </a:extLst>
          </p:cNvPr>
          <p:cNvGrpSpPr/>
          <p:nvPr/>
        </p:nvGrpSpPr>
        <p:grpSpPr>
          <a:xfrm>
            <a:off x="323850" y="1486695"/>
            <a:ext cx="12344400" cy="3477875"/>
            <a:chOff x="323850" y="1486695"/>
            <a:chExt cx="12344400" cy="3477875"/>
          </a:xfrm>
        </p:grpSpPr>
        <p:sp>
          <p:nvSpPr>
            <p:cNvPr id="3" name="TextBox 2">
              <a:extLst>
                <a:ext uri="{FF2B5EF4-FFF2-40B4-BE49-F238E27FC236}">
                  <a16:creationId xmlns:a16="http://schemas.microsoft.com/office/drawing/2014/main" id="{55BBC991-BAFF-4D96-E6D6-D07F1081ED8A}"/>
                </a:ext>
              </a:extLst>
            </p:cNvPr>
            <p:cNvSpPr txBox="1"/>
            <p:nvPr/>
          </p:nvSpPr>
          <p:spPr>
            <a:xfrm>
              <a:off x="323850" y="1486695"/>
              <a:ext cx="12344400" cy="3477875"/>
            </a:xfrm>
            <a:prstGeom prst="rect">
              <a:avLst/>
            </a:prstGeom>
            <a:solidFill>
              <a:srgbClr val="FAD40C"/>
            </a:solidFill>
          </p:spPr>
          <p:txBody>
            <a:bodyPr wrap="square">
              <a:spAutoFit/>
            </a:bodyPr>
            <a:lstStyle/>
            <a:p>
              <a:r>
                <a:rPr lang="en-US" sz="4000" dirty="0">
                  <a:solidFill>
                    <a:srgbClr val="011893"/>
                  </a:solidFill>
                  <a:latin typeface="Gill Sans MT" panose="020B0502020104020203" pitchFamily="34" charset="77"/>
                </a:rPr>
                <a:t>… what a retired old guy from SW Florida USA    is doing in          Kyushu…</a:t>
              </a:r>
              <a:endParaRPr lang="en-US" sz="6600" dirty="0">
                <a:solidFill>
                  <a:srgbClr val="011893"/>
                </a:solidFill>
                <a:latin typeface="Gill Sans MT" panose="020B0502020104020203" pitchFamily="34" charset="77"/>
              </a:endParaRPr>
            </a:p>
            <a:p>
              <a:endParaRPr lang="en-US" sz="3200" dirty="0">
                <a:solidFill>
                  <a:srgbClr val="011893"/>
                </a:solidFill>
                <a:latin typeface="Gill Sans MT" panose="020B0502020104020203" pitchFamily="34" charset="77"/>
              </a:endParaRPr>
            </a:p>
            <a:p>
              <a:pPr marL="685800" indent="-685800" algn="l">
                <a:buFont typeface="Arial" panose="020B0604020202020204" pitchFamily="34" charset="0"/>
                <a:buChar char="•"/>
              </a:pPr>
              <a:r>
                <a:rPr lang="en-US" sz="4000" kern="0" dirty="0" err="1">
                  <a:solidFill>
                    <a:srgbClr val="011893"/>
                  </a:solidFill>
                </a:rPr>
                <a:t>日本と日本人と日本語が大好きです</a:t>
              </a:r>
              <a:r>
                <a:rPr lang="ja-JP" altLang="en-US" sz="4400" kern="0">
                  <a:solidFill>
                    <a:srgbClr val="011893"/>
                  </a:solidFill>
                </a:rPr>
                <a:t>　　　　</a:t>
              </a:r>
              <a:endParaRPr lang="en-US" altLang="ja-JP" sz="4400" kern="0" dirty="0">
                <a:solidFill>
                  <a:srgbClr val="011893"/>
                </a:solidFill>
              </a:endParaRPr>
            </a:p>
            <a:p>
              <a:pPr marL="1143000" lvl="1" indent="-685800" algn="l">
                <a:buFont typeface="Arial" panose="020B0604020202020204" pitchFamily="34" charset="0"/>
                <a:buChar char="•"/>
              </a:pPr>
              <a:r>
                <a:rPr lang="en-US" sz="3200" kern="0" dirty="0">
                  <a:solidFill>
                    <a:srgbClr val="011893"/>
                  </a:solidFill>
                </a:rPr>
                <a:t>I really like Japan, the people and the language, studying </a:t>
              </a:r>
              <a:r>
                <a:rPr lang="en-US" sz="2800" b="1" kern="0" dirty="0">
                  <a:solidFill>
                    <a:srgbClr val="011893"/>
                  </a:solidFill>
                </a:rPr>
                <a:t>Japanese</a:t>
              </a:r>
              <a:r>
                <a:rPr lang="en-US" sz="3200" kern="0" dirty="0">
                  <a:solidFill>
                    <a:srgbClr val="011893"/>
                  </a:solidFill>
                </a:rPr>
                <a:t> every day is part of my </a:t>
              </a:r>
              <a:r>
                <a:rPr lang="en-US" sz="2800" b="1" kern="0" dirty="0">
                  <a:solidFill>
                    <a:srgbClr val="011893"/>
                  </a:solidFill>
                </a:rPr>
                <a:t>Alzheimer's avoidance </a:t>
              </a:r>
              <a:r>
                <a:rPr lang="en-US" sz="3200" kern="0" dirty="0">
                  <a:solidFill>
                    <a:srgbClr val="011893"/>
                  </a:solidFill>
                </a:rPr>
                <a:t>strategy</a:t>
              </a:r>
            </a:p>
          </p:txBody>
        </p:sp>
        <p:pic>
          <p:nvPicPr>
            <p:cNvPr id="5" name="Graphic 4" descr="Fire with solid fill">
              <a:extLst>
                <a:ext uri="{FF2B5EF4-FFF2-40B4-BE49-F238E27FC236}">
                  <a16:creationId xmlns:a16="http://schemas.microsoft.com/office/drawing/2014/main" id="{B1E01D52-35AF-B320-D68E-35BE2341DA5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400223" y="1556430"/>
              <a:ext cx="470427" cy="574580"/>
            </a:xfrm>
            <a:prstGeom prst="rect">
              <a:avLst/>
            </a:prstGeom>
          </p:spPr>
        </p:pic>
        <p:grpSp>
          <p:nvGrpSpPr>
            <p:cNvPr id="10" name="Group 9">
              <a:extLst>
                <a:ext uri="{FF2B5EF4-FFF2-40B4-BE49-F238E27FC236}">
                  <a16:creationId xmlns:a16="http://schemas.microsoft.com/office/drawing/2014/main" id="{B9861949-D046-641E-CD12-6E3F5B69156F}"/>
                </a:ext>
              </a:extLst>
            </p:cNvPr>
            <p:cNvGrpSpPr/>
            <p:nvPr/>
          </p:nvGrpSpPr>
          <p:grpSpPr>
            <a:xfrm>
              <a:off x="4970548" y="2131010"/>
              <a:ext cx="1411281" cy="574580"/>
              <a:chOff x="5203023" y="2131010"/>
              <a:chExt cx="1411281" cy="574580"/>
            </a:xfrm>
          </p:grpSpPr>
          <p:pic>
            <p:nvPicPr>
              <p:cNvPr id="6" name="Graphic 5" descr="Fire with solid fill">
                <a:extLst>
                  <a:ext uri="{FF2B5EF4-FFF2-40B4-BE49-F238E27FC236}">
                    <a16:creationId xmlns:a16="http://schemas.microsoft.com/office/drawing/2014/main" id="{F41332A1-81D1-10BE-BA17-3554CC499B6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73450" y="2131010"/>
                <a:ext cx="470427" cy="574580"/>
              </a:xfrm>
              <a:prstGeom prst="rect">
                <a:avLst/>
              </a:prstGeom>
            </p:spPr>
          </p:pic>
          <p:pic>
            <p:nvPicPr>
              <p:cNvPr id="7" name="Graphic 6" descr="Fire with solid fill">
                <a:extLst>
                  <a:ext uri="{FF2B5EF4-FFF2-40B4-BE49-F238E27FC236}">
                    <a16:creationId xmlns:a16="http://schemas.microsoft.com/office/drawing/2014/main" id="{7AD8AA2C-00ED-E4D6-9866-08FD86C64F6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03023" y="2131010"/>
                <a:ext cx="470427" cy="574580"/>
              </a:xfrm>
              <a:prstGeom prst="rect">
                <a:avLst/>
              </a:prstGeom>
            </p:spPr>
          </p:pic>
          <p:pic>
            <p:nvPicPr>
              <p:cNvPr id="8" name="Graphic 7" descr="Fire with solid fill">
                <a:extLst>
                  <a:ext uri="{FF2B5EF4-FFF2-40B4-BE49-F238E27FC236}">
                    <a16:creationId xmlns:a16="http://schemas.microsoft.com/office/drawing/2014/main" id="{D1748F26-CD0F-1559-1E0A-10F5AFA1A15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43877" y="2131010"/>
                <a:ext cx="470427" cy="574580"/>
              </a:xfrm>
              <a:prstGeom prst="rect">
                <a:avLst/>
              </a:prstGeom>
            </p:spPr>
          </p:pic>
        </p:grpSp>
      </p:grpSp>
      <p:sp>
        <p:nvSpPr>
          <p:cNvPr id="2" name="Title 1">
            <a:extLst>
              <a:ext uri="{FF2B5EF4-FFF2-40B4-BE49-F238E27FC236}">
                <a16:creationId xmlns:a16="http://schemas.microsoft.com/office/drawing/2014/main" id="{EB6B3336-DC22-0761-82D3-55B6E90B5834}"/>
              </a:ext>
            </a:extLst>
          </p:cNvPr>
          <p:cNvSpPr>
            <a:spLocks noGrp="1"/>
          </p:cNvSpPr>
          <p:nvPr>
            <p:ph type="title"/>
          </p:nvPr>
        </p:nvSpPr>
        <p:spPr/>
        <p:txBody>
          <a:bodyPr/>
          <a:lstStyle/>
          <a:p>
            <a:r>
              <a:rPr lang="en-US" dirty="0"/>
              <a:t>…in case you were wondering…</a:t>
            </a:r>
          </a:p>
        </p:txBody>
      </p:sp>
    </p:spTree>
    <p:custDataLst>
      <p:tags r:id="rId1"/>
    </p:custDataLst>
    <p:extLst>
      <p:ext uri="{BB962C8B-B14F-4D97-AF65-F5344CB8AC3E}">
        <p14:creationId xmlns:p14="http://schemas.microsoft.com/office/powerpoint/2010/main" val="108098264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dissolve">
                                      <p:cBhvr>
                                        <p:cTn id="12" dur="500"/>
                                        <p:tgtEl>
                                          <p:spTgt spid="13"/>
                                        </p:tgtEl>
                                      </p:cBhvr>
                                    </p:animEffect>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dissolve">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435C2-E75C-DFD0-4BCA-B1AB81D953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9265BF-4154-7852-132B-F9D8696490DA}"/>
              </a:ext>
            </a:extLst>
          </p:cNvPr>
          <p:cNvSpPr>
            <a:spLocks noGrp="1"/>
          </p:cNvSpPr>
          <p:nvPr>
            <p:ph type="title"/>
          </p:nvPr>
        </p:nvSpPr>
        <p:spPr/>
        <p:txBody>
          <a:bodyPr/>
          <a:lstStyle/>
          <a:p>
            <a:r>
              <a:rPr lang="en-US"/>
              <a:t>3 </a:t>
            </a:r>
            <a:r>
              <a:rPr lang="en-US" err="1"/>
              <a:t>WoWs</a:t>
            </a:r>
            <a:r>
              <a:rPr lang="en-US"/>
              <a:t> – Words of Wisdom</a:t>
            </a:r>
          </a:p>
        </p:txBody>
      </p:sp>
      <p:sp>
        <p:nvSpPr>
          <p:cNvPr id="3" name="Content Placeholder 2">
            <a:extLst>
              <a:ext uri="{FF2B5EF4-FFF2-40B4-BE49-F238E27FC236}">
                <a16:creationId xmlns:a16="http://schemas.microsoft.com/office/drawing/2014/main" id="{03849E67-3D4D-2DF1-33E9-C5FC38C296CB}"/>
              </a:ext>
            </a:extLst>
          </p:cNvPr>
          <p:cNvSpPr txBox="1">
            <a:spLocks/>
          </p:cNvSpPr>
          <p:nvPr/>
        </p:nvSpPr>
        <p:spPr>
          <a:xfrm>
            <a:off x="273050" y="1524000"/>
            <a:ext cx="12458700" cy="6705600"/>
          </a:xfrm>
          <a:prstGeom prst="rect">
            <a:avLst/>
          </a:prstGeom>
        </p:spPr>
        <p:txBody>
          <a:bodyPr/>
          <a:lstStyle>
            <a:lvl1pPr marL="609600" indent="-342900" algn="l" rtl="0" eaLnBrk="0" fontAlgn="base" hangingPunct="0">
              <a:spcBef>
                <a:spcPts val="800"/>
              </a:spcBef>
              <a:spcAft>
                <a:spcPct val="0"/>
              </a:spcAft>
              <a:buClr>
                <a:srgbClr val="000000"/>
              </a:buClr>
              <a:buSzPct val="125000"/>
              <a:buFont typeface="Gill Sans" charset="0"/>
              <a:buChar char="•"/>
              <a:defRPr sz="2800">
                <a:solidFill>
                  <a:schemeClr val="tx1"/>
                </a:solidFill>
                <a:latin typeface="Gill Sans MT"/>
                <a:ea typeface="+mn-ea"/>
                <a:cs typeface="+mn-cs"/>
                <a:sym typeface="Gill Sans" charset="0"/>
              </a:defRPr>
            </a:lvl1pPr>
            <a:lvl2pPr marL="1054100" indent="-342900" algn="l" rtl="0" eaLnBrk="0" fontAlgn="base" hangingPunct="0">
              <a:spcBef>
                <a:spcPct val="0"/>
              </a:spcBef>
              <a:spcAft>
                <a:spcPct val="0"/>
              </a:spcAft>
              <a:buSzPct val="100000"/>
              <a:buFont typeface="Lucida Grande" charset="0"/>
              <a:buChar char="‣"/>
              <a:defRPr sz="2400">
                <a:solidFill>
                  <a:schemeClr val="tx1"/>
                </a:solidFill>
                <a:latin typeface="Gill Sans MT"/>
                <a:ea typeface="+mn-ea"/>
                <a:cs typeface="+mn-cs"/>
                <a:sym typeface="Gill Sans" charset="0"/>
              </a:defRPr>
            </a:lvl2pPr>
            <a:lvl3pPr marL="1498600" indent="-342900" algn="l" rtl="0" eaLnBrk="0" fontAlgn="base" hangingPunct="0">
              <a:spcBef>
                <a:spcPct val="0"/>
              </a:spcBef>
              <a:spcAft>
                <a:spcPct val="0"/>
              </a:spcAft>
              <a:buClr>
                <a:srgbClr val="000000"/>
              </a:buClr>
              <a:buSzPct val="100000"/>
              <a:buFont typeface="Gill Sans" charset="0"/>
              <a:buChar char="•"/>
              <a:defRPr sz="2000">
                <a:solidFill>
                  <a:schemeClr val="tx1"/>
                </a:solidFill>
                <a:latin typeface="Gill Sans MT"/>
                <a:ea typeface="+mn-ea"/>
                <a:cs typeface="+mn-cs"/>
                <a:sym typeface="Gill Sans" charset="0"/>
              </a:defRPr>
            </a:lvl3pPr>
            <a:lvl4pPr marL="1943100" indent="-342900" algn="l" rtl="0" eaLnBrk="0" fontAlgn="base" hangingPunct="0">
              <a:spcBef>
                <a:spcPct val="0"/>
              </a:spcBef>
              <a:spcAft>
                <a:spcPct val="0"/>
              </a:spcAft>
              <a:buClr>
                <a:srgbClr val="000000"/>
              </a:buClr>
              <a:buSzPct val="100000"/>
              <a:buFont typeface="Gill Sans" charset="0"/>
              <a:buChar char="•"/>
              <a:defRPr sz="1800">
                <a:solidFill>
                  <a:schemeClr val="tx1"/>
                </a:solidFill>
                <a:latin typeface="Gill Sans MT"/>
                <a:ea typeface="+mn-ea"/>
                <a:cs typeface="+mn-cs"/>
                <a:sym typeface="Gill Sans" charset="0"/>
              </a:defRPr>
            </a:lvl4pPr>
            <a:lvl5pPr marL="2387600" indent="-342900" algn="l" rtl="0" eaLnBrk="0" fontAlgn="base" hangingPunct="0">
              <a:spcBef>
                <a:spcPct val="0"/>
              </a:spcBef>
              <a:spcAft>
                <a:spcPct val="0"/>
              </a:spcAft>
              <a:buClr>
                <a:srgbClr val="000000"/>
              </a:buClr>
              <a:buSzPct val="100000"/>
              <a:buFont typeface="Gill Sans" charset="0"/>
              <a:buChar char="•"/>
              <a:defRPr sz="1600">
                <a:solidFill>
                  <a:schemeClr val="tx1"/>
                </a:solidFill>
                <a:latin typeface="Gill Sans MT"/>
                <a:ea typeface="+mn-ea"/>
                <a:cs typeface="+mn-cs"/>
                <a:sym typeface="Gill Sans" charset="0"/>
              </a:defRPr>
            </a:lvl5pPr>
            <a:lvl6pPr marL="28448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6pPr>
            <a:lvl7pPr marL="33020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7pPr>
            <a:lvl8pPr marL="37592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8pPr>
            <a:lvl9pPr marL="42164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9pPr>
          </a:lstStyle>
          <a:p>
            <a:pPr marL="711200" lvl="1" indent="0" algn="ctr">
              <a:buNone/>
            </a:pPr>
            <a:r>
              <a:rPr lang="en-US" sz="4800" kern="0"/>
              <a:t>”You’re only as good as what you measure”</a:t>
            </a:r>
          </a:p>
          <a:p>
            <a:pPr marL="711200" lvl="1" indent="0" algn="ctr">
              <a:buNone/>
            </a:pPr>
            <a:r>
              <a:rPr lang="en-US" sz="2800" kern="0">
                <a:sym typeface="Wingdings" pitchFamily="2" charset="2"/>
              </a:rPr>
              <a:t>2006 – CAPT Vic Addison CO FNMOC </a:t>
            </a:r>
          </a:p>
          <a:p>
            <a:pPr marL="711200" lvl="1" indent="0" algn="ctr">
              <a:buNone/>
            </a:pPr>
            <a:endParaRPr lang="en-US" sz="2800" kern="0">
              <a:sym typeface="Wingdings" pitchFamily="2" charset="2"/>
            </a:endParaRPr>
          </a:p>
          <a:p>
            <a:pPr marL="711200" lvl="1" indent="0" algn="ctr">
              <a:buNone/>
            </a:pPr>
            <a:r>
              <a:rPr lang="en-US" sz="2800" kern="0">
                <a:sym typeface="Wingdings" pitchFamily="2" charset="2"/>
              </a:rPr>
              <a:t>      </a:t>
            </a:r>
          </a:p>
          <a:p>
            <a:pPr marL="711200" lvl="1" indent="0" algn="ctr">
              <a:buNone/>
            </a:pPr>
            <a:r>
              <a:rPr lang="en-US" sz="6000" kern="0"/>
              <a:t>”</a:t>
            </a:r>
            <a:r>
              <a:rPr lang="en-US" sz="4800" kern="0"/>
              <a:t>Forecasting is the acid test of an (re)analysis”</a:t>
            </a:r>
          </a:p>
          <a:p>
            <a:pPr marL="711200" lvl="1" indent="0" algn="ctr">
              <a:buNone/>
            </a:pPr>
            <a:r>
              <a:rPr lang="en-US" sz="2800" kern="0">
                <a:sym typeface="Wingdings" pitchFamily="2" charset="2"/>
              </a:rPr>
              <a:t>1994 – Bob Kistler, father of American reanalysis </a:t>
            </a:r>
          </a:p>
          <a:p>
            <a:pPr marL="711200" lvl="1" indent="0" algn="ctr">
              <a:buNone/>
            </a:pPr>
            <a:endParaRPr lang="en-US" sz="4800" kern="0">
              <a:sym typeface="Wingdings" pitchFamily="2" charset="2"/>
            </a:endParaRPr>
          </a:p>
          <a:p>
            <a:pPr marL="711200" lvl="1" indent="0" algn="ctr">
              <a:buNone/>
            </a:pPr>
            <a:r>
              <a:rPr lang="en-US" sz="5400" kern="0"/>
              <a:t>”</a:t>
            </a:r>
            <a:r>
              <a:rPr lang="en-US" sz="4800" kern="0"/>
              <a:t>My most important forecast is 6 h</a:t>
            </a:r>
            <a:r>
              <a:rPr lang="en-US" sz="5400" kern="0"/>
              <a:t>”</a:t>
            </a:r>
          </a:p>
          <a:p>
            <a:pPr marL="711200" lvl="1" indent="0" algn="ctr">
              <a:buNone/>
            </a:pPr>
            <a:r>
              <a:rPr lang="en-US" sz="3200" kern="0">
                <a:sym typeface="Wingdings" pitchFamily="2" charset="2"/>
              </a:rPr>
              <a:t>1997 – Sir Dave Burridge OBE, director ECMWF</a:t>
            </a:r>
          </a:p>
          <a:p>
            <a:pPr marL="711200" lvl="1" indent="0" algn="ctr">
              <a:buNone/>
            </a:pPr>
            <a:endParaRPr lang="en-US" sz="6000" kern="0"/>
          </a:p>
        </p:txBody>
      </p:sp>
      <p:sp>
        <p:nvSpPr>
          <p:cNvPr id="4" name="TextBox 3">
            <a:extLst>
              <a:ext uri="{FF2B5EF4-FFF2-40B4-BE49-F238E27FC236}">
                <a16:creationId xmlns:a16="http://schemas.microsoft.com/office/drawing/2014/main" id="{AC8207FE-713E-16DA-45F0-2F6E00D75664}"/>
              </a:ext>
            </a:extLst>
          </p:cNvPr>
          <p:cNvSpPr txBox="1"/>
          <p:nvPr/>
        </p:nvSpPr>
        <p:spPr>
          <a:xfrm>
            <a:off x="330200" y="4573657"/>
            <a:ext cx="12344400" cy="830997"/>
          </a:xfrm>
          <a:prstGeom prst="rect">
            <a:avLst/>
          </a:prstGeom>
          <a:solidFill>
            <a:srgbClr val="FAD40C"/>
          </a:solidFill>
        </p:spPr>
        <p:txBody>
          <a:bodyPr wrap="square">
            <a:spAutoFit/>
          </a:bodyPr>
          <a:lstStyle/>
          <a:p>
            <a:r>
              <a:rPr lang="en-US" sz="4800" b="1" i="1">
                <a:solidFill>
                  <a:srgbClr val="011893"/>
                </a:solidFill>
                <a:latin typeface="Gill Sans MT" panose="020B0502020104020203" pitchFamily="34" charset="77"/>
              </a:rPr>
              <a:t>Good</a:t>
            </a:r>
            <a:r>
              <a:rPr lang="en-US" sz="4800">
                <a:solidFill>
                  <a:srgbClr val="011893"/>
                </a:solidFill>
                <a:latin typeface="Gill Sans MT" panose="020B0502020104020203" pitchFamily="34" charset="77"/>
              </a:rPr>
              <a:t> Analyses make </a:t>
            </a:r>
            <a:r>
              <a:rPr lang="en-US" sz="4800" b="1" i="1">
                <a:solidFill>
                  <a:srgbClr val="011893"/>
                </a:solidFill>
                <a:latin typeface="Gill Sans MT" panose="020B0502020104020203" pitchFamily="34" charset="77"/>
              </a:rPr>
              <a:t>Good</a:t>
            </a:r>
            <a:r>
              <a:rPr lang="en-US" sz="4800">
                <a:solidFill>
                  <a:srgbClr val="011893"/>
                </a:solidFill>
                <a:latin typeface="Gill Sans MT" panose="020B0502020104020203" pitchFamily="34" charset="77"/>
              </a:rPr>
              <a:t> Forecasts</a:t>
            </a:r>
          </a:p>
        </p:txBody>
      </p:sp>
      <p:sp>
        <p:nvSpPr>
          <p:cNvPr id="5" name="TextBox 4">
            <a:extLst>
              <a:ext uri="{FF2B5EF4-FFF2-40B4-BE49-F238E27FC236}">
                <a16:creationId xmlns:a16="http://schemas.microsoft.com/office/drawing/2014/main" id="{529E86FC-4F40-8391-6950-6DBFB7BE8F98}"/>
              </a:ext>
            </a:extLst>
          </p:cNvPr>
          <p:cNvSpPr txBox="1"/>
          <p:nvPr/>
        </p:nvSpPr>
        <p:spPr>
          <a:xfrm>
            <a:off x="330200" y="2236857"/>
            <a:ext cx="12344400" cy="830997"/>
          </a:xfrm>
          <a:prstGeom prst="rect">
            <a:avLst/>
          </a:prstGeom>
          <a:solidFill>
            <a:srgbClr val="FAD40C"/>
          </a:solidFill>
        </p:spPr>
        <p:txBody>
          <a:bodyPr wrap="square">
            <a:spAutoFit/>
          </a:bodyPr>
          <a:lstStyle/>
          <a:p>
            <a:r>
              <a:rPr lang="en-US" sz="4800" dirty="0">
                <a:solidFill>
                  <a:srgbClr val="011893"/>
                </a:solidFill>
                <a:latin typeface="Gill Sans MT" panose="020B0502020104020203" pitchFamily="34" charset="77"/>
              </a:rPr>
              <a:t>Metrics Matter and define </a:t>
            </a:r>
            <a:r>
              <a:rPr lang="en-US" sz="4800" b="1" i="1" dirty="0">
                <a:solidFill>
                  <a:srgbClr val="011893"/>
                </a:solidFill>
                <a:latin typeface="Gill Sans MT" panose="020B0502020104020203" pitchFamily="34" charset="77"/>
              </a:rPr>
              <a:t>Good</a:t>
            </a:r>
            <a:endParaRPr lang="en-US" sz="4800" dirty="0">
              <a:solidFill>
                <a:srgbClr val="011893"/>
              </a:solidFill>
              <a:latin typeface="Gill Sans MT" panose="020B0502020104020203" pitchFamily="34" charset="77"/>
            </a:endParaRPr>
          </a:p>
        </p:txBody>
      </p:sp>
      <p:sp>
        <p:nvSpPr>
          <p:cNvPr id="6" name="TextBox 5">
            <a:extLst>
              <a:ext uri="{FF2B5EF4-FFF2-40B4-BE49-F238E27FC236}">
                <a16:creationId xmlns:a16="http://schemas.microsoft.com/office/drawing/2014/main" id="{339B7B2E-9507-1010-49AC-7C4D290EFB55}"/>
              </a:ext>
            </a:extLst>
          </p:cNvPr>
          <p:cNvSpPr txBox="1"/>
          <p:nvPr/>
        </p:nvSpPr>
        <p:spPr>
          <a:xfrm>
            <a:off x="330200" y="6477000"/>
            <a:ext cx="12344400" cy="1446550"/>
          </a:xfrm>
          <a:prstGeom prst="rect">
            <a:avLst/>
          </a:prstGeom>
          <a:solidFill>
            <a:srgbClr val="FAD40C"/>
          </a:solidFill>
        </p:spPr>
        <p:txBody>
          <a:bodyPr wrap="square">
            <a:spAutoFit/>
          </a:bodyPr>
          <a:lstStyle/>
          <a:p>
            <a:r>
              <a:rPr lang="en-US" sz="4800" b="1" i="1">
                <a:solidFill>
                  <a:srgbClr val="011893"/>
                </a:solidFill>
                <a:latin typeface="Gill Sans MT" panose="020B0502020104020203" pitchFamily="34" charset="77"/>
              </a:rPr>
              <a:t>Good</a:t>
            </a:r>
            <a:r>
              <a:rPr lang="en-US" sz="4800">
                <a:solidFill>
                  <a:srgbClr val="011893"/>
                </a:solidFill>
                <a:latin typeface="Gill Sans MT" panose="020B0502020104020203" pitchFamily="34" charset="77"/>
              </a:rPr>
              <a:t> Models make </a:t>
            </a:r>
            <a:r>
              <a:rPr lang="en-US" sz="4800" b="1" i="1">
                <a:solidFill>
                  <a:srgbClr val="011893"/>
                </a:solidFill>
                <a:latin typeface="Gill Sans MT" panose="020B0502020104020203" pitchFamily="34" charset="77"/>
              </a:rPr>
              <a:t>Good</a:t>
            </a:r>
            <a:r>
              <a:rPr lang="en-US" sz="4800">
                <a:solidFill>
                  <a:srgbClr val="011893"/>
                </a:solidFill>
                <a:latin typeface="Gill Sans MT" panose="020B0502020104020203" pitchFamily="34" charset="77"/>
              </a:rPr>
              <a:t> Analyses</a:t>
            </a:r>
          </a:p>
          <a:p>
            <a:r>
              <a:rPr lang="en-US" sz="4000" i="1">
                <a:solidFill>
                  <a:srgbClr val="011893"/>
                </a:solidFill>
                <a:latin typeface="Gill Sans MT" panose="020B0502020104020203" pitchFamily="34" charset="77"/>
              </a:rPr>
              <a:t>90% of DA is the model</a:t>
            </a:r>
          </a:p>
        </p:txBody>
      </p:sp>
    </p:spTree>
    <p:custDataLst>
      <p:tags r:id="rId1"/>
    </p:custDataLst>
    <p:extLst>
      <p:ext uri="{BB962C8B-B14F-4D97-AF65-F5344CB8AC3E}">
        <p14:creationId xmlns:p14="http://schemas.microsoft.com/office/powerpoint/2010/main" val="36845472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E1D31-D78B-C2C1-E800-A501C05A27E3}"/>
              </a:ext>
            </a:extLst>
          </p:cNvPr>
          <p:cNvSpPr>
            <a:spLocks noGrp="1"/>
          </p:cNvSpPr>
          <p:nvPr>
            <p:ph type="title"/>
          </p:nvPr>
        </p:nvSpPr>
        <p:spPr>
          <a:xfrm>
            <a:off x="12700" y="-12700"/>
            <a:ext cx="12979400" cy="1384300"/>
          </a:xfrm>
        </p:spPr>
        <p:txBody>
          <a:bodyPr/>
          <a:lstStyle/>
          <a:p>
            <a:r>
              <a:rPr lang="en-US" b="1"/>
              <a:t>State of TC NWP circa 2026</a:t>
            </a:r>
            <a:br>
              <a:rPr lang="en-US"/>
            </a:br>
            <a:r>
              <a:rPr lang="en-US" sz="2800"/>
              <a:t>after 50 years doing TCs…</a:t>
            </a:r>
            <a:endParaRPr lang="en-US"/>
          </a:p>
        </p:txBody>
      </p:sp>
      <p:sp>
        <p:nvSpPr>
          <p:cNvPr id="5" name="Content Placeholder 2">
            <a:extLst>
              <a:ext uri="{FF2B5EF4-FFF2-40B4-BE49-F238E27FC236}">
                <a16:creationId xmlns:a16="http://schemas.microsoft.com/office/drawing/2014/main" id="{99F97AFE-0A3D-0D5D-50B4-2EFEDC70E800}"/>
              </a:ext>
            </a:extLst>
          </p:cNvPr>
          <p:cNvSpPr txBox="1">
            <a:spLocks/>
          </p:cNvSpPr>
          <p:nvPr/>
        </p:nvSpPr>
        <p:spPr>
          <a:xfrm>
            <a:off x="273050" y="1524000"/>
            <a:ext cx="12458700" cy="6705600"/>
          </a:xfrm>
          <a:prstGeom prst="rect">
            <a:avLst/>
          </a:prstGeom>
        </p:spPr>
        <p:txBody>
          <a:bodyPr/>
          <a:lstStyle>
            <a:lvl1pPr marL="609600" indent="-342900" algn="l" rtl="0" eaLnBrk="0" fontAlgn="base" hangingPunct="0">
              <a:spcBef>
                <a:spcPts val="800"/>
              </a:spcBef>
              <a:spcAft>
                <a:spcPct val="0"/>
              </a:spcAft>
              <a:buClr>
                <a:srgbClr val="000000"/>
              </a:buClr>
              <a:buSzPct val="125000"/>
              <a:buFont typeface="Gill Sans" charset="0"/>
              <a:buChar char="•"/>
              <a:defRPr sz="2800">
                <a:solidFill>
                  <a:schemeClr val="tx1"/>
                </a:solidFill>
                <a:latin typeface="Gill Sans MT"/>
                <a:ea typeface="+mn-ea"/>
                <a:cs typeface="+mn-cs"/>
                <a:sym typeface="Gill Sans" charset="0"/>
              </a:defRPr>
            </a:lvl1pPr>
            <a:lvl2pPr marL="1054100" indent="-342900" algn="l" rtl="0" eaLnBrk="0" fontAlgn="base" hangingPunct="0">
              <a:spcBef>
                <a:spcPct val="0"/>
              </a:spcBef>
              <a:spcAft>
                <a:spcPct val="0"/>
              </a:spcAft>
              <a:buSzPct val="100000"/>
              <a:buFont typeface="Lucida Grande" charset="0"/>
              <a:buChar char="‣"/>
              <a:defRPr sz="2400">
                <a:solidFill>
                  <a:schemeClr val="tx1"/>
                </a:solidFill>
                <a:latin typeface="Gill Sans MT"/>
                <a:ea typeface="+mn-ea"/>
                <a:cs typeface="+mn-cs"/>
                <a:sym typeface="Gill Sans" charset="0"/>
              </a:defRPr>
            </a:lvl2pPr>
            <a:lvl3pPr marL="1498600" indent="-342900" algn="l" rtl="0" eaLnBrk="0" fontAlgn="base" hangingPunct="0">
              <a:spcBef>
                <a:spcPct val="0"/>
              </a:spcBef>
              <a:spcAft>
                <a:spcPct val="0"/>
              </a:spcAft>
              <a:buClr>
                <a:srgbClr val="000000"/>
              </a:buClr>
              <a:buSzPct val="100000"/>
              <a:buFont typeface="Gill Sans" charset="0"/>
              <a:buChar char="•"/>
              <a:defRPr sz="2000">
                <a:solidFill>
                  <a:schemeClr val="tx1"/>
                </a:solidFill>
                <a:latin typeface="Gill Sans MT"/>
                <a:ea typeface="+mn-ea"/>
                <a:cs typeface="+mn-cs"/>
                <a:sym typeface="Gill Sans" charset="0"/>
              </a:defRPr>
            </a:lvl3pPr>
            <a:lvl4pPr marL="1943100" indent="-342900" algn="l" rtl="0" eaLnBrk="0" fontAlgn="base" hangingPunct="0">
              <a:spcBef>
                <a:spcPct val="0"/>
              </a:spcBef>
              <a:spcAft>
                <a:spcPct val="0"/>
              </a:spcAft>
              <a:buClr>
                <a:srgbClr val="000000"/>
              </a:buClr>
              <a:buSzPct val="100000"/>
              <a:buFont typeface="Gill Sans" charset="0"/>
              <a:buChar char="•"/>
              <a:defRPr sz="1800">
                <a:solidFill>
                  <a:schemeClr val="tx1"/>
                </a:solidFill>
                <a:latin typeface="Gill Sans MT"/>
                <a:ea typeface="+mn-ea"/>
                <a:cs typeface="+mn-cs"/>
                <a:sym typeface="Gill Sans" charset="0"/>
              </a:defRPr>
            </a:lvl4pPr>
            <a:lvl5pPr marL="2387600" indent="-342900" algn="l" rtl="0" eaLnBrk="0" fontAlgn="base" hangingPunct="0">
              <a:spcBef>
                <a:spcPct val="0"/>
              </a:spcBef>
              <a:spcAft>
                <a:spcPct val="0"/>
              </a:spcAft>
              <a:buClr>
                <a:srgbClr val="000000"/>
              </a:buClr>
              <a:buSzPct val="100000"/>
              <a:buFont typeface="Gill Sans" charset="0"/>
              <a:buChar char="•"/>
              <a:defRPr sz="1600">
                <a:solidFill>
                  <a:schemeClr val="tx1"/>
                </a:solidFill>
                <a:latin typeface="Gill Sans MT"/>
                <a:ea typeface="+mn-ea"/>
                <a:cs typeface="+mn-cs"/>
                <a:sym typeface="Gill Sans" charset="0"/>
              </a:defRPr>
            </a:lvl5pPr>
            <a:lvl6pPr marL="28448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6pPr>
            <a:lvl7pPr marL="33020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7pPr>
            <a:lvl8pPr marL="37592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8pPr>
            <a:lvl9pPr marL="42164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9pPr>
          </a:lstStyle>
          <a:p>
            <a:pPr marL="711200" lvl="1" indent="0" algn="ctr">
              <a:buNone/>
            </a:pPr>
            <a:r>
              <a:rPr lang="en-US" sz="6000" kern="0" dirty="0"/>
              <a:t>TC NWP </a:t>
            </a:r>
            <a:r>
              <a:rPr lang="en-US" sz="6000" kern="0" dirty="0">
                <a:sym typeface="Wingdings" pitchFamily="2" charset="2"/>
              </a:rPr>
              <a:t> TC forecasting</a:t>
            </a:r>
          </a:p>
          <a:p>
            <a:pPr marL="711200" lvl="1" indent="0" algn="ctr">
              <a:buNone/>
            </a:pPr>
            <a:r>
              <a:rPr lang="en-US" sz="6000" kern="0" dirty="0">
                <a:sym typeface="Wingdings" pitchFamily="2" charset="2"/>
              </a:rPr>
              <a:t>TC NWP != TC modeling</a:t>
            </a:r>
          </a:p>
          <a:p>
            <a:pPr marL="711200" lvl="1" indent="0" algn="ctr">
              <a:buNone/>
            </a:pPr>
            <a:r>
              <a:rPr lang="en-US" sz="6000" kern="0" dirty="0">
                <a:sym typeface="Wingdings" pitchFamily="2" charset="2"/>
              </a:rPr>
              <a:t>TC NWP = NWP</a:t>
            </a:r>
          </a:p>
          <a:p>
            <a:pPr marL="711200" lvl="1" indent="0" algn="ctr">
              <a:buNone/>
            </a:pPr>
            <a:r>
              <a:rPr lang="en-US" sz="6000" kern="0" dirty="0">
                <a:sym typeface="Wingdings" pitchFamily="2" charset="2"/>
              </a:rPr>
              <a:t>NWP = Global Modeling</a:t>
            </a:r>
          </a:p>
          <a:p>
            <a:pPr marL="711200" lvl="1" indent="0" algn="ctr">
              <a:buNone/>
            </a:pPr>
            <a:r>
              <a:rPr lang="en-US" sz="6000" kern="0" dirty="0">
                <a:sym typeface="Wingdings" pitchFamily="2" charset="2"/>
              </a:rPr>
              <a:t>Global Modeling = ECMWF</a:t>
            </a:r>
          </a:p>
          <a:p>
            <a:pPr marL="711200" lvl="1" indent="0" algn="ctr">
              <a:buNone/>
            </a:pPr>
            <a:r>
              <a:rPr lang="en-US" sz="3600" kern="0" dirty="0">
                <a:sym typeface="Wingdings" pitchFamily="2" charset="2"/>
              </a:rPr>
              <a:t>at the end of the day…</a:t>
            </a:r>
          </a:p>
          <a:p>
            <a:pPr marL="711200" lvl="1" indent="0" algn="ctr">
              <a:buNone/>
            </a:pPr>
            <a:r>
              <a:rPr lang="en-US" sz="6000" b="1" i="1" kern="0" dirty="0">
                <a:sym typeface="Wingdings" pitchFamily="2" charset="2"/>
              </a:rPr>
              <a:t>All NWP roads lead to Reading…</a:t>
            </a:r>
            <a:endParaRPr lang="en-US" sz="6000" b="1" i="1" kern="0" dirty="0"/>
          </a:p>
        </p:txBody>
      </p:sp>
      <p:sp>
        <p:nvSpPr>
          <p:cNvPr id="3" name="TextBox 2">
            <a:extLst>
              <a:ext uri="{FF2B5EF4-FFF2-40B4-BE49-F238E27FC236}">
                <a16:creationId xmlns:a16="http://schemas.microsoft.com/office/drawing/2014/main" id="{02D80267-70D0-A18C-8497-1334A04F1848}"/>
              </a:ext>
            </a:extLst>
          </p:cNvPr>
          <p:cNvSpPr txBox="1"/>
          <p:nvPr/>
        </p:nvSpPr>
        <p:spPr>
          <a:xfrm>
            <a:off x="273050" y="1719020"/>
            <a:ext cx="12344400" cy="5016758"/>
          </a:xfrm>
          <a:prstGeom prst="rect">
            <a:avLst/>
          </a:prstGeom>
          <a:solidFill>
            <a:srgbClr val="FAD40C"/>
          </a:solidFill>
        </p:spPr>
        <p:txBody>
          <a:bodyPr wrap="square">
            <a:spAutoFit/>
          </a:bodyPr>
          <a:lstStyle/>
          <a:p>
            <a:r>
              <a:rPr lang="en-US" sz="4800" b="1" i="1" dirty="0">
                <a:solidFill>
                  <a:srgbClr val="011893"/>
                </a:solidFill>
                <a:latin typeface="Gill Sans MT" panose="020B0502020104020203" pitchFamily="34" charset="77"/>
              </a:rPr>
              <a:t>The secret to ECMWF success:</a:t>
            </a:r>
          </a:p>
          <a:p>
            <a:r>
              <a:rPr lang="en-US" sz="3200" i="1" dirty="0">
                <a:solidFill>
                  <a:srgbClr val="011893"/>
                </a:solidFill>
                <a:latin typeface="Gill Sans MT" panose="020B0502020104020203" pitchFamily="34" charset="77"/>
              </a:rPr>
              <a:t> </a:t>
            </a:r>
          </a:p>
          <a:p>
            <a:pPr marL="914400" indent="-914400" algn="l">
              <a:buFont typeface="Arial" panose="020B0604020202020204" pitchFamily="34" charset="0"/>
              <a:buChar char="•"/>
            </a:pPr>
            <a:r>
              <a:rPr lang="en-US" sz="4000" dirty="0">
                <a:solidFill>
                  <a:srgbClr val="011893"/>
                </a:solidFill>
                <a:latin typeface="Gill Sans MT" panose="020B0502020104020203" pitchFamily="34" charset="77"/>
              </a:rPr>
              <a:t>rigorous tracking of </a:t>
            </a:r>
            <a:r>
              <a:rPr lang="en-US" sz="4000" b="1" dirty="0">
                <a:solidFill>
                  <a:srgbClr val="011893"/>
                </a:solidFill>
                <a:latin typeface="Gill Sans MT" panose="020B0502020104020203" pitchFamily="34" charset="77"/>
              </a:rPr>
              <a:t>key metrics </a:t>
            </a:r>
            <a:r>
              <a:rPr lang="en-US" sz="4000" dirty="0">
                <a:solidFill>
                  <a:srgbClr val="011893"/>
                </a:solidFill>
                <a:latin typeface="Gill Sans MT" panose="020B0502020104020203" pitchFamily="34" charset="77"/>
              </a:rPr>
              <a:t>(5-d NHEM ACC)</a:t>
            </a:r>
          </a:p>
          <a:p>
            <a:pPr marL="914400" indent="-914400" algn="l">
              <a:buFont typeface="Arial" panose="020B0604020202020204" pitchFamily="34" charset="0"/>
              <a:buChar char="•"/>
            </a:pPr>
            <a:r>
              <a:rPr lang="en-US" sz="4000" b="1" dirty="0">
                <a:solidFill>
                  <a:srgbClr val="011893"/>
                </a:solidFill>
                <a:latin typeface="Gill Sans MT" panose="020B0502020104020203" pitchFamily="34" charset="77"/>
              </a:rPr>
              <a:t>model development </a:t>
            </a:r>
            <a:r>
              <a:rPr lang="en-US" sz="4000" dirty="0">
                <a:solidFill>
                  <a:srgbClr val="011893"/>
                </a:solidFill>
                <a:latin typeface="Gill Sans MT" panose="020B0502020104020203" pitchFamily="34" charset="77"/>
              </a:rPr>
              <a:t>using the DA ‘feedback’ or the BG-OB innovations.  HI of turn # into lines of code.  Why Dave Burridge said his most important forecast is 6-h, i.e., </a:t>
            </a:r>
            <a:r>
              <a:rPr lang="en-US" sz="4000" b="1" dirty="0">
                <a:solidFill>
                  <a:srgbClr val="011893"/>
                </a:solidFill>
                <a:latin typeface="Gill Sans MT" panose="020B0502020104020203" pitchFamily="34" charset="77"/>
              </a:rPr>
              <a:t>minimize BG-OB </a:t>
            </a:r>
            <a:r>
              <a:rPr lang="en-US" sz="4000" dirty="0">
                <a:solidFill>
                  <a:srgbClr val="011893"/>
                </a:solidFill>
                <a:latin typeface="Gill Sans MT" panose="020B0502020104020203" pitchFamily="34" charset="77"/>
              </a:rPr>
              <a:t>by making the model ‘look’ like the observations</a:t>
            </a:r>
          </a:p>
        </p:txBody>
      </p:sp>
    </p:spTree>
    <p:custDataLst>
      <p:tags r:id="rId1"/>
    </p:custDataLst>
    <p:extLst>
      <p:ext uri="{BB962C8B-B14F-4D97-AF65-F5344CB8AC3E}">
        <p14:creationId xmlns:p14="http://schemas.microsoft.com/office/powerpoint/2010/main" val="24902693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dissolv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dissolv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dissolve">
                                      <p:cBhvr>
                                        <p:cTn id="32" dur="500"/>
                                        <p:tgtEl>
                                          <p:spTgt spid="5">
                                            <p:txEl>
                                              <p:pRg st="5" end="5"/>
                                            </p:txEl>
                                          </p:spTgt>
                                        </p:tgtEl>
                                      </p:cBhvr>
                                    </p:animEffect>
                                  </p:childTnLst>
                                </p:cTn>
                              </p:par>
                              <p:par>
                                <p:cTn id="33" presetID="9" presetClass="entr" presetSubtype="0" fill="hold" nodeType="with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Effect transition="in" filter="dissolve">
                                      <p:cBhvr>
                                        <p:cTn id="35" dur="500"/>
                                        <p:tgtEl>
                                          <p:spTgt spid="5">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dissolve">
                                      <p:cBhvr>
                                        <p:cTn id="4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866D-337B-FFF0-761F-27F11390E4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C56CF-90A9-318B-CDD3-1CB621E23772}"/>
              </a:ext>
            </a:extLst>
          </p:cNvPr>
          <p:cNvSpPr>
            <a:spLocks noGrp="1"/>
          </p:cNvSpPr>
          <p:nvPr>
            <p:ph type="title"/>
          </p:nvPr>
        </p:nvSpPr>
        <p:spPr/>
        <p:txBody>
          <a:bodyPr/>
          <a:lstStyle/>
          <a:p>
            <a:r>
              <a:rPr lang="en-US"/>
              <a:t>A 50-Year personal TC NWP Timeline</a:t>
            </a:r>
          </a:p>
        </p:txBody>
      </p:sp>
      <p:cxnSp>
        <p:nvCxnSpPr>
          <p:cNvPr id="101" name="grid1975">
            <a:extLst>
              <a:ext uri="{FF2B5EF4-FFF2-40B4-BE49-F238E27FC236}">
                <a16:creationId xmlns:a16="http://schemas.microsoft.com/office/drawing/2014/main" id="{8BCE9F7F-673C-1CC4-06D5-4DC88AE9D1E3}"/>
              </a:ext>
            </a:extLst>
          </p:cNvPr>
          <p:cNvCxnSpPr/>
          <p:nvPr/>
        </p:nvCxnSpPr>
        <p:spPr>
          <a:xfrm>
            <a:off x="4520000" y="2580000"/>
            <a:ext cx="0" cy="5260000"/>
          </a:xfrm>
          <a:prstGeom prst="line">
            <a:avLst/>
          </a:prstGeom>
          <a:ln w="12700">
            <a:solidFill>
              <a:srgbClr val="D9D9D9"/>
            </a:solidFill>
          </a:ln>
        </p:spPr>
      </p:cxnSp>
      <p:sp>
        <p:nvSpPr>
          <p:cNvPr id="102" name="yr1975">
            <a:extLst>
              <a:ext uri="{FF2B5EF4-FFF2-40B4-BE49-F238E27FC236}">
                <a16:creationId xmlns:a16="http://schemas.microsoft.com/office/drawing/2014/main" id="{BC9CA271-EF34-FB81-15C7-8A45AB94F4B8}"/>
              </a:ext>
            </a:extLst>
          </p:cNvPr>
          <p:cNvSpPr txBox="1"/>
          <p:nvPr/>
        </p:nvSpPr>
        <p:spPr>
          <a:xfrm>
            <a:off x="4020000" y="2150000"/>
            <a:ext cx="1000000" cy="360000"/>
          </a:xfrm>
          <a:prstGeom prst="rect">
            <a:avLst/>
          </a:prstGeom>
        </p:spPr>
        <p:txBody>
          <a:bodyPr wrap="none" lIns="0" tIns="0" rIns="0" bIns="0" anchor="b"/>
          <a:lstStyle/>
          <a:p>
            <a:pPr algn="ctr"/>
            <a:r>
              <a:rPr lang="en-US" sz="1800" b="1">
                <a:solidFill>
                  <a:srgbClr val="595959"/>
                </a:solidFill>
                <a:latin typeface="Gill Sans MT" panose="020B0502020104020203" pitchFamily="34" charset="77"/>
              </a:rPr>
              <a:t>1975</a:t>
            </a:r>
          </a:p>
        </p:txBody>
      </p:sp>
      <p:cxnSp>
        <p:nvCxnSpPr>
          <p:cNvPr id="103" name="grid1985">
            <a:extLst>
              <a:ext uri="{FF2B5EF4-FFF2-40B4-BE49-F238E27FC236}">
                <a16:creationId xmlns:a16="http://schemas.microsoft.com/office/drawing/2014/main" id="{F697E297-03D2-DBEF-F367-9446CE094C95}"/>
              </a:ext>
            </a:extLst>
          </p:cNvPr>
          <p:cNvCxnSpPr/>
          <p:nvPr/>
        </p:nvCxnSpPr>
        <p:spPr>
          <a:xfrm>
            <a:off x="5829804" y="2580000"/>
            <a:ext cx="0" cy="5260000"/>
          </a:xfrm>
          <a:prstGeom prst="line">
            <a:avLst/>
          </a:prstGeom>
          <a:ln w="12700">
            <a:solidFill>
              <a:srgbClr val="D9D9D9"/>
            </a:solidFill>
          </a:ln>
        </p:spPr>
      </p:cxnSp>
      <p:sp>
        <p:nvSpPr>
          <p:cNvPr id="104" name="yr1985">
            <a:extLst>
              <a:ext uri="{FF2B5EF4-FFF2-40B4-BE49-F238E27FC236}">
                <a16:creationId xmlns:a16="http://schemas.microsoft.com/office/drawing/2014/main" id="{57654485-6B6F-820A-DE11-F999FBB14D03}"/>
              </a:ext>
            </a:extLst>
          </p:cNvPr>
          <p:cNvSpPr txBox="1"/>
          <p:nvPr/>
        </p:nvSpPr>
        <p:spPr>
          <a:xfrm>
            <a:off x="5329804" y="2150000"/>
            <a:ext cx="1000000" cy="360000"/>
          </a:xfrm>
          <a:prstGeom prst="rect">
            <a:avLst/>
          </a:prstGeom>
        </p:spPr>
        <p:txBody>
          <a:bodyPr wrap="none" lIns="0" tIns="0" rIns="0" bIns="0" anchor="b"/>
          <a:lstStyle/>
          <a:p>
            <a:pPr algn="ctr"/>
            <a:r>
              <a:rPr lang="en-US" sz="1800" b="1">
                <a:solidFill>
                  <a:srgbClr val="595959"/>
                </a:solidFill>
                <a:latin typeface="Gill Sans MT" panose="020B0502020104020203" pitchFamily="34" charset="77"/>
              </a:rPr>
              <a:t>1985</a:t>
            </a:r>
          </a:p>
        </p:txBody>
      </p:sp>
      <p:sp>
        <p:nvSpPr>
          <p:cNvPr id="106" name="yr1995">
            <a:extLst>
              <a:ext uri="{FF2B5EF4-FFF2-40B4-BE49-F238E27FC236}">
                <a16:creationId xmlns:a16="http://schemas.microsoft.com/office/drawing/2014/main" id="{724990B5-063B-6269-7598-447976C87313}"/>
              </a:ext>
            </a:extLst>
          </p:cNvPr>
          <p:cNvSpPr txBox="1"/>
          <p:nvPr/>
        </p:nvSpPr>
        <p:spPr>
          <a:xfrm>
            <a:off x="6639608" y="2150000"/>
            <a:ext cx="1000000" cy="360000"/>
          </a:xfrm>
          <a:prstGeom prst="rect">
            <a:avLst/>
          </a:prstGeom>
        </p:spPr>
        <p:txBody>
          <a:bodyPr wrap="none" lIns="0" tIns="0" rIns="0" bIns="0" anchor="b"/>
          <a:lstStyle/>
          <a:p>
            <a:pPr algn="ctr"/>
            <a:r>
              <a:rPr lang="en-US" sz="1800" b="1">
                <a:solidFill>
                  <a:srgbClr val="595959"/>
                </a:solidFill>
                <a:latin typeface="Gill Sans MT" panose="020B0502020104020203" pitchFamily="34" charset="77"/>
              </a:rPr>
              <a:t>1995</a:t>
            </a:r>
          </a:p>
        </p:txBody>
      </p:sp>
      <p:cxnSp>
        <p:nvCxnSpPr>
          <p:cNvPr id="107" name="grid2005">
            <a:extLst>
              <a:ext uri="{FF2B5EF4-FFF2-40B4-BE49-F238E27FC236}">
                <a16:creationId xmlns:a16="http://schemas.microsoft.com/office/drawing/2014/main" id="{5A8F4C0C-8E60-7AC9-80A4-5989084BD21E}"/>
              </a:ext>
            </a:extLst>
          </p:cNvPr>
          <p:cNvCxnSpPr/>
          <p:nvPr/>
        </p:nvCxnSpPr>
        <p:spPr>
          <a:xfrm>
            <a:off x="8449412" y="2580000"/>
            <a:ext cx="0" cy="5260000"/>
          </a:xfrm>
          <a:prstGeom prst="line">
            <a:avLst/>
          </a:prstGeom>
          <a:ln w="12700">
            <a:solidFill>
              <a:srgbClr val="D9D9D9"/>
            </a:solidFill>
          </a:ln>
        </p:spPr>
      </p:cxnSp>
      <p:sp>
        <p:nvSpPr>
          <p:cNvPr id="108" name="yr2005">
            <a:extLst>
              <a:ext uri="{FF2B5EF4-FFF2-40B4-BE49-F238E27FC236}">
                <a16:creationId xmlns:a16="http://schemas.microsoft.com/office/drawing/2014/main" id="{1CFB2DDD-9897-C07F-1077-44B9002CE80E}"/>
              </a:ext>
            </a:extLst>
          </p:cNvPr>
          <p:cNvSpPr txBox="1"/>
          <p:nvPr/>
        </p:nvSpPr>
        <p:spPr>
          <a:xfrm>
            <a:off x="7949412" y="2150000"/>
            <a:ext cx="1000000" cy="360000"/>
          </a:xfrm>
          <a:prstGeom prst="rect">
            <a:avLst/>
          </a:prstGeom>
        </p:spPr>
        <p:txBody>
          <a:bodyPr wrap="none" lIns="0" tIns="0" rIns="0" bIns="0" anchor="b"/>
          <a:lstStyle/>
          <a:p>
            <a:pPr algn="ctr"/>
            <a:r>
              <a:rPr lang="en-US" sz="1800" b="1">
                <a:solidFill>
                  <a:srgbClr val="595959"/>
                </a:solidFill>
                <a:latin typeface="Gill Sans MT" panose="020B0502020104020203" pitchFamily="34" charset="77"/>
              </a:rPr>
              <a:t>2005</a:t>
            </a:r>
          </a:p>
        </p:txBody>
      </p:sp>
      <p:cxnSp>
        <p:nvCxnSpPr>
          <p:cNvPr id="109" name="grid2015">
            <a:extLst>
              <a:ext uri="{FF2B5EF4-FFF2-40B4-BE49-F238E27FC236}">
                <a16:creationId xmlns:a16="http://schemas.microsoft.com/office/drawing/2014/main" id="{9E12183A-CD95-13DB-D4D4-3F01BC3EA275}"/>
              </a:ext>
            </a:extLst>
          </p:cNvPr>
          <p:cNvCxnSpPr/>
          <p:nvPr/>
        </p:nvCxnSpPr>
        <p:spPr>
          <a:xfrm>
            <a:off x="9759216" y="2580000"/>
            <a:ext cx="0" cy="5260000"/>
          </a:xfrm>
          <a:prstGeom prst="line">
            <a:avLst/>
          </a:prstGeom>
          <a:ln w="12700">
            <a:solidFill>
              <a:srgbClr val="D9D9D9"/>
            </a:solidFill>
          </a:ln>
        </p:spPr>
      </p:cxnSp>
      <p:sp>
        <p:nvSpPr>
          <p:cNvPr id="110" name="yr2015">
            <a:extLst>
              <a:ext uri="{FF2B5EF4-FFF2-40B4-BE49-F238E27FC236}">
                <a16:creationId xmlns:a16="http://schemas.microsoft.com/office/drawing/2014/main" id="{CAE4BCFA-8300-D8AB-B757-9F3504288D12}"/>
              </a:ext>
            </a:extLst>
          </p:cNvPr>
          <p:cNvSpPr txBox="1"/>
          <p:nvPr/>
        </p:nvSpPr>
        <p:spPr>
          <a:xfrm>
            <a:off x="9259216" y="2150000"/>
            <a:ext cx="1000000" cy="360000"/>
          </a:xfrm>
          <a:prstGeom prst="rect">
            <a:avLst/>
          </a:prstGeom>
        </p:spPr>
        <p:txBody>
          <a:bodyPr wrap="none" lIns="0" tIns="0" rIns="0" bIns="0" anchor="b"/>
          <a:lstStyle/>
          <a:p>
            <a:pPr algn="ctr"/>
            <a:r>
              <a:rPr lang="en-US" sz="1800" b="1">
                <a:solidFill>
                  <a:srgbClr val="595959"/>
                </a:solidFill>
                <a:latin typeface="Gill Sans MT" panose="020B0502020104020203" pitchFamily="34" charset="77"/>
              </a:rPr>
              <a:t>2015</a:t>
            </a:r>
          </a:p>
        </p:txBody>
      </p:sp>
      <p:cxnSp>
        <p:nvCxnSpPr>
          <p:cNvPr id="111" name="grid2025">
            <a:extLst>
              <a:ext uri="{FF2B5EF4-FFF2-40B4-BE49-F238E27FC236}">
                <a16:creationId xmlns:a16="http://schemas.microsoft.com/office/drawing/2014/main" id="{E8B3C3E4-AE92-C904-B937-080CCDF4DB12}"/>
              </a:ext>
            </a:extLst>
          </p:cNvPr>
          <p:cNvCxnSpPr/>
          <p:nvPr/>
        </p:nvCxnSpPr>
        <p:spPr>
          <a:xfrm>
            <a:off x="11069020" y="2580000"/>
            <a:ext cx="0" cy="5260000"/>
          </a:xfrm>
          <a:prstGeom prst="line">
            <a:avLst/>
          </a:prstGeom>
          <a:ln w="12700">
            <a:solidFill>
              <a:srgbClr val="D9D9D9"/>
            </a:solidFill>
          </a:ln>
        </p:spPr>
      </p:cxnSp>
      <p:sp>
        <p:nvSpPr>
          <p:cNvPr id="112" name="yr2025">
            <a:extLst>
              <a:ext uri="{FF2B5EF4-FFF2-40B4-BE49-F238E27FC236}">
                <a16:creationId xmlns:a16="http://schemas.microsoft.com/office/drawing/2014/main" id="{3F8EDF8C-45BD-9F63-2028-D4739B23DA59}"/>
              </a:ext>
            </a:extLst>
          </p:cNvPr>
          <p:cNvSpPr txBox="1"/>
          <p:nvPr/>
        </p:nvSpPr>
        <p:spPr>
          <a:xfrm>
            <a:off x="10569020" y="2150000"/>
            <a:ext cx="1000000" cy="360000"/>
          </a:xfrm>
          <a:prstGeom prst="rect">
            <a:avLst/>
          </a:prstGeom>
        </p:spPr>
        <p:txBody>
          <a:bodyPr wrap="none" lIns="0" tIns="0" rIns="0" bIns="0" anchor="b"/>
          <a:lstStyle/>
          <a:p>
            <a:pPr algn="ctr"/>
            <a:r>
              <a:rPr lang="en-US" sz="1800" b="1">
                <a:solidFill>
                  <a:srgbClr val="595959"/>
                </a:solidFill>
                <a:latin typeface="Gill Sans MT" panose="020B0502020104020203" pitchFamily="34" charset="77"/>
              </a:rPr>
              <a:t>2025</a:t>
            </a:r>
          </a:p>
        </p:txBody>
      </p:sp>
      <p:grpSp>
        <p:nvGrpSpPr>
          <p:cNvPr id="8" name="Group 7">
            <a:extLst>
              <a:ext uri="{FF2B5EF4-FFF2-40B4-BE49-F238E27FC236}">
                <a16:creationId xmlns:a16="http://schemas.microsoft.com/office/drawing/2014/main" id="{FA3FDCDD-CE1A-4C78-FA26-8FFE036780BB}"/>
              </a:ext>
            </a:extLst>
          </p:cNvPr>
          <p:cNvGrpSpPr/>
          <p:nvPr/>
        </p:nvGrpSpPr>
        <p:grpSpPr>
          <a:xfrm>
            <a:off x="300000" y="2620000"/>
            <a:ext cx="5791765" cy="740000"/>
            <a:chOff x="300000" y="2620000"/>
            <a:chExt cx="5791765" cy="740000"/>
          </a:xfrm>
        </p:grpSpPr>
        <p:grpSp>
          <p:nvGrpSpPr>
            <p:cNvPr id="200" name="TC LAM PSU-NRL FNMOC">
              <a:extLst>
                <a:ext uri="{FF2B5EF4-FFF2-40B4-BE49-F238E27FC236}">
                  <a16:creationId xmlns:a16="http://schemas.microsoft.com/office/drawing/2014/main" id="{72DB52F8-1FE5-1590-9B76-5D4D2A36333F}"/>
                </a:ext>
              </a:extLst>
            </p:cNvPr>
            <p:cNvGrpSpPr/>
            <p:nvPr/>
          </p:nvGrpSpPr>
          <p:grpSpPr>
            <a:xfrm>
              <a:off x="300000" y="2620000"/>
              <a:ext cx="5791765" cy="740000"/>
              <a:chOff x="300000" y="2620000"/>
              <a:chExt cx="5791765" cy="740000"/>
            </a:xfrm>
          </p:grpSpPr>
          <p:sp>
            <p:nvSpPr>
              <p:cNvPr id="113" name="lbl0">
                <a:extLst>
                  <a:ext uri="{FF2B5EF4-FFF2-40B4-BE49-F238E27FC236}">
                    <a16:creationId xmlns:a16="http://schemas.microsoft.com/office/drawing/2014/main" id="{3223FAC3-22E3-FE66-9EF7-23598DB149C5}"/>
                  </a:ext>
                </a:extLst>
              </p:cNvPr>
              <p:cNvSpPr txBox="1"/>
              <p:nvPr/>
            </p:nvSpPr>
            <p:spPr>
              <a:xfrm>
                <a:off x="300000" y="2620000"/>
                <a:ext cx="4020000" cy="740000"/>
              </a:xfrm>
              <a:prstGeom prst="rect">
                <a:avLst/>
              </a:prstGeom>
            </p:spPr>
            <p:txBody>
              <a:bodyPr lIns="0" tIns="0" rIns="90000" bIns="0" anchor="ctr"/>
              <a:lstStyle/>
              <a:p>
                <a:pPr algn="r"/>
                <a:r>
                  <a:rPr lang="en-US" sz="1800" b="1">
                    <a:solidFill>
                      <a:srgbClr val="011893"/>
                    </a:solidFill>
                    <a:latin typeface="Gill Sans MT"/>
                  </a:rPr>
                  <a:t>TC LAM &amp; </a:t>
                </a:r>
                <a:r>
                  <a:rPr lang="en-US" sz="1800" b="1" err="1">
                    <a:solidFill>
                      <a:srgbClr val="011893"/>
                    </a:solidFill>
                    <a:latin typeface="Gill Sans MT"/>
                  </a:rPr>
                  <a:t>Phd</a:t>
                </a:r>
                <a:r>
                  <a:rPr lang="en-US" sz="1800" b="1">
                    <a:solidFill>
                      <a:srgbClr val="011893"/>
                    </a:solidFill>
                    <a:latin typeface="Gill Sans MT"/>
                  </a:rPr>
                  <a:t> Modeling (PSU/NPS/NRL/ FNMOC)</a:t>
                </a:r>
              </a:p>
            </p:txBody>
          </p:sp>
          <p:sp>
            <p:nvSpPr>
              <p:cNvPr id="114" name="bar0">
                <a:extLst>
                  <a:ext uri="{FF2B5EF4-FFF2-40B4-BE49-F238E27FC236}">
                    <a16:creationId xmlns:a16="http://schemas.microsoft.com/office/drawing/2014/main" id="{DAAEB281-6300-BF2F-916F-2CDB8F2555BC}"/>
                  </a:ext>
                </a:extLst>
              </p:cNvPr>
              <p:cNvSpPr/>
              <p:nvPr/>
            </p:nvSpPr>
            <p:spPr>
              <a:xfrm>
                <a:off x="4520000" y="2760000"/>
                <a:ext cx="1571765" cy="460000"/>
              </a:xfrm>
              <a:prstGeom prst="roundRect">
                <a:avLst>
                  <a:gd name="adj" fmla="val 26000"/>
                </a:avLst>
              </a:prstGeom>
              <a:solidFill>
                <a:srgbClr val="FAD40C"/>
              </a:solidFill>
              <a:ln>
                <a:noFill/>
              </a:ln>
            </p:spPr>
            <p:txBody>
              <a:bodyPr lIns="0" tIns="0" rIns="150000" bIns="0" anchor="ctr"/>
              <a:lstStyle/>
              <a:p>
                <a:pPr algn="r"/>
                <a:r>
                  <a:rPr lang="en-US" sz="1800" b="1">
                    <a:solidFill>
                      <a:schemeClr val="tx1"/>
                    </a:solidFill>
                    <a:latin typeface="Gill Sans MT" panose="020B0502020104020203" pitchFamily="34" charset="77"/>
                  </a:rPr>
                  <a:t>1975–1987</a:t>
                </a:r>
                <a:endParaRPr lang="en-US" sz="1200" b="1">
                  <a:solidFill>
                    <a:schemeClr val="tx1"/>
                  </a:solidFill>
                  <a:latin typeface="Gill Sans MT" panose="020B0502020104020203" pitchFamily="34" charset="77"/>
                </a:endParaRPr>
              </a:p>
            </p:txBody>
          </p:sp>
        </p:grpSp>
      </p:grpSp>
      <p:cxnSp>
        <p:nvCxnSpPr>
          <p:cNvPr id="105" name="grid1995">
            <a:extLst>
              <a:ext uri="{FF2B5EF4-FFF2-40B4-BE49-F238E27FC236}">
                <a16:creationId xmlns:a16="http://schemas.microsoft.com/office/drawing/2014/main" id="{0236005C-1738-E28A-8FF6-3C9B0DDF27F9}"/>
              </a:ext>
            </a:extLst>
          </p:cNvPr>
          <p:cNvCxnSpPr/>
          <p:nvPr/>
        </p:nvCxnSpPr>
        <p:spPr>
          <a:xfrm>
            <a:off x="7139608" y="2580000"/>
            <a:ext cx="0" cy="5260000"/>
          </a:xfrm>
          <a:prstGeom prst="line">
            <a:avLst/>
          </a:prstGeom>
          <a:ln w="12700">
            <a:solidFill>
              <a:srgbClr val="D9D9D9"/>
            </a:solidFill>
          </a:ln>
        </p:spPr>
      </p:cxnSp>
      <p:grpSp>
        <p:nvGrpSpPr>
          <p:cNvPr id="7" name="Group 6">
            <a:extLst>
              <a:ext uri="{FF2B5EF4-FFF2-40B4-BE49-F238E27FC236}">
                <a16:creationId xmlns:a16="http://schemas.microsoft.com/office/drawing/2014/main" id="{6FD2368B-971D-09B2-37A9-AD4F92F5D4DC}"/>
              </a:ext>
            </a:extLst>
          </p:cNvPr>
          <p:cNvGrpSpPr/>
          <p:nvPr/>
        </p:nvGrpSpPr>
        <p:grpSpPr>
          <a:xfrm>
            <a:off x="252879" y="3269786"/>
            <a:ext cx="7452745" cy="740000"/>
            <a:chOff x="300000" y="3220000"/>
            <a:chExt cx="7452745" cy="740000"/>
          </a:xfrm>
        </p:grpSpPr>
        <p:grpSp>
          <p:nvGrpSpPr>
            <p:cNvPr id="201" name="Operational TC LAM NWP">
              <a:extLst>
                <a:ext uri="{FF2B5EF4-FFF2-40B4-BE49-F238E27FC236}">
                  <a16:creationId xmlns:a16="http://schemas.microsoft.com/office/drawing/2014/main" id="{E27EE399-C7CF-8269-AC4A-9E38DCB93159}"/>
                </a:ext>
              </a:extLst>
            </p:cNvPr>
            <p:cNvGrpSpPr/>
            <p:nvPr/>
          </p:nvGrpSpPr>
          <p:grpSpPr>
            <a:xfrm>
              <a:off x="300000" y="3220000"/>
              <a:ext cx="7452745" cy="740000"/>
              <a:chOff x="300000" y="3220000"/>
              <a:chExt cx="7452745" cy="740000"/>
            </a:xfrm>
          </p:grpSpPr>
          <p:sp>
            <p:nvSpPr>
              <p:cNvPr id="115" name="lbl1">
                <a:extLst>
                  <a:ext uri="{FF2B5EF4-FFF2-40B4-BE49-F238E27FC236}">
                    <a16:creationId xmlns:a16="http://schemas.microsoft.com/office/drawing/2014/main" id="{37D25ADB-A916-9CD4-21D4-39FB955328EC}"/>
                  </a:ext>
                </a:extLst>
              </p:cNvPr>
              <p:cNvSpPr txBox="1"/>
              <p:nvPr/>
            </p:nvSpPr>
            <p:spPr>
              <a:xfrm>
                <a:off x="300000" y="3220000"/>
                <a:ext cx="4020000" cy="740000"/>
              </a:xfrm>
              <a:prstGeom prst="rect">
                <a:avLst/>
              </a:prstGeom>
            </p:spPr>
            <p:txBody>
              <a:bodyPr lIns="0" tIns="0" rIns="90000" bIns="0" anchor="ctr"/>
              <a:lstStyle/>
              <a:p>
                <a:pPr algn="r"/>
                <a:r>
                  <a:rPr lang="en-US" sz="1800" b="1">
                    <a:solidFill>
                      <a:srgbClr val="C00000"/>
                    </a:solidFill>
                    <a:latin typeface="Gill Sans MT"/>
                  </a:rPr>
                  <a:t>Operational TC LAM NWP (NRL/FNMOC)</a:t>
                </a:r>
              </a:p>
            </p:txBody>
          </p:sp>
          <p:sp>
            <p:nvSpPr>
              <p:cNvPr id="116" name="bar1">
                <a:extLst>
                  <a:ext uri="{FF2B5EF4-FFF2-40B4-BE49-F238E27FC236}">
                    <a16:creationId xmlns:a16="http://schemas.microsoft.com/office/drawing/2014/main" id="{EA611C70-94DA-B692-E6B8-6AC9175354F0}"/>
                  </a:ext>
                </a:extLst>
              </p:cNvPr>
              <p:cNvSpPr/>
              <p:nvPr/>
            </p:nvSpPr>
            <p:spPr>
              <a:xfrm>
                <a:off x="5409608" y="3360000"/>
                <a:ext cx="813137" cy="457200"/>
              </a:xfrm>
              <a:prstGeom prst="roundRect">
                <a:avLst>
                  <a:gd name="adj" fmla="val 26000"/>
                </a:avLst>
              </a:prstGeom>
              <a:solidFill>
                <a:srgbClr val="C00000"/>
              </a:solidFill>
              <a:ln>
                <a:noFill/>
              </a:ln>
            </p:spPr>
            <p:txBody>
              <a:bodyPr lIns="0" tIns="0" rIns="0" bIns="0" anchor="ctr"/>
              <a:lstStyle/>
              <a:p>
                <a:endParaRPr lang="en-US">
                  <a:latin typeface="Gill Sans MT" panose="020B0502020104020203" pitchFamily="34" charset="77"/>
                </a:endParaRPr>
              </a:p>
            </p:txBody>
          </p:sp>
          <p:sp>
            <p:nvSpPr>
              <p:cNvPr id="117" name="dur1">
                <a:extLst>
                  <a:ext uri="{FF2B5EF4-FFF2-40B4-BE49-F238E27FC236}">
                    <a16:creationId xmlns:a16="http://schemas.microsoft.com/office/drawing/2014/main" id="{2331FE19-DF8F-006E-602B-4B1E27E6FB67}"/>
                  </a:ext>
                </a:extLst>
              </p:cNvPr>
              <p:cNvSpPr txBox="1"/>
              <p:nvPr/>
            </p:nvSpPr>
            <p:spPr>
              <a:xfrm>
                <a:off x="6352745" y="3360000"/>
                <a:ext cx="1400000" cy="460000"/>
              </a:xfrm>
              <a:prstGeom prst="rect">
                <a:avLst/>
              </a:prstGeom>
            </p:spPr>
            <p:txBody>
              <a:bodyPr wrap="none" lIns="0" tIns="0" rIns="0" bIns="0" anchor="ctr"/>
              <a:lstStyle/>
              <a:p>
                <a:pPr algn="l"/>
                <a:r>
                  <a:rPr lang="en-US" sz="1600" b="1">
                    <a:solidFill>
                      <a:srgbClr val="C00000"/>
                    </a:solidFill>
                    <a:latin typeface="Gill Sans MT" panose="020B0502020104020203" pitchFamily="34" charset="77"/>
                  </a:rPr>
                  <a:t>1982–1988</a:t>
                </a:r>
              </a:p>
            </p:txBody>
          </p:sp>
        </p:grpSp>
      </p:grpSp>
      <p:grpSp>
        <p:nvGrpSpPr>
          <p:cNvPr id="5" name="Group 4">
            <a:extLst>
              <a:ext uri="{FF2B5EF4-FFF2-40B4-BE49-F238E27FC236}">
                <a16:creationId xmlns:a16="http://schemas.microsoft.com/office/drawing/2014/main" id="{797A1001-27C4-C775-1A98-8C38B97CA282}"/>
              </a:ext>
            </a:extLst>
          </p:cNvPr>
          <p:cNvGrpSpPr/>
          <p:nvPr/>
        </p:nvGrpSpPr>
        <p:grpSpPr>
          <a:xfrm>
            <a:off x="169021" y="4398815"/>
            <a:ext cx="10899999" cy="902703"/>
            <a:chOff x="300000" y="3820000"/>
            <a:chExt cx="10899999" cy="740000"/>
          </a:xfrm>
        </p:grpSpPr>
        <p:grpSp>
          <p:nvGrpSpPr>
            <p:cNvPr id="202" name="TC NWP GCM and Global Reanalysis">
              <a:extLst>
                <a:ext uri="{FF2B5EF4-FFF2-40B4-BE49-F238E27FC236}">
                  <a16:creationId xmlns:a16="http://schemas.microsoft.com/office/drawing/2014/main" id="{DA2CADD4-6F93-E093-E9A9-FE03128956A0}"/>
                </a:ext>
              </a:extLst>
            </p:cNvPr>
            <p:cNvGrpSpPr/>
            <p:nvPr/>
          </p:nvGrpSpPr>
          <p:grpSpPr>
            <a:xfrm>
              <a:off x="300000" y="3820000"/>
              <a:ext cx="10899999" cy="740000"/>
              <a:chOff x="300000" y="3820000"/>
              <a:chExt cx="10899999" cy="740000"/>
            </a:xfrm>
          </p:grpSpPr>
          <p:sp>
            <p:nvSpPr>
              <p:cNvPr id="118" name="lbl2">
                <a:extLst>
                  <a:ext uri="{FF2B5EF4-FFF2-40B4-BE49-F238E27FC236}">
                    <a16:creationId xmlns:a16="http://schemas.microsoft.com/office/drawing/2014/main" id="{F1E5693A-C758-CFD3-9C9E-9DEEBCCC7D64}"/>
                  </a:ext>
                </a:extLst>
              </p:cNvPr>
              <p:cNvSpPr txBox="1"/>
              <p:nvPr/>
            </p:nvSpPr>
            <p:spPr>
              <a:xfrm>
                <a:off x="300000" y="3820000"/>
                <a:ext cx="4020000" cy="740000"/>
              </a:xfrm>
              <a:prstGeom prst="rect">
                <a:avLst/>
              </a:prstGeom>
            </p:spPr>
            <p:txBody>
              <a:bodyPr lIns="0" tIns="0" rIns="90000" bIns="0" anchor="ctr"/>
              <a:lstStyle/>
              <a:p>
                <a:pPr algn="r"/>
                <a:r>
                  <a:rPr lang="en-US" sz="1800" b="1" err="1">
                    <a:solidFill>
                      <a:schemeClr val="bg1"/>
                    </a:solidFill>
                    <a:highlight>
                      <a:srgbClr val="008F00"/>
                    </a:highlight>
                    <a:latin typeface="Gill Sans MT"/>
                  </a:rPr>
                  <a:t>GrADS</a:t>
                </a:r>
                <a:r>
                  <a:rPr lang="en-US" sz="1800" b="1">
                    <a:solidFill>
                      <a:schemeClr val="bg1"/>
                    </a:solidFill>
                    <a:highlight>
                      <a:srgbClr val="008F00"/>
                    </a:highlight>
                    <a:latin typeface="Gill Sans MT"/>
                  </a:rPr>
                  <a:t> </a:t>
                </a:r>
                <a:r>
                  <a:rPr lang="en-US" sz="1800" b="1">
                    <a:solidFill>
                      <a:schemeClr val="bg1"/>
                    </a:solidFill>
                    <a:highlight>
                      <a:srgbClr val="008F00"/>
                    </a:highlight>
                    <a:latin typeface="Gill Sans MT"/>
                    <a:sym typeface="Wingdings" pitchFamily="2" charset="2"/>
                  </a:rPr>
                  <a:t> NASA, NCEP,  </a:t>
                </a:r>
                <a:r>
                  <a:rPr lang="en-US" sz="1800" b="1" err="1">
                    <a:solidFill>
                      <a:schemeClr val="bg1"/>
                    </a:solidFill>
                    <a:highlight>
                      <a:srgbClr val="008F00"/>
                    </a:highlight>
                    <a:latin typeface="Gill Sans MT"/>
                    <a:sym typeface="Wingdings" pitchFamily="2" charset="2"/>
                  </a:rPr>
                  <a:t>JapanAsia</a:t>
                </a:r>
                <a:endParaRPr lang="en-US" sz="1800" b="1">
                  <a:solidFill>
                    <a:schemeClr val="bg1"/>
                  </a:solidFill>
                  <a:highlight>
                    <a:srgbClr val="008F00"/>
                  </a:highlight>
                  <a:latin typeface="Gill Sans MT"/>
                </a:endParaRPr>
              </a:p>
            </p:txBody>
          </p:sp>
          <p:sp>
            <p:nvSpPr>
              <p:cNvPr id="119" name="bar2">
                <a:extLst>
                  <a:ext uri="{FF2B5EF4-FFF2-40B4-BE49-F238E27FC236}">
                    <a16:creationId xmlns:a16="http://schemas.microsoft.com/office/drawing/2014/main" id="{60A68775-D6AC-09BC-3B58-4A63BAFB4C9D}"/>
                  </a:ext>
                </a:extLst>
              </p:cNvPr>
              <p:cNvSpPr/>
              <p:nvPr/>
            </p:nvSpPr>
            <p:spPr>
              <a:xfrm>
                <a:off x="7005874" y="3960000"/>
                <a:ext cx="4194125" cy="374794"/>
              </a:xfrm>
              <a:prstGeom prst="roundRect">
                <a:avLst>
                  <a:gd name="adj" fmla="val 26000"/>
                </a:avLst>
              </a:prstGeom>
              <a:solidFill>
                <a:srgbClr val="008F00"/>
              </a:solidFill>
              <a:ln>
                <a:noFill/>
              </a:ln>
            </p:spPr>
            <p:txBody>
              <a:bodyPr lIns="0" tIns="0" rIns="150000" bIns="0" anchor="ctr"/>
              <a:lstStyle/>
              <a:p>
                <a:pPr algn="r"/>
                <a:r>
                  <a:rPr lang="en-US" sz="1600" b="1">
                    <a:solidFill>
                      <a:srgbClr val="FFFFFF"/>
                    </a:solidFill>
                    <a:latin typeface="Gill Sans MT" panose="020B0502020104020203" pitchFamily="34" charset="77"/>
                  </a:rPr>
                  <a:t>1994-2026</a:t>
                </a:r>
                <a:endParaRPr lang="en-US" sz="1200" b="1">
                  <a:solidFill>
                    <a:srgbClr val="FFFFFF"/>
                  </a:solidFill>
                  <a:latin typeface="Gill Sans MT" panose="020B0502020104020203" pitchFamily="34" charset="77"/>
                </a:endParaRPr>
              </a:p>
            </p:txBody>
          </p:sp>
        </p:grpSp>
      </p:grpSp>
      <p:grpSp>
        <p:nvGrpSpPr>
          <p:cNvPr id="9" name="Group 8">
            <a:extLst>
              <a:ext uri="{FF2B5EF4-FFF2-40B4-BE49-F238E27FC236}">
                <a16:creationId xmlns:a16="http://schemas.microsoft.com/office/drawing/2014/main" id="{58F97987-F1FD-CEFB-1465-77A261784C87}"/>
              </a:ext>
            </a:extLst>
          </p:cNvPr>
          <p:cNvGrpSpPr/>
          <p:nvPr/>
        </p:nvGrpSpPr>
        <p:grpSpPr>
          <a:xfrm>
            <a:off x="365687" y="5116140"/>
            <a:ext cx="8893529" cy="740000"/>
            <a:chOff x="300000" y="4420000"/>
            <a:chExt cx="8893529" cy="740000"/>
          </a:xfrm>
        </p:grpSpPr>
        <p:grpSp>
          <p:nvGrpSpPr>
            <p:cNvPr id="203" name="ECMWF ERA40 TC NWP">
              <a:extLst>
                <a:ext uri="{FF2B5EF4-FFF2-40B4-BE49-F238E27FC236}">
                  <a16:creationId xmlns:a16="http://schemas.microsoft.com/office/drawing/2014/main" id="{1F4D4FE1-F3AA-A813-F400-620ABC083327}"/>
                </a:ext>
              </a:extLst>
            </p:cNvPr>
            <p:cNvGrpSpPr/>
            <p:nvPr/>
          </p:nvGrpSpPr>
          <p:grpSpPr>
            <a:xfrm>
              <a:off x="300000" y="4420000"/>
              <a:ext cx="8893529" cy="740000"/>
              <a:chOff x="300000" y="4420000"/>
              <a:chExt cx="8893529" cy="740000"/>
            </a:xfrm>
          </p:grpSpPr>
          <p:sp>
            <p:nvSpPr>
              <p:cNvPr id="120" name="lbl3">
                <a:extLst>
                  <a:ext uri="{FF2B5EF4-FFF2-40B4-BE49-F238E27FC236}">
                    <a16:creationId xmlns:a16="http://schemas.microsoft.com/office/drawing/2014/main" id="{DA11B395-1036-3F65-66C6-714A3A0A5A4C}"/>
                  </a:ext>
                </a:extLst>
              </p:cNvPr>
              <p:cNvSpPr txBox="1"/>
              <p:nvPr/>
            </p:nvSpPr>
            <p:spPr>
              <a:xfrm>
                <a:off x="300000" y="4420000"/>
                <a:ext cx="4020000" cy="740000"/>
              </a:xfrm>
              <a:prstGeom prst="rect">
                <a:avLst/>
              </a:prstGeom>
            </p:spPr>
            <p:txBody>
              <a:bodyPr lIns="0" tIns="0" rIns="90000" bIns="0" anchor="ctr"/>
              <a:lstStyle/>
              <a:p>
                <a:pPr algn="r"/>
                <a:r>
                  <a:rPr lang="en-US" sz="1800" b="1">
                    <a:solidFill>
                      <a:srgbClr val="011893"/>
                    </a:solidFill>
                    <a:latin typeface="Gill Sans MT"/>
                  </a:rPr>
                  <a:t>ECMWF – ERA40 TC NWP</a:t>
                </a:r>
              </a:p>
            </p:txBody>
          </p:sp>
          <p:sp>
            <p:nvSpPr>
              <p:cNvPr id="121" name="bar3">
                <a:extLst>
                  <a:ext uri="{FF2B5EF4-FFF2-40B4-BE49-F238E27FC236}">
                    <a16:creationId xmlns:a16="http://schemas.microsoft.com/office/drawing/2014/main" id="{31CB66A1-3FE1-E96E-4FFC-2908636BEFB1}"/>
                  </a:ext>
                </a:extLst>
              </p:cNvPr>
              <p:cNvSpPr/>
              <p:nvPr/>
            </p:nvSpPr>
            <p:spPr>
              <a:xfrm>
                <a:off x="7532549" y="4560000"/>
                <a:ext cx="130980" cy="460000"/>
              </a:xfrm>
              <a:prstGeom prst="roundRect">
                <a:avLst>
                  <a:gd name="adj" fmla="val 26000"/>
                </a:avLst>
              </a:prstGeom>
              <a:solidFill>
                <a:srgbClr val="333399"/>
              </a:solidFill>
              <a:ln>
                <a:noFill/>
              </a:ln>
            </p:spPr>
            <p:txBody>
              <a:bodyPr lIns="0" tIns="0" rIns="0" bIns="0" anchor="ctr"/>
              <a:lstStyle/>
              <a:p>
                <a:endParaRPr lang="en-US">
                  <a:latin typeface="Gill Sans MT" panose="020B0502020104020203" pitchFamily="34" charset="77"/>
                </a:endParaRPr>
              </a:p>
            </p:txBody>
          </p:sp>
          <p:sp>
            <p:nvSpPr>
              <p:cNvPr id="122" name="dur3">
                <a:extLst>
                  <a:ext uri="{FF2B5EF4-FFF2-40B4-BE49-F238E27FC236}">
                    <a16:creationId xmlns:a16="http://schemas.microsoft.com/office/drawing/2014/main" id="{E3F2FBE7-D9B9-DE4B-B4D7-A729C9D3B23F}"/>
                  </a:ext>
                </a:extLst>
              </p:cNvPr>
              <p:cNvSpPr txBox="1"/>
              <p:nvPr/>
            </p:nvSpPr>
            <p:spPr>
              <a:xfrm>
                <a:off x="7793529" y="4560000"/>
                <a:ext cx="1400000" cy="460000"/>
              </a:xfrm>
              <a:prstGeom prst="rect">
                <a:avLst/>
              </a:prstGeom>
            </p:spPr>
            <p:txBody>
              <a:bodyPr wrap="none" lIns="0" tIns="0" rIns="0" bIns="0" anchor="ctr"/>
              <a:lstStyle/>
              <a:p>
                <a:pPr algn="l"/>
                <a:r>
                  <a:rPr lang="en-US" sz="1600" b="1">
                    <a:solidFill>
                      <a:srgbClr val="333399"/>
                    </a:solidFill>
                    <a:latin typeface="Gill Sans MT" panose="020B0502020104020203" pitchFamily="34" charset="77"/>
                  </a:rPr>
                  <a:t>1998–1999</a:t>
                </a:r>
                <a:endParaRPr lang="en-US" sz="1200" b="1">
                  <a:solidFill>
                    <a:srgbClr val="333399"/>
                  </a:solidFill>
                  <a:latin typeface="Gill Sans MT" panose="020B0502020104020203" pitchFamily="34" charset="77"/>
                </a:endParaRPr>
              </a:p>
            </p:txBody>
          </p:sp>
        </p:grpSp>
      </p:grpSp>
      <p:grpSp>
        <p:nvGrpSpPr>
          <p:cNvPr id="204" name="JTWC models officer">
            <a:extLst>
              <a:ext uri="{FF2B5EF4-FFF2-40B4-BE49-F238E27FC236}">
                <a16:creationId xmlns:a16="http://schemas.microsoft.com/office/drawing/2014/main" id="{3844B702-F514-2E84-7651-8BC350D850A8}"/>
              </a:ext>
            </a:extLst>
          </p:cNvPr>
          <p:cNvGrpSpPr/>
          <p:nvPr/>
        </p:nvGrpSpPr>
        <p:grpSpPr>
          <a:xfrm>
            <a:off x="296319" y="5734069"/>
            <a:ext cx="9679412" cy="740000"/>
            <a:chOff x="300000" y="5020000"/>
            <a:chExt cx="9679412" cy="740000"/>
          </a:xfrm>
        </p:grpSpPr>
        <p:sp>
          <p:nvSpPr>
            <p:cNvPr id="123" name="lbl4">
              <a:extLst>
                <a:ext uri="{FF2B5EF4-FFF2-40B4-BE49-F238E27FC236}">
                  <a16:creationId xmlns:a16="http://schemas.microsoft.com/office/drawing/2014/main" id="{2F587B81-82B7-1F27-8E55-1451F72A95B9}"/>
                </a:ext>
              </a:extLst>
            </p:cNvPr>
            <p:cNvSpPr txBox="1"/>
            <p:nvPr/>
          </p:nvSpPr>
          <p:spPr>
            <a:xfrm>
              <a:off x="300000" y="5020000"/>
              <a:ext cx="4020000" cy="740000"/>
            </a:xfrm>
            <a:prstGeom prst="rect">
              <a:avLst/>
            </a:prstGeom>
          </p:spPr>
          <p:txBody>
            <a:bodyPr lIns="0" tIns="0" rIns="90000" bIns="0" anchor="ctr"/>
            <a:lstStyle/>
            <a:p>
              <a:pPr algn="r"/>
              <a:r>
                <a:rPr lang="en-US" sz="1800" b="1">
                  <a:solidFill>
                    <a:srgbClr val="C00000"/>
                  </a:solidFill>
                  <a:latin typeface="Gill Sans MT"/>
                </a:rPr>
                <a:t>JTWC – models officer / TDO</a:t>
              </a:r>
            </a:p>
          </p:txBody>
        </p:sp>
        <p:sp>
          <p:nvSpPr>
            <p:cNvPr id="124" name="bar4">
              <a:extLst>
                <a:ext uri="{FF2B5EF4-FFF2-40B4-BE49-F238E27FC236}">
                  <a16:creationId xmlns:a16="http://schemas.microsoft.com/office/drawing/2014/main" id="{9FC2E89D-C5CC-4CC1-12F1-5E9A47773038}"/>
                </a:ext>
              </a:extLst>
            </p:cNvPr>
            <p:cNvSpPr/>
            <p:nvPr/>
          </p:nvSpPr>
          <p:spPr>
            <a:xfrm>
              <a:off x="7925490" y="5160000"/>
              <a:ext cx="523922" cy="460000"/>
            </a:xfrm>
            <a:prstGeom prst="roundRect">
              <a:avLst>
                <a:gd name="adj" fmla="val 26000"/>
              </a:avLst>
            </a:prstGeom>
            <a:solidFill>
              <a:srgbClr val="C00000"/>
            </a:solidFill>
            <a:ln>
              <a:noFill/>
            </a:ln>
          </p:spPr>
          <p:txBody>
            <a:bodyPr lIns="0" tIns="0" rIns="0" bIns="0" anchor="ctr"/>
            <a:lstStyle/>
            <a:p>
              <a:endParaRPr lang="en-US">
                <a:latin typeface="Gill Sans MT" panose="020B0502020104020203" pitchFamily="34" charset="77"/>
              </a:endParaRPr>
            </a:p>
          </p:txBody>
        </p:sp>
        <p:sp>
          <p:nvSpPr>
            <p:cNvPr id="125" name="dur4">
              <a:extLst>
                <a:ext uri="{FF2B5EF4-FFF2-40B4-BE49-F238E27FC236}">
                  <a16:creationId xmlns:a16="http://schemas.microsoft.com/office/drawing/2014/main" id="{9203B814-743A-E727-0FC7-74B0BDA2C3B3}"/>
                </a:ext>
              </a:extLst>
            </p:cNvPr>
            <p:cNvSpPr txBox="1"/>
            <p:nvPr/>
          </p:nvSpPr>
          <p:spPr>
            <a:xfrm>
              <a:off x="8579412" y="5160000"/>
              <a:ext cx="1400000" cy="460000"/>
            </a:xfrm>
            <a:prstGeom prst="rect">
              <a:avLst/>
            </a:prstGeom>
          </p:spPr>
          <p:txBody>
            <a:bodyPr wrap="none" lIns="0" tIns="0" rIns="0" bIns="0" anchor="ctr"/>
            <a:lstStyle/>
            <a:p>
              <a:pPr algn="l"/>
              <a:r>
                <a:rPr lang="en-US" sz="1600" b="1">
                  <a:solidFill>
                    <a:srgbClr val="C00000"/>
                  </a:solidFill>
                  <a:latin typeface="Gill Sans MT" panose="020B0502020104020203" pitchFamily="34" charset="77"/>
                </a:rPr>
                <a:t>2001–2005</a:t>
              </a:r>
              <a:endParaRPr lang="en-US" sz="1200" b="1">
                <a:solidFill>
                  <a:srgbClr val="C00000"/>
                </a:solidFill>
                <a:latin typeface="Gill Sans MT" panose="020B0502020104020203" pitchFamily="34" charset="77"/>
              </a:endParaRPr>
            </a:p>
          </p:txBody>
        </p:sp>
      </p:grpSp>
      <p:grpSp>
        <p:nvGrpSpPr>
          <p:cNvPr id="205" name="NHC TechDev">
            <a:extLst>
              <a:ext uri="{FF2B5EF4-FFF2-40B4-BE49-F238E27FC236}">
                <a16:creationId xmlns:a16="http://schemas.microsoft.com/office/drawing/2014/main" id="{4EEB14BF-8222-0785-37D4-D923EF2E3CC7}"/>
              </a:ext>
            </a:extLst>
          </p:cNvPr>
          <p:cNvGrpSpPr/>
          <p:nvPr/>
        </p:nvGrpSpPr>
        <p:grpSpPr>
          <a:xfrm>
            <a:off x="351251" y="6370208"/>
            <a:ext cx="10072353" cy="740000"/>
            <a:chOff x="300000" y="5620000"/>
            <a:chExt cx="10072353" cy="740000"/>
          </a:xfrm>
        </p:grpSpPr>
        <p:sp>
          <p:nvSpPr>
            <p:cNvPr id="126" name="lbl5">
              <a:extLst>
                <a:ext uri="{FF2B5EF4-FFF2-40B4-BE49-F238E27FC236}">
                  <a16:creationId xmlns:a16="http://schemas.microsoft.com/office/drawing/2014/main" id="{DFC4603C-F70E-4AA0-FF2C-F509C2C92016}"/>
                </a:ext>
              </a:extLst>
            </p:cNvPr>
            <p:cNvSpPr txBox="1"/>
            <p:nvPr/>
          </p:nvSpPr>
          <p:spPr>
            <a:xfrm>
              <a:off x="300000" y="5620000"/>
              <a:ext cx="4020000" cy="740000"/>
            </a:xfrm>
            <a:prstGeom prst="rect">
              <a:avLst/>
            </a:prstGeom>
          </p:spPr>
          <p:txBody>
            <a:bodyPr lIns="0" tIns="0" rIns="90000" bIns="0" anchor="ctr"/>
            <a:lstStyle/>
            <a:p>
              <a:pPr algn="r"/>
              <a:r>
                <a:rPr lang="en-US" sz="1800" b="1" dirty="0">
                  <a:solidFill>
                    <a:srgbClr val="C00000"/>
                  </a:solidFill>
                  <a:latin typeface="Gill Sans MT"/>
                </a:rPr>
                <a:t>NHC – </a:t>
              </a:r>
              <a:r>
                <a:rPr lang="en-US" sz="1800" b="1" dirty="0" err="1">
                  <a:solidFill>
                    <a:srgbClr val="C00000"/>
                  </a:solidFill>
                  <a:latin typeface="Gill Sans MT"/>
                </a:rPr>
                <a:t>TechDev</a:t>
              </a:r>
              <a:r>
                <a:rPr lang="en-US" sz="1800" b="1" dirty="0">
                  <a:solidFill>
                    <a:srgbClr val="C00000"/>
                  </a:solidFill>
                  <a:latin typeface="Gill Sans MT"/>
                </a:rPr>
                <a:t> (NWP &amp; metrics)</a:t>
              </a:r>
            </a:p>
          </p:txBody>
        </p:sp>
        <p:sp>
          <p:nvSpPr>
            <p:cNvPr id="127" name="bar5">
              <a:extLst>
                <a:ext uri="{FF2B5EF4-FFF2-40B4-BE49-F238E27FC236}">
                  <a16:creationId xmlns:a16="http://schemas.microsoft.com/office/drawing/2014/main" id="{EF1321D7-E20F-98C3-40A2-C983FCBC44EC}"/>
                </a:ext>
              </a:extLst>
            </p:cNvPr>
            <p:cNvSpPr/>
            <p:nvPr/>
          </p:nvSpPr>
          <p:spPr>
            <a:xfrm>
              <a:off x="8580392" y="5760000"/>
              <a:ext cx="261961" cy="460000"/>
            </a:xfrm>
            <a:prstGeom prst="roundRect">
              <a:avLst>
                <a:gd name="adj" fmla="val 26000"/>
              </a:avLst>
            </a:prstGeom>
            <a:solidFill>
              <a:srgbClr val="C00000"/>
            </a:solidFill>
            <a:ln>
              <a:noFill/>
            </a:ln>
          </p:spPr>
          <p:txBody>
            <a:bodyPr lIns="0" tIns="0" rIns="0" bIns="0" anchor="ctr"/>
            <a:lstStyle/>
            <a:p>
              <a:endParaRPr lang="en-US">
                <a:latin typeface="Gill Sans MT" panose="020B0502020104020203" pitchFamily="34" charset="77"/>
              </a:endParaRPr>
            </a:p>
          </p:txBody>
        </p:sp>
        <p:sp>
          <p:nvSpPr>
            <p:cNvPr id="128" name="dur5">
              <a:extLst>
                <a:ext uri="{FF2B5EF4-FFF2-40B4-BE49-F238E27FC236}">
                  <a16:creationId xmlns:a16="http://schemas.microsoft.com/office/drawing/2014/main" id="{C73D2067-77FE-47E6-BB99-AFEC642B629B}"/>
                </a:ext>
              </a:extLst>
            </p:cNvPr>
            <p:cNvSpPr txBox="1"/>
            <p:nvPr/>
          </p:nvSpPr>
          <p:spPr>
            <a:xfrm>
              <a:off x="8972353" y="5760000"/>
              <a:ext cx="1400000" cy="460000"/>
            </a:xfrm>
            <a:prstGeom prst="rect">
              <a:avLst/>
            </a:prstGeom>
          </p:spPr>
          <p:txBody>
            <a:bodyPr wrap="none" lIns="0" tIns="0" rIns="0" bIns="0" anchor="ctr"/>
            <a:lstStyle/>
            <a:p>
              <a:pPr algn="l"/>
              <a:r>
                <a:rPr lang="en-US" sz="1600" b="1">
                  <a:solidFill>
                    <a:srgbClr val="C00000"/>
                  </a:solidFill>
                  <a:latin typeface="Gill Sans MT" panose="020B0502020104020203" pitchFamily="34" charset="77"/>
                </a:rPr>
                <a:t>2006–2008</a:t>
              </a:r>
              <a:endParaRPr lang="en-US" sz="1200" b="1">
                <a:solidFill>
                  <a:srgbClr val="C00000"/>
                </a:solidFill>
                <a:latin typeface="Gill Sans MT" panose="020B0502020104020203" pitchFamily="34" charset="77"/>
              </a:endParaRPr>
            </a:p>
          </p:txBody>
        </p:sp>
      </p:grpSp>
      <p:sp>
        <p:nvSpPr>
          <p:cNvPr id="129" name="lbl6">
            <a:extLst>
              <a:ext uri="{FF2B5EF4-FFF2-40B4-BE49-F238E27FC236}">
                <a16:creationId xmlns:a16="http://schemas.microsoft.com/office/drawing/2014/main" id="{563CB12B-B304-74AC-28C7-E4100AA6711E}"/>
              </a:ext>
            </a:extLst>
          </p:cNvPr>
          <p:cNvSpPr txBox="1"/>
          <p:nvPr/>
        </p:nvSpPr>
        <p:spPr>
          <a:xfrm>
            <a:off x="381251" y="6884276"/>
            <a:ext cx="4020000" cy="740000"/>
          </a:xfrm>
          <a:prstGeom prst="rect">
            <a:avLst/>
          </a:prstGeom>
        </p:spPr>
        <p:txBody>
          <a:bodyPr lIns="0" tIns="0" rIns="90000" bIns="0" anchor="ctr"/>
          <a:lstStyle/>
          <a:p>
            <a:pPr algn="r"/>
            <a:r>
              <a:rPr lang="en-US" sz="1800" b="1" dirty="0" err="1">
                <a:solidFill>
                  <a:srgbClr val="011893"/>
                </a:solidFill>
                <a:latin typeface="Gill Sans MT"/>
              </a:rPr>
              <a:t>GcM</a:t>
            </a:r>
            <a:r>
              <a:rPr lang="en-US" sz="1800" b="1" dirty="0">
                <a:solidFill>
                  <a:srgbClr val="011893"/>
                </a:solidFill>
                <a:latin typeface="Gill Sans MT"/>
              </a:rPr>
              <a:t> dev and TCs (NOAA Boulder)</a:t>
            </a:r>
          </a:p>
        </p:txBody>
      </p:sp>
      <p:sp>
        <p:nvSpPr>
          <p:cNvPr id="130" name="bar6">
            <a:extLst>
              <a:ext uri="{FF2B5EF4-FFF2-40B4-BE49-F238E27FC236}">
                <a16:creationId xmlns:a16="http://schemas.microsoft.com/office/drawing/2014/main" id="{15C96AC1-C228-AC0A-E139-AB960EAF209B}"/>
              </a:ext>
            </a:extLst>
          </p:cNvPr>
          <p:cNvSpPr/>
          <p:nvPr/>
        </p:nvSpPr>
        <p:spPr>
          <a:xfrm>
            <a:off x="9259216" y="7007982"/>
            <a:ext cx="1400000" cy="460000"/>
          </a:xfrm>
          <a:prstGeom prst="roundRect">
            <a:avLst>
              <a:gd name="adj" fmla="val 26000"/>
            </a:avLst>
          </a:prstGeom>
          <a:solidFill>
            <a:srgbClr val="333399"/>
          </a:solidFill>
          <a:ln>
            <a:noFill/>
          </a:ln>
        </p:spPr>
        <p:txBody>
          <a:bodyPr lIns="0" tIns="0" rIns="0" bIns="0" anchor="ctr"/>
          <a:lstStyle/>
          <a:p>
            <a:endParaRPr lang="en-US">
              <a:latin typeface="Gill Sans MT" panose="020B0502020104020203" pitchFamily="34" charset="77"/>
            </a:endParaRPr>
          </a:p>
        </p:txBody>
      </p:sp>
      <p:sp>
        <p:nvSpPr>
          <p:cNvPr id="131" name="dur6">
            <a:extLst>
              <a:ext uri="{FF2B5EF4-FFF2-40B4-BE49-F238E27FC236}">
                <a16:creationId xmlns:a16="http://schemas.microsoft.com/office/drawing/2014/main" id="{09D957E9-68CE-57A5-EE1D-813C56A8221C}"/>
              </a:ext>
            </a:extLst>
          </p:cNvPr>
          <p:cNvSpPr txBox="1"/>
          <p:nvPr/>
        </p:nvSpPr>
        <p:spPr>
          <a:xfrm>
            <a:off x="9061689" y="7006087"/>
            <a:ext cx="1400000" cy="460000"/>
          </a:xfrm>
          <a:prstGeom prst="rect">
            <a:avLst/>
          </a:prstGeom>
        </p:spPr>
        <p:txBody>
          <a:bodyPr wrap="none" lIns="0" tIns="0" rIns="0" bIns="0" anchor="ctr"/>
          <a:lstStyle/>
          <a:p>
            <a:pPr algn="r"/>
            <a:r>
              <a:rPr lang="en-US" sz="1600" b="1">
                <a:solidFill>
                  <a:schemeClr val="bg1"/>
                </a:solidFill>
                <a:latin typeface="Gill Sans MT" panose="020B0502020104020203" pitchFamily="34" charset="77"/>
              </a:rPr>
              <a:t>2009-2021</a:t>
            </a:r>
            <a:endParaRPr lang="en-US" sz="1200" b="1">
              <a:solidFill>
                <a:schemeClr val="bg1"/>
              </a:solidFill>
              <a:latin typeface="Gill Sans MT" panose="020B0502020104020203" pitchFamily="34" charset="77"/>
            </a:endParaRPr>
          </a:p>
        </p:txBody>
      </p:sp>
      <p:grpSp>
        <p:nvGrpSpPr>
          <p:cNvPr id="28" name="Group 27">
            <a:extLst>
              <a:ext uri="{FF2B5EF4-FFF2-40B4-BE49-F238E27FC236}">
                <a16:creationId xmlns:a16="http://schemas.microsoft.com/office/drawing/2014/main" id="{0F09FB79-375D-E8DD-EBFD-B93D08A55EC8}"/>
              </a:ext>
            </a:extLst>
          </p:cNvPr>
          <p:cNvGrpSpPr/>
          <p:nvPr/>
        </p:nvGrpSpPr>
        <p:grpSpPr>
          <a:xfrm>
            <a:off x="350275" y="8210000"/>
            <a:ext cx="3640479" cy="300742"/>
            <a:chOff x="1110440" y="8219865"/>
            <a:chExt cx="3640479" cy="300742"/>
          </a:xfrm>
        </p:grpSpPr>
        <p:sp>
          <p:nvSpPr>
            <p:cNvPr id="132" name="legsw">
              <a:extLst>
                <a:ext uri="{FF2B5EF4-FFF2-40B4-BE49-F238E27FC236}">
                  <a16:creationId xmlns:a16="http://schemas.microsoft.com/office/drawing/2014/main" id="{1D5C717A-8B73-1E8D-2143-8B28122D528C}"/>
                </a:ext>
              </a:extLst>
            </p:cNvPr>
            <p:cNvSpPr/>
            <p:nvPr/>
          </p:nvSpPr>
          <p:spPr>
            <a:xfrm>
              <a:off x="1110440" y="8220607"/>
              <a:ext cx="300000" cy="300000"/>
            </a:xfrm>
            <a:prstGeom prst="roundRect">
              <a:avLst>
                <a:gd name="adj" fmla="val 30000"/>
              </a:avLst>
            </a:prstGeom>
            <a:solidFill>
              <a:srgbClr val="333399"/>
            </a:solidFill>
            <a:ln>
              <a:noFill/>
            </a:ln>
          </p:spPr>
          <p:txBody>
            <a:bodyPr/>
            <a:lstStyle/>
            <a:p>
              <a:endParaRPr lang="en-US">
                <a:latin typeface="Gill Sans MT" panose="020B0502020104020203" pitchFamily="34" charset="77"/>
              </a:endParaRPr>
            </a:p>
          </p:txBody>
        </p:sp>
        <p:sp>
          <p:nvSpPr>
            <p:cNvPr id="133" name="legtx">
              <a:extLst>
                <a:ext uri="{FF2B5EF4-FFF2-40B4-BE49-F238E27FC236}">
                  <a16:creationId xmlns:a16="http://schemas.microsoft.com/office/drawing/2014/main" id="{57C363F3-061D-2E57-49A7-15C0AC04ECAA}"/>
                </a:ext>
              </a:extLst>
            </p:cNvPr>
            <p:cNvSpPr txBox="1"/>
            <p:nvPr/>
          </p:nvSpPr>
          <p:spPr>
            <a:xfrm>
              <a:off x="1550919" y="8219865"/>
              <a:ext cx="3200000" cy="300000"/>
            </a:xfrm>
            <a:prstGeom prst="rect">
              <a:avLst/>
            </a:prstGeom>
          </p:spPr>
          <p:txBody>
            <a:bodyPr wrap="none" lIns="0" tIns="0" rIns="0" bIns="0" anchor="ctr"/>
            <a:lstStyle/>
            <a:p>
              <a:pPr algn="l"/>
              <a:r>
                <a:rPr lang="en-US" sz="2000">
                  <a:solidFill>
                    <a:srgbClr val="262626"/>
                  </a:solidFill>
                  <a:latin typeface="Gill Sans MT" panose="020B0502020104020203" pitchFamily="34" charset="77"/>
                </a:rPr>
                <a:t>Global Modeling &amp; reanalysis</a:t>
              </a:r>
            </a:p>
          </p:txBody>
        </p:sp>
      </p:grpSp>
      <p:grpSp>
        <p:nvGrpSpPr>
          <p:cNvPr id="24" name="Group 23">
            <a:extLst>
              <a:ext uri="{FF2B5EF4-FFF2-40B4-BE49-F238E27FC236}">
                <a16:creationId xmlns:a16="http://schemas.microsoft.com/office/drawing/2014/main" id="{2AA0B036-32FB-B687-E633-FFC78B9A1152}"/>
              </a:ext>
            </a:extLst>
          </p:cNvPr>
          <p:cNvGrpSpPr/>
          <p:nvPr/>
        </p:nvGrpSpPr>
        <p:grpSpPr>
          <a:xfrm>
            <a:off x="3990754" y="8219865"/>
            <a:ext cx="3601613" cy="300000"/>
            <a:chOff x="5030030" y="8219865"/>
            <a:chExt cx="3601613" cy="300000"/>
          </a:xfrm>
        </p:grpSpPr>
        <p:sp>
          <p:nvSpPr>
            <p:cNvPr id="134" name="legsw">
              <a:extLst>
                <a:ext uri="{FF2B5EF4-FFF2-40B4-BE49-F238E27FC236}">
                  <a16:creationId xmlns:a16="http://schemas.microsoft.com/office/drawing/2014/main" id="{A7B5AC01-04CD-2FFE-F2F6-0A1C7039EEDA}"/>
                </a:ext>
              </a:extLst>
            </p:cNvPr>
            <p:cNvSpPr/>
            <p:nvPr/>
          </p:nvSpPr>
          <p:spPr>
            <a:xfrm>
              <a:off x="5030030" y="8219865"/>
              <a:ext cx="300000" cy="300000"/>
            </a:xfrm>
            <a:prstGeom prst="roundRect">
              <a:avLst>
                <a:gd name="adj" fmla="val 30000"/>
              </a:avLst>
            </a:prstGeom>
            <a:solidFill>
              <a:srgbClr val="C00000"/>
            </a:solidFill>
            <a:ln>
              <a:noFill/>
            </a:ln>
          </p:spPr>
          <p:txBody>
            <a:bodyPr/>
            <a:lstStyle/>
            <a:p>
              <a:endParaRPr lang="en-US">
                <a:latin typeface="Gill Sans MT" panose="020B0502020104020203" pitchFamily="34" charset="77"/>
              </a:endParaRPr>
            </a:p>
          </p:txBody>
        </p:sp>
        <p:sp>
          <p:nvSpPr>
            <p:cNvPr id="135" name="legtx">
              <a:extLst>
                <a:ext uri="{FF2B5EF4-FFF2-40B4-BE49-F238E27FC236}">
                  <a16:creationId xmlns:a16="http://schemas.microsoft.com/office/drawing/2014/main" id="{368BD16D-38E4-CB0B-1C0C-FDD9E156A367}"/>
                </a:ext>
              </a:extLst>
            </p:cNvPr>
            <p:cNvSpPr txBox="1"/>
            <p:nvPr/>
          </p:nvSpPr>
          <p:spPr>
            <a:xfrm>
              <a:off x="5431643" y="8219865"/>
              <a:ext cx="3200000" cy="300000"/>
            </a:xfrm>
            <a:prstGeom prst="rect">
              <a:avLst/>
            </a:prstGeom>
          </p:spPr>
          <p:txBody>
            <a:bodyPr wrap="none" lIns="0" tIns="0" rIns="0" bIns="0" anchor="ctr"/>
            <a:lstStyle/>
            <a:p>
              <a:pPr algn="l"/>
              <a:r>
                <a:rPr lang="en-US" sz="2000">
                  <a:solidFill>
                    <a:srgbClr val="262626"/>
                  </a:solidFill>
                  <a:latin typeface="Gill Sans MT" panose="020B0502020104020203" pitchFamily="34" charset="77"/>
                </a:rPr>
                <a:t>Operational TC NWP</a:t>
              </a:r>
            </a:p>
          </p:txBody>
        </p:sp>
      </p:grpSp>
      <p:sp>
        <p:nvSpPr>
          <p:cNvPr id="3" name="lbl0">
            <a:extLst>
              <a:ext uri="{FF2B5EF4-FFF2-40B4-BE49-F238E27FC236}">
                <a16:creationId xmlns:a16="http://schemas.microsoft.com/office/drawing/2014/main" id="{ACCFF8CC-653C-5F59-141D-8B7BD8FDF022}"/>
              </a:ext>
            </a:extLst>
          </p:cNvPr>
          <p:cNvSpPr txBox="1"/>
          <p:nvPr/>
        </p:nvSpPr>
        <p:spPr>
          <a:xfrm>
            <a:off x="0" y="1016027"/>
            <a:ext cx="5112200" cy="1196737"/>
          </a:xfrm>
          <a:prstGeom prst="rect">
            <a:avLst/>
          </a:prstGeom>
        </p:spPr>
        <p:txBody>
          <a:bodyPr lIns="0" tIns="0" rIns="90000" bIns="0" anchor="ctr"/>
          <a:lstStyle/>
          <a:p>
            <a:pPr algn="r"/>
            <a:r>
              <a:rPr lang="en-US" sz="1800" b="1">
                <a:solidFill>
                  <a:srgbClr val="262626"/>
                </a:solidFill>
                <a:latin typeface="Gill Sans MT"/>
              </a:rPr>
              <a:t>LAM</a:t>
            </a:r>
            <a:r>
              <a:rPr lang="en-US" sz="1500">
                <a:solidFill>
                  <a:srgbClr val="262626"/>
                </a:solidFill>
                <a:latin typeface="Gill Sans MT"/>
              </a:rPr>
              <a:t> – </a:t>
            </a:r>
            <a:r>
              <a:rPr lang="en-US" sz="1800">
                <a:solidFill>
                  <a:srgbClr val="262626"/>
                </a:solidFill>
                <a:latin typeface="Gill Sans MT"/>
              </a:rPr>
              <a:t>Limited Area Model</a:t>
            </a:r>
            <a:endParaRPr lang="en-US" sz="1500">
              <a:solidFill>
                <a:srgbClr val="262626"/>
              </a:solidFill>
              <a:latin typeface="Gill Sans MT"/>
            </a:endParaRPr>
          </a:p>
          <a:p>
            <a:pPr algn="r"/>
            <a:r>
              <a:rPr lang="en-US" sz="2000" b="1" err="1">
                <a:solidFill>
                  <a:srgbClr val="262626"/>
                </a:solidFill>
                <a:latin typeface="Gill Sans MT"/>
              </a:rPr>
              <a:t>GcM</a:t>
            </a:r>
            <a:r>
              <a:rPr lang="en-US" sz="1500">
                <a:solidFill>
                  <a:srgbClr val="262626"/>
                </a:solidFill>
                <a:latin typeface="Gill Sans MT"/>
              </a:rPr>
              <a:t> – </a:t>
            </a:r>
            <a:r>
              <a:rPr lang="en-US" sz="1800">
                <a:solidFill>
                  <a:srgbClr val="262626"/>
                </a:solidFill>
                <a:latin typeface="Gill Sans MT"/>
              </a:rPr>
              <a:t>General Circ Model (Global Model)</a:t>
            </a:r>
            <a:endParaRPr lang="en-US" sz="1600">
              <a:solidFill>
                <a:srgbClr val="262626"/>
              </a:solidFill>
              <a:latin typeface="Gill Sans MT"/>
            </a:endParaRPr>
          </a:p>
          <a:p>
            <a:pPr algn="r"/>
            <a:r>
              <a:rPr lang="en-US" sz="1800" b="1" err="1">
                <a:solidFill>
                  <a:srgbClr val="262626"/>
                </a:solidFill>
                <a:latin typeface="Gill Sans MT"/>
              </a:rPr>
              <a:t>TCvitals</a:t>
            </a:r>
            <a:r>
              <a:rPr lang="en-US" sz="1500">
                <a:solidFill>
                  <a:srgbClr val="262626"/>
                </a:solidFill>
                <a:latin typeface="Gill Sans MT"/>
              </a:rPr>
              <a:t> </a:t>
            </a:r>
            <a:r>
              <a:rPr lang="en-US" sz="1800">
                <a:solidFill>
                  <a:srgbClr val="262626"/>
                </a:solidFill>
                <a:latin typeface="Gill Sans MT"/>
              </a:rPr>
              <a:t>– position, intensity &amp; </a:t>
            </a:r>
            <a:r>
              <a:rPr lang="en-US" sz="1800" err="1">
                <a:solidFill>
                  <a:srgbClr val="262626"/>
                </a:solidFill>
                <a:latin typeface="Gill Sans MT"/>
              </a:rPr>
              <a:t>sfc</a:t>
            </a:r>
            <a:r>
              <a:rPr lang="en-US" sz="1800">
                <a:solidFill>
                  <a:srgbClr val="262626"/>
                </a:solidFill>
                <a:latin typeface="Gill Sans MT"/>
              </a:rPr>
              <a:t> wind structure</a:t>
            </a:r>
            <a:endParaRPr lang="en-US" sz="1500">
              <a:solidFill>
                <a:srgbClr val="262626"/>
              </a:solidFill>
              <a:latin typeface="Gill Sans MT"/>
            </a:endParaRPr>
          </a:p>
          <a:p>
            <a:pPr algn="r"/>
            <a:r>
              <a:rPr lang="en-US" sz="1800" b="1">
                <a:solidFill>
                  <a:srgbClr val="262626"/>
                </a:solidFill>
                <a:latin typeface="Gill Sans MT"/>
              </a:rPr>
              <a:t>TDO</a:t>
            </a:r>
            <a:r>
              <a:rPr lang="en-US" sz="1500">
                <a:solidFill>
                  <a:srgbClr val="262626"/>
                </a:solidFill>
                <a:latin typeface="Gill Sans MT"/>
              </a:rPr>
              <a:t> – </a:t>
            </a:r>
            <a:r>
              <a:rPr lang="en-US" sz="1800">
                <a:solidFill>
                  <a:srgbClr val="262626"/>
                </a:solidFill>
                <a:latin typeface="Gill Sans MT"/>
              </a:rPr>
              <a:t>Typhoon Duty Officer (forecaster)</a:t>
            </a:r>
            <a:endParaRPr lang="en-US" sz="1500">
              <a:solidFill>
                <a:srgbClr val="262626"/>
              </a:solidFill>
              <a:latin typeface="Gill Sans MT"/>
            </a:endParaRPr>
          </a:p>
        </p:txBody>
      </p:sp>
      <p:sp>
        <p:nvSpPr>
          <p:cNvPr id="4" name="lbl0">
            <a:extLst>
              <a:ext uri="{FF2B5EF4-FFF2-40B4-BE49-F238E27FC236}">
                <a16:creationId xmlns:a16="http://schemas.microsoft.com/office/drawing/2014/main" id="{8ED9FA88-00A0-782A-A861-3071ED0F897D}"/>
              </a:ext>
            </a:extLst>
          </p:cNvPr>
          <p:cNvSpPr txBox="1"/>
          <p:nvPr/>
        </p:nvSpPr>
        <p:spPr>
          <a:xfrm>
            <a:off x="6674169" y="1031274"/>
            <a:ext cx="5373679" cy="1083726"/>
          </a:xfrm>
          <a:prstGeom prst="rect">
            <a:avLst/>
          </a:prstGeom>
        </p:spPr>
        <p:txBody>
          <a:bodyPr lIns="0" tIns="0" rIns="90000" bIns="0" anchor="ctr"/>
          <a:lstStyle/>
          <a:p>
            <a:r>
              <a:rPr lang="en-US" sz="1800" b="1">
                <a:solidFill>
                  <a:srgbClr val="262626"/>
                </a:solidFill>
                <a:latin typeface="Gill Sans MT"/>
              </a:rPr>
              <a:t>Reanalyses</a:t>
            </a:r>
            <a:endParaRPr lang="en-US" sz="1500" b="1">
              <a:solidFill>
                <a:srgbClr val="262626"/>
              </a:solidFill>
              <a:latin typeface="Gill Sans MT"/>
            </a:endParaRPr>
          </a:p>
          <a:p>
            <a:pPr algn="l"/>
            <a:r>
              <a:rPr lang="en-US" sz="1600" b="1">
                <a:solidFill>
                  <a:srgbClr val="262626"/>
                </a:solidFill>
                <a:latin typeface="Gill Sans MT"/>
              </a:rPr>
              <a:t>NCEP</a:t>
            </a:r>
            <a:r>
              <a:rPr lang="en-US" sz="1500">
                <a:solidFill>
                  <a:srgbClr val="262626"/>
                </a:solidFill>
                <a:latin typeface="Gill Sans MT"/>
              </a:rPr>
              <a:t> R1(NCAR) &amp; R2 (DoE sponsored)</a:t>
            </a:r>
          </a:p>
          <a:p>
            <a:pPr algn="l"/>
            <a:r>
              <a:rPr lang="en-US" sz="1500">
                <a:solidFill>
                  <a:srgbClr val="262626"/>
                </a:solidFill>
                <a:latin typeface="Gill Sans MT"/>
              </a:rPr>
              <a:t>ERA15, </a:t>
            </a:r>
            <a:r>
              <a:rPr lang="en-US" sz="1600" b="1">
                <a:solidFill>
                  <a:srgbClr val="262626"/>
                </a:solidFill>
                <a:latin typeface="Gill Sans MT"/>
              </a:rPr>
              <a:t>ERA40</a:t>
            </a:r>
            <a:r>
              <a:rPr lang="en-US" sz="1500">
                <a:solidFill>
                  <a:srgbClr val="262626"/>
                </a:solidFill>
                <a:latin typeface="Gill Sans MT"/>
              </a:rPr>
              <a:t>, ERA5 (ECMWF) – dev </a:t>
            </a:r>
            <a:r>
              <a:rPr lang="en-US" sz="1500" err="1">
                <a:solidFill>
                  <a:srgbClr val="262626"/>
                </a:solidFill>
                <a:latin typeface="Gill Sans MT"/>
              </a:rPr>
              <a:t>TCvitals</a:t>
            </a:r>
            <a:r>
              <a:rPr lang="en-US" sz="1500">
                <a:solidFill>
                  <a:srgbClr val="262626"/>
                </a:solidFill>
                <a:latin typeface="Gill Sans MT"/>
              </a:rPr>
              <a:t> assimilation</a:t>
            </a:r>
          </a:p>
          <a:p>
            <a:pPr algn="l"/>
            <a:r>
              <a:rPr lang="en-US" sz="1600" b="1">
                <a:solidFill>
                  <a:srgbClr val="262626"/>
                </a:solidFill>
                <a:latin typeface="Gill Sans MT"/>
              </a:rPr>
              <a:t>JRA</a:t>
            </a:r>
            <a:r>
              <a:rPr lang="en-US" sz="1500">
                <a:solidFill>
                  <a:srgbClr val="262626"/>
                </a:solidFill>
                <a:latin typeface="Gill Sans MT"/>
              </a:rPr>
              <a:t> 25 &amp; 55 (MRI-JMA) </a:t>
            </a:r>
            <a:r>
              <a:rPr lang="en-US" sz="1500" err="1">
                <a:solidFill>
                  <a:srgbClr val="262626"/>
                </a:solidFill>
                <a:latin typeface="Gill Sans MT"/>
              </a:rPr>
              <a:t>TCvitals</a:t>
            </a:r>
            <a:r>
              <a:rPr lang="en-US" sz="1500">
                <a:solidFill>
                  <a:srgbClr val="262626"/>
                </a:solidFill>
                <a:latin typeface="Gill Sans MT"/>
              </a:rPr>
              <a:t> </a:t>
            </a:r>
          </a:p>
        </p:txBody>
      </p:sp>
      <p:grpSp>
        <p:nvGrpSpPr>
          <p:cNvPr id="6" name="Group 5">
            <a:extLst>
              <a:ext uri="{FF2B5EF4-FFF2-40B4-BE49-F238E27FC236}">
                <a16:creationId xmlns:a16="http://schemas.microsoft.com/office/drawing/2014/main" id="{743692B1-61EE-67F4-1EF8-2833419E653A}"/>
              </a:ext>
            </a:extLst>
          </p:cNvPr>
          <p:cNvGrpSpPr/>
          <p:nvPr/>
        </p:nvGrpSpPr>
        <p:grpSpPr>
          <a:xfrm>
            <a:off x="160515" y="3801574"/>
            <a:ext cx="10900000" cy="902703"/>
            <a:chOff x="300000" y="3820000"/>
            <a:chExt cx="10900000" cy="740000"/>
          </a:xfrm>
        </p:grpSpPr>
        <p:grpSp>
          <p:nvGrpSpPr>
            <p:cNvPr id="10" name="TC NWP GCM and Global Reanalysis">
              <a:extLst>
                <a:ext uri="{FF2B5EF4-FFF2-40B4-BE49-F238E27FC236}">
                  <a16:creationId xmlns:a16="http://schemas.microsoft.com/office/drawing/2014/main" id="{852C7EF3-1EB6-777C-30EE-8E30790B6AC6}"/>
                </a:ext>
              </a:extLst>
            </p:cNvPr>
            <p:cNvGrpSpPr/>
            <p:nvPr/>
          </p:nvGrpSpPr>
          <p:grpSpPr>
            <a:xfrm>
              <a:off x="300000" y="3820000"/>
              <a:ext cx="10900000" cy="740000"/>
              <a:chOff x="300000" y="3820000"/>
              <a:chExt cx="10900000" cy="740000"/>
            </a:xfrm>
          </p:grpSpPr>
          <p:sp>
            <p:nvSpPr>
              <p:cNvPr id="11" name="lbl2">
                <a:extLst>
                  <a:ext uri="{FF2B5EF4-FFF2-40B4-BE49-F238E27FC236}">
                    <a16:creationId xmlns:a16="http://schemas.microsoft.com/office/drawing/2014/main" id="{35CA0190-CA99-11D2-68F1-88D99ECCBC5E}"/>
                  </a:ext>
                </a:extLst>
              </p:cNvPr>
              <p:cNvSpPr txBox="1"/>
              <p:nvPr/>
            </p:nvSpPr>
            <p:spPr>
              <a:xfrm>
                <a:off x="300000" y="3820000"/>
                <a:ext cx="4020000" cy="740000"/>
              </a:xfrm>
              <a:prstGeom prst="rect">
                <a:avLst/>
              </a:prstGeom>
            </p:spPr>
            <p:txBody>
              <a:bodyPr lIns="0" tIns="0" rIns="90000" bIns="0" anchor="ctr"/>
              <a:lstStyle/>
              <a:p>
                <a:pPr algn="r"/>
                <a:r>
                  <a:rPr lang="en-US" sz="1800" b="1">
                    <a:solidFill>
                      <a:schemeClr val="accent2"/>
                    </a:solidFill>
                    <a:latin typeface="Gill Sans MT"/>
                  </a:rPr>
                  <a:t>TC NWP </a:t>
                </a:r>
                <a:r>
                  <a:rPr lang="en-US" sz="1800" b="1" err="1">
                    <a:solidFill>
                      <a:schemeClr val="accent2"/>
                    </a:solidFill>
                    <a:latin typeface="Gill Sans MT"/>
                  </a:rPr>
                  <a:t>GcM</a:t>
                </a:r>
                <a:r>
                  <a:rPr lang="en-US" sz="1800" b="1">
                    <a:solidFill>
                      <a:schemeClr val="accent2"/>
                    </a:solidFill>
                    <a:latin typeface="Gill Sans MT"/>
                  </a:rPr>
                  <a:t> &amp; Global Reanalysis</a:t>
                </a:r>
              </a:p>
            </p:txBody>
          </p:sp>
          <p:sp>
            <p:nvSpPr>
              <p:cNvPr id="12" name="bar2">
                <a:extLst>
                  <a:ext uri="{FF2B5EF4-FFF2-40B4-BE49-F238E27FC236}">
                    <a16:creationId xmlns:a16="http://schemas.microsoft.com/office/drawing/2014/main" id="{D70021F6-9C05-B50E-9380-5B64AEB51749}"/>
                  </a:ext>
                </a:extLst>
              </p:cNvPr>
              <p:cNvSpPr/>
              <p:nvPr/>
            </p:nvSpPr>
            <p:spPr>
              <a:xfrm>
                <a:off x="6484706" y="3960000"/>
                <a:ext cx="4715294" cy="374794"/>
              </a:xfrm>
              <a:prstGeom prst="roundRect">
                <a:avLst>
                  <a:gd name="adj" fmla="val 26000"/>
                </a:avLst>
              </a:prstGeom>
              <a:solidFill>
                <a:srgbClr val="333399"/>
              </a:solidFill>
              <a:ln>
                <a:noFill/>
              </a:ln>
            </p:spPr>
            <p:txBody>
              <a:bodyPr lIns="0" tIns="0" rIns="150000" bIns="0" anchor="ctr"/>
              <a:lstStyle/>
              <a:p>
                <a:pPr algn="r"/>
                <a:r>
                  <a:rPr lang="en-US" sz="1600" b="1">
                    <a:solidFill>
                      <a:srgbClr val="FFFFFF"/>
                    </a:solidFill>
                    <a:latin typeface="Gill Sans MT" panose="020B0502020104020203" pitchFamily="34" charset="77"/>
                  </a:rPr>
                  <a:t>1990–2026</a:t>
                </a:r>
                <a:endParaRPr lang="en-US" sz="1100" b="1">
                  <a:solidFill>
                    <a:srgbClr val="FFFFFF"/>
                  </a:solidFill>
                  <a:latin typeface="Gill Sans MT" panose="020B0502020104020203" pitchFamily="34" charset="77"/>
                </a:endParaRPr>
              </a:p>
            </p:txBody>
          </p:sp>
        </p:grpSp>
      </p:grpSp>
      <p:grpSp>
        <p:nvGrpSpPr>
          <p:cNvPr id="19" name="Group 18">
            <a:extLst>
              <a:ext uri="{FF2B5EF4-FFF2-40B4-BE49-F238E27FC236}">
                <a16:creationId xmlns:a16="http://schemas.microsoft.com/office/drawing/2014/main" id="{2DA71325-DD19-EDE5-30BD-D648ADF50860}"/>
              </a:ext>
            </a:extLst>
          </p:cNvPr>
          <p:cNvGrpSpPr/>
          <p:nvPr/>
        </p:nvGrpSpPr>
        <p:grpSpPr>
          <a:xfrm>
            <a:off x="238040" y="7470000"/>
            <a:ext cx="10800980" cy="740000"/>
            <a:chOff x="399020" y="6253991"/>
            <a:chExt cx="10800980" cy="740000"/>
          </a:xfrm>
        </p:grpSpPr>
        <p:grpSp>
          <p:nvGrpSpPr>
            <p:cNvPr id="20" name="superBT project">
              <a:extLst>
                <a:ext uri="{FF2B5EF4-FFF2-40B4-BE49-F238E27FC236}">
                  <a16:creationId xmlns:a16="http://schemas.microsoft.com/office/drawing/2014/main" id="{0647D8C1-CCBF-C137-17C2-85239B155C00}"/>
                </a:ext>
              </a:extLst>
            </p:cNvPr>
            <p:cNvGrpSpPr/>
            <p:nvPr/>
          </p:nvGrpSpPr>
          <p:grpSpPr>
            <a:xfrm>
              <a:off x="399020" y="6253991"/>
              <a:ext cx="10800980" cy="740000"/>
              <a:chOff x="399020" y="6253991"/>
              <a:chExt cx="10800980" cy="740000"/>
            </a:xfrm>
          </p:grpSpPr>
          <p:sp>
            <p:nvSpPr>
              <p:cNvPr id="21" name="lbl6">
                <a:extLst>
                  <a:ext uri="{FF2B5EF4-FFF2-40B4-BE49-F238E27FC236}">
                    <a16:creationId xmlns:a16="http://schemas.microsoft.com/office/drawing/2014/main" id="{8A4C9D0C-C2BD-7DA4-C0D6-886FAC823438}"/>
                  </a:ext>
                </a:extLst>
              </p:cNvPr>
              <p:cNvSpPr txBox="1"/>
              <p:nvPr/>
            </p:nvSpPr>
            <p:spPr>
              <a:xfrm>
                <a:off x="399020" y="6253991"/>
                <a:ext cx="4020000" cy="740000"/>
              </a:xfrm>
              <a:prstGeom prst="rect">
                <a:avLst/>
              </a:prstGeom>
            </p:spPr>
            <p:txBody>
              <a:bodyPr lIns="0" tIns="0" rIns="90000" bIns="0" anchor="ctr"/>
              <a:lstStyle/>
              <a:p>
                <a:pPr algn="r"/>
                <a:r>
                  <a:rPr lang="en-US" sz="1800" b="1" err="1">
                    <a:solidFill>
                      <a:srgbClr val="011893"/>
                    </a:solidFill>
                    <a:latin typeface="Gill Sans MT"/>
                  </a:rPr>
                  <a:t>superBT</a:t>
                </a:r>
                <a:r>
                  <a:rPr lang="en-US" sz="1800" b="1">
                    <a:solidFill>
                      <a:srgbClr val="011893"/>
                    </a:solidFill>
                    <a:latin typeface="Gill Sans MT"/>
                  </a:rPr>
                  <a:t> project (U Tokyo)</a:t>
                </a:r>
              </a:p>
            </p:txBody>
          </p:sp>
          <p:sp>
            <p:nvSpPr>
              <p:cNvPr id="22" name="bar6">
                <a:extLst>
                  <a:ext uri="{FF2B5EF4-FFF2-40B4-BE49-F238E27FC236}">
                    <a16:creationId xmlns:a16="http://schemas.microsoft.com/office/drawing/2014/main" id="{4057D4B2-64A4-157A-4626-8629570EE050}"/>
                  </a:ext>
                </a:extLst>
              </p:cNvPr>
              <p:cNvSpPr/>
              <p:nvPr/>
            </p:nvSpPr>
            <p:spPr>
              <a:xfrm>
                <a:off x="10676078" y="6360000"/>
                <a:ext cx="523922" cy="460000"/>
              </a:xfrm>
              <a:prstGeom prst="roundRect">
                <a:avLst>
                  <a:gd name="adj" fmla="val 26000"/>
                </a:avLst>
              </a:prstGeom>
              <a:solidFill>
                <a:srgbClr val="333399"/>
              </a:solidFill>
              <a:ln>
                <a:noFill/>
              </a:ln>
            </p:spPr>
            <p:txBody>
              <a:bodyPr lIns="0" tIns="0" rIns="0" bIns="0" anchor="ctr"/>
              <a:lstStyle/>
              <a:p>
                <a:endParaRPr lang="en-US">
                  <a:latin typeface="Gill Sans MT" panose="020B0502020104020203" pitchFamily="34" charset="77"/>
                </a:endParaRPr>
              </a:p>
            </p:txBody>
          </p:sp>
          <p:sp>
            <p:nvSpPr>
              <p:cNvPr id="23" name="dur6">
                <a:extLst>
                  <a:ext uri="{FF2B5EF4-FFF2-40B4-BE49-F238E27FC236}">
                    <a16:creationId xmlns:a16="http://schemas.microsoft.com/office/drawing/2014/main" id="{3A5E0FB2-2D4A-8687-6DD7-F9AC5455E559}"/>
                  </a:ext>
                </a:extLst>
              </p:cNvPr>
              <p:cNvSpPr txBox="1"/>
              <p:nvPr/>
            </p:nvSpPr>
            <p:spPr>
              <a:xfrm>
                <a:off x="9146078" y="6360000"/>
                <a:ext cx="1400000" cy="460000"/>
              </a:xfrm>
              <a:prstGeom prst="rect">
                <a:avLst/>
              </a:prstGeom>
            </p:spPr>
            <p:txBody>
              <a:bodyPr wrap="none" lIns="0" tIns="0" rIns="0" bIns="0" anchor="ctr"/>
              <a:lstStyle/>
              <a:p>
                <a:pPr algn="r"/>
                <a:r>
                  <a:rPr lang="en-US" sz="1600" b="1">
                    <a:solidFill>
                      <a:srgbClr val="333399"/>
                    </a:solidFill>
                    <a:latin typeface="Gill Sans MT" panose="020B0502020104020203" pitchFamily="34" charset="77"/>
                  </a:rPr>
                  <a:t>2022–2026</a:t>
                </a:r>
                <a:endParaRPr lang="en-US" sz="1200" b="1">
                  <a:solidFill>
                    <a:srgbClr val="333399"/>
                  </a:solidFill>
                  <a:latin typeface="Gill Sans MT" panose="020B0502020104020203" pitchFamily="34" charset="77"/>
                </a:endParaRPr>
              </a:p>
            </p:txBody>
          </p:sp>
        </p:grpSp>
      </p:grpSp>
      <p:grpSp>
        <p:nvGrpSpPr>
          <p:cNvPr id="25" name="Group 24">
            <a:extLst>
              <a:ext uri="{FF2B5EF4-FFF2-40B4-BE49-F238E27FC236}">
                <a16:creationId xmlns:a16="http://schemas.microsoft.com/office/drawing/2014/main" id="{A2FF66D5-01F6-045B-B671-32795A144F9A}"/>
              </a:ext>
            </a:extLst>
          </p:cNvPr>
          <p:cNvGrpSpPr/>
          <p:nvPr/>
        </p:nvGrpSpPr>
        <p:grpSpPr>
          <a:xfrm>
            <a:off x="6913485" y="8219865"/>
            <a:ext cx="3601613" cy="300000"/>
            <a:chOff x="5030030" y="8219865"/>
            <a:chExt cx="3601613" cy="300000"/>
          </a:xfrm>
        </p:grpSpPr>
        <p:sp>
          <p:nvSpPr>
            <p:cNvPr id="26" name="legsw">
              <a:extLst>
                <a:ext uri="{FF2B5EF4-FFF2-40B4-BE49-F238E27FC236}">
                  <a16:creationId xmlns:a16="http://schemas.microsoft.com/office/drawing/2014/main" id="{8EED5A45-DAAF-F0BD-A97B-D79C2D8DC0C1}"/>
                </a:ext>
              </a:extLst>
            </p:cNvPr>
            <p:cNvSpPr/>
            <p:nvPr/>
          </p:nvSpPr>
          <p:spPr>
            <a:xfrm>
              <a:off x="5030030" y="8219865"/>
              <a:ext cx="300000" cy="300000"/>
            </a:xfrm>
            <a:prstGeom prst="roundRect">
              <a:avLst>
                <a:gd name="adj" fmla="val 30000"/>
              </a:avLst>
            </a:prstGeom>
            <a:solidFill>
              <a:srgbClr val="FFC000"/>
            </a:solidFill>
            <a:ln>
              <a:noFill/>
            </a:ln>
          </p:spPr>
          <p:txBody>
            <a:bodyPr/>
            <a:lstStyle/>
            <a:p>
              <a:endParaRPr lang="en-US">
                <a:latin typeface="Gill Sans MT" panose="020B0502020104020203" pitchFamily="34" charset="77"/>
              </a:endParaRPr>
            </a:p>
          </p:txBody>
        </p:sp>
        <p:sp>
          <p:nvSpPr>
            <p:cNvPr id="27" name="legtx">
              <a:extLst>
                <a:ext uri="{FF2B5EF4-FFF2-40B4-BE49-F238E27FC236}">
                  <a16:creationId xmlns:a16="http://schemas.microsoft.com/office/drawing/2014/main" id="{DD83FE8B-271E-9FBE-82B3-A702B73341DF}"/>
                </a:ext>
              </a:extLst>
            </p:cNvPr>
            <p:cNvSpPr txBox="1"/>
            <p:nvPr/>
          </p:nvSpPr>
          <p:spPr>
            <a:xfrm>
              <a:off x="5431643" y="8219865"/>
              <a:ext cx="3200000" cy="300000"/>
            </a:xfrm>
            <a:prstGeom prst="rect">
              <a:avLst/>
            </a:prstGeom>
          </p:spPr>
          <p:txBody>
            <a:bodyPr wrap="none" lIns="0" tIns="0" rIns="0" bIns="0" anchor="ctr"/>
            <a:lstStyle/>
            <a:p>
              <a:pPr algn="l"/>
              <a:r>
                <a:rPr lang="en-US" sz="2000">
                  <a:solidFill>
                    <a:srgbClr val="262626"/>
                  </a:solidFill>
                  <a:latin typeface="Gill Sans MT" panose="020B0502020104020203" pitchFamily="34" charset="77"/>
                </a:rPr>
                <a:t>TC LAM modeling</a:t>
              </a:r>
            </a:p>
          </p:txBody>
        </p:sp>
      </p:grpSp>
      <p:grpSp>
        <p:nvGrpSpPr>
          <p:cNvPr id="13" name="Group 12">
            <a:extLst>
              <a:ext uri="{FF2B5EF4-FFF2-40B4-BE49-F238E27FC236}">
                <a16:creationId xmlns:a16="http://schemas.microsoft.com/office/drawing/2014/main" id="{34D422E9-B9E2-B7CE-1A04-C639378250BD}"/>
              </a:ext>
            </a:extLst>
          </p:cNvPr>
          <p:cNvGrpSpPr/>
          <p:nvPr/>
        </p:nvGrpSpPr>
        <p:grpSpPr>
          <a:xfrm>
            <a:off x="9420274" y="8219865"/>
            <a:ext cx="3601613" cy="300000"/>
            <a:chOff x="5030030" y="8219865"/>
            <a:chExt cx="3601613" cy="300000"/>
          </a:xfrm>
        </p:grpSpPr>
        <p:sp>
          <p:nvSpPr>
            <p:cNvPr id="14" name="legsw">
              <a:extLst>
                <a:ext uri="{FF2B5EF4-FFF2-40B4-BE49-F238E27FC236}">
                  <a16:creationId xmlns:a16="http://schemas.microsoft.com/office/drawing/2014/main" id="{64EA26B0-001E-9DCC-0DCE-83B3E758220C}"/>
                </a:ext>
              </a:extLst>
            </p:cNvPr>
            <p:cNvSpPr/>
            <p:nvPr/>
          </p:nvSpPr>
          <p:spPr>
            <a:xfrm>
              <a:off x="5030030" y="8219865"/>
              <a:ext cx="300000" cy="300000"/>
            </a:xfrm>
            <a:prstGeom prst="roundRect">
              <a:avLst>
                <a:gd name="adj" fmla="val 30000"/>
              </a:avLst>
            </a:prstGeom>
            <a:solidFill>
              <a:srgbClr val="008F00"/>
            </a:solidFill>
            <a:ln>
              <a:noFill/>
            </a:ln>
          </p:spPr>
          <p:txBody>
            <a:bodyPr/>
            <a:lstStyle/>
            <a:p>
              <a:endParaRPr lang="en-US">
                <a:latin typeface="Gill Sans MT" panose="020B0502020104020203" pitchFamily="34" charset="77"/>
              </a:endParaRPr>
            </a:p>
          </p:txBody>
        </p:sp>
        <p:sp>
          <p:nvSpPr>
            <p:cNvPr id="15" name="legtx">
              <a:extLst>
                <a:ext uri="{FF2B5EF4-FFF2-40B4-BE49-F238E27FC236}">
                  <a16:creationId xmlns:a16="http://schemas.microsoft.com/office/drawing/2014/main" id="{ABD70FD8-A655-A727-CAE8-8C1B3354C233}"/>
                </a:ext>
              </a:extLst>
            </p:cNvPr>
            <p:cNvSpPr txBox="1"/>
            <p:nvPr/>
          </p:nvSpPr>
          <p:spPr>
            <a:xfrm>
              <a:off x="5431643" y="8219865"/>
              <a:ext cx="3200000" cy="300000"/>
            </a:xfrm>
            <a:prstGeom prst="rect">
              <a:avLst/>
            </a:prstGeom>
          </p:spPr>
          <p:txBody>
            <a:bodyPr wrap="none" lIns="0" tIns="0" rIns="0" bIns="0" anchor="ctr"/>
            <a:lstStyle/>
            <a:p>
              <a:pPr algn="l"/>
              <a:r>
                <a:rPr lang="en-US" sz="2000" dirty="0" err="1">
                  <a:solidFill>
                    <a:srgbClr val="262626"/>
                  </a:solidFill>
                  <a:latin typeface="Gill Sans MT" panose="020B0502020104020203" pitchFamily="34" charset="77"/>
                </a:rPr>
                <a:t>GrADS</a:t>
              </a:r>
              <a:r>
                <a:rPr lang="en-US" sz="2000" dirty="0">
                  <a:solidFill>
                    <a:srgbClr val="262626"/>
                  </a:solidFill>
                  <a:latin typeface="Gill Sans MT" panose="020B0502020104020203" pitchFamily="34" charset="77"/>
                </a:rPr>
                <a:t> </a:t>
              </a:r>
              <a:r>
                <a:rPr lang="en-US" sz="1400" dirty="0">
                  <a:solidFill>
                    <a:srgbClr val="262626"/>
                  </a:solidFill>
                  <a:latin typeface="Gill Sans MT" panose="020B0502020104020203" pitchFamily="34" charset="77"/>
                </a:rPr>
                <a:t>(</a:t>
              </a:r>
              <a:r>
                <a:rPr lang="en-US" sz="1400" b="1" dirty="0">
                  <a:solidFill>
                    <a:srgbClr val="262626"/>
                  </a:solidFill>
                  <a:latin typeface="Gill Sans MT" panose="020B0502020104020203" pitchFamily="34" charset="77"/>
                </a:rPr>
                <a:t>Gr</a:t>
              </a:r>
              <a:r>
                <a:rPr lang="en-US" sz="1400" dirty="0">
                  <a:solidFill>
                    <a:srgbClr val="262626"/>
                  </a:solidFill>
                  <a:latin typeface="Gill Sans MT" panose="020B0502020104020203" pitchFamily="34" charset="77"/>
                </a:rPr>
                <a:t>id </a:t>
              </a:r>
              <a:r>
                <a:rPr lang="en-US" sz="1400" b="1" dirty="0">
                  <a:solidFill>
                    <a:srgbClr val="262626"/>
                  </a:solidFill>
                  <a:latin typeface="Gill Sans MT" panose="020B0502020104020203" pitchFamily="34" charset="77"/>
                </a:rPr>
                <a:t>A</a:t>
              </a:r>
              <a:r>
                <a:rPr lang="en-US" sz="1400" dirty="0">
                  <a:solidFill>
                    <a:srgbClr val="262626"/>
                  </a:solidFill>
                  <a:latin typeface="Gill Sans MT" panose="020B0502020104020203" pitchFamily="34" charset="77"/>
                </a:rPr>
                <a:t>nalysis &amp; </a:t>
              </a:r>
              <a:r>
                <a:rPr lang="en-US" sz="1400" b="1" dirty="0">
                  <a:solidFill>
                    <a:srgbClr val="262626"/>
                  </a:solidFill>
                  <a:latin typeface="Gill Sans MT" panose="020B0502020104020203" pitchFamily="34" charset="77"/>
                </a:rPr>
                <a:t>D</a:t>
              </a:r>
              <a:r>
                <a:rPr lang="en-US" sz="1400" dirty="0">
                  <a:solidFill>
                    <a:srgbClr val="262626"/>
                  </a:solidFill>
                  <a:latin typeface="Gill Sans MT" panose="020B0502020104020203" pitchFamily="34" charset="77"/>
                </a:rPr>
                <a:t>isplay </a:t>
              </a:r>
              <a:r>
                <a:rPr lang="en-US" sz="1400" b="1" dirty="0">
                  <a:solidFill>
                    <a:srgbClr val="262626"/>
                  </a:solidFill>
                  <a:latin typeface="Gill Sans MT" panose="020B0502020104020203" pitchFamily="34" charset="77"/>
                </a:rPr>
                <a:t>S</a:t>
              </a:r>
              <a:r>
                <a:rPr lang="en-US" sz="1400" dirty="0">
                  <a:solidFill>
                    <a:srgbClr val="262626"/>
                  </a:solidFill>
                  <a:latin typeface="Gill Sans MT" panose="020B0502020104020203" pitchFamily="34" charset="77"/>
                </a:rPr>
                <a:t>ystem)</a:t>
              </a:r>
              <a:endParaRPr lang="en-US" sz="2000" dirty="0">
                <a:solidFill>
                  <a:srgbClr val="262626"/>
                </a:solidFill>
                <a:latin typeface="Gill Sans MT" panose="020B0502020104020203" pitchFamily="34" charset="77"/>
              </a:endParaRPr>
            </a:p>
          </p:txBody>
        </p:sp>
      </p:grpSp>
      <p:grpSp>
        <p:nvGrpSpPr>
          <p:cNvPr id="34" name="Group 33">
            <a:extLst>
              <a:ext uri="{FF2B5EF4-FFF2-40B4-BE49-F238E27FC236}">
                <a16:creationId xmlns:a16="http://schemas.microsoft.com/office/drawing/2014/main" id="{A8802CFA-4FE1-5BB3-80E3-31913677FCF5}"/>
              </a:ext>
            </a:extLst>
          </p:cNvPr>
          <p:cNvGrpSpPr/>
          <p:nvPr/>
        </p:nvGrpSpPr>
        <p:grpSpPr>
          <a:xfrm>
            <a:off x="4463211" y="1058693"/>
            <a:ext cx="7935122" cy="7161172"/>
            <a:chOff x="1625599" y="1071242"/>
            <a:chExt cx="6790991" cy="6435253"/>
          </a:xfrm>
        </p:grpSpPr>
        <p:grpSp>
          <p:nvGrpSpPr>
            <p:cNvPr id="35" name="Group 34">
              <a:extLst>
                <a:ext uri="{FF2B5EF4-FFF2-40B4-BE49-F238E27FC236}">
                  <a16:creationId xmlns:a16="http://schemas.microsoft.com/office/drawing/2014/main" id="{329A2682-FD1A-F57A-AE91-DF84C783483A}"/>
                </a:ext>
              </a:extLst>
            </p:cNvPr>
            <p:cNvGrpSpPr/>
            <p:nvPr/>
          </p:nvGrpSpPr>
          <p:grpSpPr>
            <a:xfrm>
              <a:off x="1625600" y="1778193"/>
              <a:ext cx="6768362" cy="5728302"/>
              <a:chOff x="1625600" y="1778193"/>
              <a:chExt cx="6768362" cy="5728302"/>
            </a:xfrm>
          </p:grpSpPr>
          <p:pic>
            <p:nvPicPr>
              <p:cNvPr id="37" name="Picture 4">
                <a:extLst>
                  <a:ext uri="{FF2B5EF4-FFF2-40B4-BE49-F238E27FC236}">
                    <a16:creationId xmlns:a16="http://schemas.microsoft.com/office/drawing/2014/main" id="{8DEB99C1-CEAE-022C-24CF-7CEFD1CD983D}"/>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1625600" y="1778193"/>
                <a:ext cx="2514600" cy="2860524"/>
              </a:xfrm>
              <a:prstGeom prst="rect">
                <a:avLst/>
              </a:prstGeom>
              <a:noFill/>
              <a:ln>
                <a:noFill/>
              </a:ln>
              <a:effectLst/>
              <a:extLst>
                <a:ext uri="{909E8E84-426E-40dd-AFC4-6F175D3DCCD1}">
                  <a14:hiddenFill xmlns="" xmlns:a14="http://schemas.microsoft.com/office/drawing/2010/main">
                    <a:solidFill>
                      <a:srgbClr val="000080">
                        <a:alpha val="74117"/>
                      </a:srgbClr>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pic>
            <p:nvPicPr>
              <p:cNvPr id="38" name="Picture 5">
                <a:extLst>
                  <a:ext uri="{FF2B5EF4-FFF2-40B4-BE49-F238E27FC236}">
                    <a16:creationId xmlns:a16="http://schemas.microsoft.com/office/drawing/2014/main" id="{AFF9F6D0-6DC8-D3B1-66AD-B46AD3FC9428}"/>
                  </a:ext>
                </a:extLst>
              </p:cNvPr>
              <p:cNvPicPr>
                <a:picLocks noChangeAspect="1" noChangeArrowheads="1"/>
              </p:cNvPicPr>
              <p:nvPr/>
            </p:nvPicPr>
            <p:blipFill>
              <a:blip r:embed="rId4">
                <a:alphaModFix/>
                <a:extLst>
                  <a:ext uri="{28A0092B-C50C-407E-A947-70E740481C1C}">
                    <a14:useLocalDpi xmlns:a14="http://schemas.microsoft.com/office/drawing/2010/main" val="0"/>
                  </a:ext>
                </a:extLst>
              </a:blip>
              <a:srcRect/>
              <a:stretch>
                <a:fillRect/>
              </a:stretch>
            </p:blipFill>
            <p:spPr bwMode="auto">
              <a:xfrm>
                <a:off x="1625601" y="4638717"/>
                <a:ext cx="2514600" cy="2867778"/>
              </a:xfrm>
              <a:prstGeom prst="rect">
                <a:avLst/>
              </a:prstGeom>
              <a:noFill/>
              <a:ln>
                <a:noFill/>
              </a:ln>
              <a:effectLst/>
              <a:extLst>
                <a:ext uri="{909E8E84-426E-40dd-AFC4-6F175D3DCCD1}">
                  <a14:hiddenFill xmlns="" xmlns:a14="http://schemas.microsoft.com/office/drawing/2010/main">
                    <a:solidFill>
                      <a:srgbClr val="000080">
                        <a:alpha val="74117"/>
                      </a:srgbClr>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pic>
            <p:nvPicPr>
              <p:cNvPr id="39" name="Picture 38">
                <a:extLst>
                  <a:ext uri="{FF2B5EF4-FFF2-40B4-BE49-F238E27FC236}">
                    <a16:creationId xmlns:a16="http://schemas.microsoft.com/office/drawing/2014/main" id="{F4BFD101-531E-2FCE-9012-9862CBB3D1B7}"/>
                  </a:ext>
                </a:extLst>
              </p:cNvPr>
              <p:cNvPicPr>
                <a:picLocks noChangeAspect="1" noChangeArrowheads="1"/>
              </p:cNvPicPr>
              <p:nvPr/>
            </p:nvPicPr>
            <p:blipFill>
              <a:blip r:embed="rId5">
                <a:alphaModFix/>
                <a:extLst>
                  <a:ext uri="{28A0092B-C50C-407E-A947-70E740481C1C}">
                    <a14:useLocalDpi xmlns:a14="http://schemas.microsoft.com/office/drawing/2010/main" val="0"/>
                  </a:ext>
                </a:extLst>
              </a:blip>
              <a:srcRect/>
              <a:stretch>
                <a:fillRect/>
              </a:stretch>
            </p:blipFill>
            <p:spPr bwMode="auto">
              <a:xfrm>
                <a:off x="4140199" y="1778193"/>
                <a:ext cx="4253763" cy="5728302"/>
              </a:xfrm>
              <a:prstGeom prst="rect">
                <a:avLst/>
              </a:prstGeom>
              <a:noFill/>
              <a:ln>
                <a:noFill/>
              </a:ln>
              <a:effectLst/>
              <a:extLst>
                <a:ext uri="{909E8E84-426E-40dd-AFC4-6F175D3DCCD1}">
                  <a14:hiddenFill xmlns="" xmlns:a14="http://schemas.microsoft.com/office/drawing/2010/main">
                    <a:solidFill>
                      <a:srgbClr val="000080">
                        <a:alpha val="74117"/>
                      </a:srgbClr>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grpSp>
        <p:sp>
          <p:nvSpPr>
            <p:cNvPr id="36" name="TextBox 35">
              <a:extLst>
                <a:ext uri="{FF2B5EF4-FFF2-40B4-BE49-F238E27FC236}">
                  <a16:creationId xmlns:a16="http://schemas.microsoft.com/office/drawing/2014/main" id="{5D691F3B-09C6-4D1F-C45A-5B8BA767698A}"/>
                </a:ext>
              </a:extLst>
            </p:cNvPr>
            <p:cNvSpPr txBox="1"/>
            <p:nvPr/>
          </p:nvSpPr>
          <p:spPr>
            <a:xfrm>
              <a:off x="1625599" y="1071242"/>
              <a:ext cx="6790991" cy="677108"/>
            </a:xfrm>
            <a:prstGeom prst="rect">
              <a:avLst/>
            </a:prstGeom>
            <a:solidFill>
              <a:schemeClr val="bg1"/>
            </a:solidFill>
          </p:spPr>
          <p:txBody>
            <a:bodyPr wrap="square" rtlCol="0">
              <a:spAutoFit/>
            </a:bodyPr>
            <a:lstStyle/>
            <a:p>
              <a:r>
                <a:rPr lang="en-US" dirty="0">
                  <a:latin typeface="Gill Sans MT" panose="020B0502020104020203" pitchFamily="34" charset="77"/>
                </a:rPr>
                <a:t>In 1987 @ NCEP Seminar…</a:t>
              </a:r>
            </a:p>
          </p:txBody>
        </p:sp>
      </p:grpSp>
    </p:spTree>
    <p:custDataLst>
      <p:tags r:id="rId1"/>
    </p:custDataLst>
    <p:extLst>
      <p:ext uri="{BB962C8B-B14F-4D97-AF65-F5344CB8AC3E}">
        <p14:creationId xmlns:p14="http://schemas.microsoft.com/office/powerpoint/2010/main" val="315234044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dissolve">
                                      <p:cBhvr>
                                        <p:cTn id="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9E6BC-8595-F05E-CD65-E8A0953B842A}"/>
              </a:ext>
            </a:extLst>
          </p:cNvPr>
          <p:cNvSpPr>
            <a:spLocks noGrp="1"/>
          </p:cNvSpPr>
          <p:nvPr>
            <p:ph type="title"/>
          </p:nvPr>
        </p:nvSpPr>
        <p:spPr/>
        <p:txBody>
          <a:bodyPr/>
          <a:lstStyle/>
          <a:p>
            <a:r>
              <a:rPr lang="en-US" sz="3200" dirty="0"/>
              <a:t>500 </a:t>
            </a:r>
            <a:r>
              <a:rPr lang="en-US" sz="3200" dirty="0" err="1"/>
              <a:t>hPa</a:t>
            </a:r>
            <a:r>
              <a:rPr lang="en-US" sz="3200" dirty="0"/>
              <a:t> 5-d NHEM ACC – the NWP ‘magic’ #</a:t>
            </a:r>
            <a:br>
              <a:rPr lang="en-US" sz="3200" dirty="0"/>
            </a:br>
            <a:r>
              <a:rPr lang="en-US" sz="2400" b="1" dirty="0"/>
              <a:t>0.6</a:t>
            </a:r>
            <a:r>
              <a:rPr lang="en-US" sz="2400" dirty="0">
                <a:sym typeface="Wingdings" pitchFamily="2" charset="2"/>
              </a:rPr>
              <a:t>no skill; </a:t>
            </a:r>
            <a:r>
              <a:rPr lang="en-US" sz="2400" b="1" dirty="0">
                <a:sym typeface="Wingdings" pitchFamily="2" charset="2"/>
              </a:rPr>
              <a:t>0.8</a:t>
            </a:r>
            <a:r>
              <a:rPr lang="en-US" sz="2400" dirty="0">
                <a:sym typeface="Wingdings" pitchFamily="2" charset="2"/>
              </a:rPr>
              <a:t>good enough for … ; </a:t>
            </a:r>
            <a:r>
              <a:rPr lang="en-US" sz="2400" b="1" dirty="0">
                <a:sym typeface="Wingdings" pitchFamily="2" charset="2"/>
              </a:rPr>
              <a:t>0.9</a:t>
            </a:r>
            <a:r>
              <a:rPr lang="en-US" sz="2400" dirty="0">
                <a:sym typeface="Wingdings" pitchFamily="2" charset="2"/>
              </a:rPr>
              <a:t>high accuracy (almost ‘perfect’)</a:t>
            </a:r>
            <a:endParaRPr lang="en-US" sz="2400" dirty="0"/>
          </a:p>
        </p:txBody>
      </p:sp>
      <p:pic>
        <p:nvPicPr>
          <p:cNvPr id="21" name="Picture 20">
            <a:extLst>
              <a:ext uri="{FF2B5EF4-FFF2-40B4-BE49-F238E27FC236}">
                <a16:creationId xmlns:a16="http://schemas.microsoft.com/office/drawing/2014/main" id="{67280727-6C8C-09F2-B352-9F19D6EA22C1}"/>
              </a:ext>
            </a:extLst>
          </p:cNvPr>
          <p:cNvPicPr>
            <a:picLocks noChangeAspect="1"/>
          </p:cNvPicPr>
          <p:nvPr/>
        </p:nvPicPr>
        <p:blipFill>
          <a:blip r:embed="rId3"/>
          <a:stretch>
            <a:fillRect/>
          </a:stretch>
        </p:blipFill>
        <p:spPr>
          <a:xfrm>
            <a:off x="12700" y="1041400"/>
            <a:ext cx="12979400" cy="7569199"/>
          </a:xfrm>
          <a:prstGeom prst="rect">
            <a:avLst/>
          </a:prstGeom>
        </p:spPr>
      </p:pic>
      <p:sp>
        <p:nvSpPr>
          <p:cNvPr id="22" name="Speech Bubble: Rectangle with Corners Rounded 5">
            <a:extLst>
              <a:ext uri="{FF2B5EF4-FFF2-40B4-BE49-F238E27FC236}">
                <a16:creationId xmlns:a16="http://schemas.microsoft.com/office/drawing/2014/main" id="{311EBE53-AFDE-C4AB-A36B-472E2F4BE1B2}"/>
              </a:ext>
            </a:extLst>
          </p:cNvPr>
          <p:cNvSpPr/>
          <p:nvPr/>
        </p:nvSpPr>
        <p:spPr bwMode="auto">
          <a:xfrm>
            <a:off x="6342089" y="5786279"/>
            <a:ext cx="5570983" cy="1532334"/>
          </a:xfrm>
          <a:prstGeom prst="wedgeRoundRectCallout">
            <a:avLst>
              <a:gd name="adj1" fmla="val -11826"/>
              <a:gd name="adj2" fmla="val -101491"/>
              <a:gd name="adj3" fmla="val 16667"/>
            </a:avLst>
          </a:prstGeom>
          <a:solidFill>
            <a:srgbClr val="000090">
              <a:alpha val="63560"/>
            </a:srgbClr>
          </a:solidFill>
          <a:ln w="25400" cap="flat" cmpd="sng" algn="ctr">
            <a:solidFill>
              <a:srgbClr val="000000"/>
            </a:solidFill>
            <a:prstDash val="solid"/>
            <a:round/>
            <a:headEnd type="none" w="med" len="med"/>
            <a:tailEnd type="none" w="med" len="med"/>
          </a:ln>
          <a:effectLst/>
        </p:spPr>
        <p:txBody>
          <a:bodyPr wrap="square" rtlCol="0" anchor="ctr">
            <a:spAutoFit/>
          </a:bodyPr>
          <a:lstStyle/>
          <a:p>
            <a:pPr algn="ctr"/>
            <a:r>
              <a:rPr lang="en-US" sz="2800" b="1" dirty="0">
                <a:solidFill>
                  <a:srgbClr val="FAD40C"/>
                </a:solidFill>
                <a:latin typeface="Gill Sans MT" panose="020B0502020104020203" pitchFamily="34" charset="77"/>
              </a:rPr>
              <a:t>ECMWF IFS </a:t>
            </a:r>
            <a:r>
              <a:rPr lang="en-US" sz="2800" b="1" dirty="0">
                <a:solidFill>
                  <a:srgbClr val="FAD40C"/>
                </a:solidFill>
                <a:latin typeface="Gill Sans MT" panose="020B0502020104020203" pitchFamily="34" charset="77"/>
                <a:sym typeface="Wingdings" pitchFamily="2" charset="2"/>
              </a:rPr>
              <a:t> 0.9 ~ 2009</a:t>
            </a:r>
          </a:p>
          <a:p>
            <a:pPr algn="ctr"/>
            <a:r>
              <a:rPr lang="en-US" sz="2800" b="1" dirty="0">
                <a:solidFill>
                  <a:srgbClr val="FAD40C"/>
                </a:solidFill>
                <a:latin typeface="Gill Sans MT" panose="020B0502020104020203" pitchFamily="34" charset="77"/>
                <a:sym typeface="Wingdings" pitchFamily="2" charset="2"/>
              </a:rPr>
              <a:t>ERA5  0.9 ~ 2003</a:t>
            </a:r>
          </a:p>
          <a:p>
            <a:pPr algn="ctr"/>
            <a:r>
              <a:rPr lang="en-US" sz="2800" b="1" dirty="0">
                <a:solidFill>
                  <a:srgbClr val="FAD40C"/>
                </a:solidFill>
                <a:latin typeface="Gill Sans MT" panose="020B0502020104020203" pitchFamily="34" charset="77"/>
                <a:sym typeface="Wingdings" pitchFamily="2" charset="2"/>
              </a:rPr>
              <a:t>GFS  0.9 ~2022?</a:t>
            </a:r>
            <a:endParaRPr lang="en-US" sz="2400" b="1" dirty="0">
              <a:solidFill>
                <a:srgbClr val="FAD40C"/>
              </a:solidFill>
              <a:latin typeface="Gill Sans MT" panose="020B0502020104020203" pitchFamily="34" charset="77"/>
            </a:endParaRPr>
          </a:p>
        </p:txBody>
      </p:sp>
      <p:graphicFrame>
        <p:nvGraphicFramePr>
          <p:cNvPr id="6" name="Table 5">
            <a:extLst>
              <a:ext uri="{FF2B5EF4-FFF2-40B4-BE49-F238E27FC236}">
                <a16:creationId xmlns:a16="http://schemas.microsoft.com/office/drawing/2014/main" id="{798990FF-026B-8EDE-EE83-09ECF54D8044}"/>
              </a:ext>
            </a:extLst>
          </p:cNvPr>
          <p:cNvGraphicFramePr>
            <a:graphicFrameLocks noGrp="1"/>
          </p:cNvGraphicFramePr>
          <p:nvPr>
            <p:extLst>
              <p:ext uri="{D42A27DB-BD31-4B8C-83A1-F6EECF244321}">
                <p14:modId xmlns:p14="http://schemas.microsoft.com/office/powerpoint/2010/main" val="2610503635"/>
              </p:ext>
            </p:extLst>
          </p:nvPr>
        </p:nvGraphicFramePr>
        <p:xfrm>
          <a:off x="863601" y="1632250"/>
          <a:ext cx="11582399" cy="6709734"/>
        </p:xfrm>
        <a:graphic>
          <a:graphicData uri="http://schemas.openxmlformats.org/drawingml/2006/table">
            <a:tbl>
              <a:tblPr firstRow="1" bandRow="1">
                <a:tableStyleId>{5C22544A-7EE6-4342-B048-85BDC9FD1C3A}</a:tableStyleId>
              </a:tblPr>
              <a:tblGrid>
                <a:gridCol w="2819399">
                  <a:extLst>
                    <a:ext uri="{9D8B030D-6E8A-4147-A177-3AD203B41FA5}">
                      <a16:colId xmlns:a16="http://schemas.microsoft.com/office/drawing/2014/main" val="3328609931"/>
                    </a:ext>
                  </a:extLst>
                </a:gridCol>
                <a:gridCol w="2658120">
                  <a:extLst>
                    <a:ext uri="{9D8B030D-6E8A-4147-A177-3AD203B41FA5}">
                      <a16:colId xmlns:a16="http://schemas.microsoft.com/office/drawing/2014/main" val="1565975393"/>
                    </a:ext>
                  </a:extLst>
                </a:gridCol>
                <a:gridCol w="3052440">
                  <a:extLst>
                    <a:ext uri="{9D8B030D-6E8A-4147-A177-3AD203B41FA5}">
                      <a16:colId xmlns:a16="http://schemas.microsoft.com/office/drawing/2014/main" val="4138588114"/>
                    </a:ext>
                  </a:extLst>
                </a:gridCol>
                <a:gridCol w="3052440">
                  <a:extLst>
                    <a:ext uri="{9D8B030D-6E8A-4147-A177-3AD203B41FA5}">
                      <a16:colId xmlns:a16="http://schemas.microsoft.com/office/drawing/2014/main" val="3908863102"/>
                    </a:ext>
                  </a:extLst>
                </a:gridCol>
              </a:tblGrid>
              <a:tr h="2295434">
                <a:tc gridSpan="2">
                  <a:txBody>
                    <a:bodyPr/>
                    <a:lstStyle/>
                    <a:p>
                      <a:pPr algn="ctr"/>
                      <a:r>
                        <a:rPr lang="en-US" sz="2800" b="0" i="0" dirty="0">
                          <a:latin typeface="Gill Sans MT" panose="020B0502020104020203" pitchFamily="34" charset="77"/>
                        </a:rPr>
                        <a:t>NWP League Table </a:t>
                      </a:r>
                    </a:p>
                    <a:p>
                      <a:pPr algn="ctr"/>
                      <a:r>
                        <a:rPr lang="en-US" sz="2800" dirty="0"/>
                        <a:t>202602</a:t>
                      </a:r>
                    </a:p>
                    <a:p>
                      <a:pPr algn="ctr"/>
                      <a:r>
                        <a:rPr lang="en-US" sz="3200" dirty="0"/>
                        <a:t>winter time</a:t>
                      </a:r>
                    </a:p>
                  </a:txBody>
                  <a:tcPr/>
                </a:tc>
                <a:tc hMerge="1">
                  <a:txBody>
                    <a:bodyPr/>
                    <a:lstStyle/>
                    <a:p>
                      <a:endParaRPr lang="en-US"/>
                    </a:p>
                  </a:txBody>
                  <a:tcPr/>
                </a:tc>
                <a:tc>
                  <a:txBody>
                    <a:bodyPr/>
                    <a:lstStyle/>
                    <a:p>
                      <a:pPr algn="ctr"/>
                      <a:r>
                        <a:rPr lang="en-US" sz="2400" b="0" i="0" dirty="0">
                          <a:latin typeface="Gill Sans MT" panose="020B0502020104020203" pitchFamily="34" charset="77"/>
                        </a:rPr>
                        <a:t>delta from ECMWF</a:t>
                      </a:r>
                    </a:p>
                  </a:txBody>
                  <a:tcPr/>
                </a:tc>
                <a:tc>
                  <a:txBody>
                    <a:bodyPr/>
                    <a:lstStyle/>
                    <a:p>
                      <a:r>
                        <a:rPr lang="en-US" sz="2400" b="0" i="0" dirty="0">
                          <a:latin typeface="Gill Sans MT" panose="020B0502020104020203" pitchFamily="34" charset="77"/>
                        </a:rPr>
                        <a:t>%NWP cycles on LAM (estimated)</a:t>
                      </a:r>
                    </a:p>
                  </a:txBody>
                  <a:tcPr/>
                </a:tc>
                <a:extLst>
                  <a:ext uri="{0D108BD9-81ED-4DB2-BD59-A6C34878D82A}">
                    <a16:rowId xmlns:a16="http://schemas.microsoft.com/office/drawing/2014/main" val="331999680"/>
                  </a:ext>
                </a:extLst>
              </a:tr>
              <a:tr h="882860">
                <a:tc>
                  <a:txBody>
                    <a:bodyPr/>
                    <a:lstStyle/>
                    <a:p>
                      <a:r>
                        <a:rPr lang="en-US" sz="2800" b="0" i="0" dirty="0" err="1">
                          <a:latin typeface="Gill Sans MT" panose="020B0502020104020203" pitchFamily="34" charset="77"/>
                        </a:rPr>
                        <a:t>ECMWF.int</a:t>
                      </a:r>
                      <a:endParaRPr lang="en-US" sz="2800" dirty="0"/>
                    </a:p>
                  </a:txBody>
                  <a:tcPr/>
                </a:tc>
                <a:tc>
                  <a:txBody>
                    <a:bodyPr/>
                    <a:lstStyle/>
                    <a:p>
                      <a:pPr algn="ctr"/>
                      <a:r>
                        <a:rPr lang="en-US" sz="2800" b="0" i="0" dirty="0">
                          <a:latin typeface="Gill Sans MT" panose="020B0502020104020203" pitchFamily="34" charset="77"/>
                        </a:rPr>
                        <a:t>0.948</a:t>
                      </a:r>
                    </a:p>
                  </a:txBody>
                  <a:tcPr/>
                </a:tc>
                <a:tc>
                  <a:txBody>
                    <a:bodyPr/>
                    <a:lstStyle/>
                    <a:p>
                      <a:pPr algn="ctr"/>
                      <a:r>
                        <a:rPr lang="en-US" sz="2800" b="0" i="0" dirty="0">
                          <a:latin typeface="Gill Sans MT" panose="020B0502020104020203" pitchFamily="34" charset="77"/>
                        </a:rPr>
                        <a:t>0.000</a:t>
                      </a:r>
                    </a:p>
                  </a:txBody>
                  <a:tcPr/>
                </a:tc>
                <a:tc>
                  <a:txBody>
                    <a:bodyPr/>
                    <a:lstStyle/>
                    <a:p>
                      <a:pPr algn="ctr"/>
                      <a:r>
                        <a:rPr lang="en-US" sz="2800" b="0" i="0" dirty="0">
                          <a:latin typeface="Gill Sans MT" panose="020B0502020104020203" pitchFamily="34" charset="77"/>
                        </a:rPr>
                        <a:t>0%</a:t>
                      </a:r>
                    </a:p>
                  </a:txBody>
                  <a:tcPr/>
                </a:tc>
                <a:extLst>
                  <a:ext uri="{0D108BD9-81ED-4DB2-BD59-A6C34878D82A}">
                    <a16:rowId xmlns:a16="http://schemas.microsoft.com/office/drawing/2014/main" val="2597916803"/>
                  </a:ext>
                </a:extLst>
              </a:tr>
              <a:tr h="882860">
                <a:tc>
                  <a:txBody>
                    <a:bodyPr/>
                    <a:lstStyle/>
                    <a:p>
                      <a:r>
                        <a:rPr lang="en-US" sz="2800" b="0" i="0" dirty="0" err="1">
                          <a:latin typeface="Gill Sans MT" panose="020B0502020104020203" pitchFamily="34" charset="77"/>
                        </a:rPr>
                        <a:t>UKMO.uk</a:t>
                      </a:r>
                      <a:endParaRPr lang="en-US" sz="2800" dirty="0"/>
                    </a:p>
                  </a:txBody>
                  <a:tcPr/>
                </a:tc>
                <a:tc>
                  <a:txBody>
                    <a:bodyPr/>
                    <a:lstStyle/>
                    <a:p>
                      <a:pPr algn="ctr"/>
                      <a:r>
                        <a:rPr lang="en-US" sz="2800" b="0" i="0" dirty="0">
                          <a:latin typeface="Gill Sans MT" panose="020B0502020104020203" pitchFamily="34" charset="77"/>
                        </a:rPr>
                        <a:t>0.933</a:t>
                      </a:r>
                    </a:p>
                  </a:txBody>
                  <a:tcPr/>
                </a:tc>
                <a:tc>
                  <a:txBody>
                    <a:bodyPr/>
                    <a:lstStyle/>
                    <a:p>
                      <a:pPr algn="ctr"/>
                      <a:r>
                        <a:rPr lang="en-US" sz="2800" b="0" i="0" dirty="0">
                          <a:latin typeface="Gill Sans MT" panose="020B0502020104020203" pitchFamily="34" charset="77"/>
                        </a:rPr>
                        <a:t>-0.012</a:t>
                      </a:r>
                    </a:p>
                  </a:txBody>
                  <a:tcPr/>
                </a:tc>
                <a:tc>
                  <a:txBody>
                    <a:bodyPr/>
                    <a:lstStyle/>
                    <a:p>
                      <a:pPr algn="ctr"/>
                      <a:r>
                        <a:rPr lang="en-US" sz="2800" b="0" i="0" dirty="0">
                          <a:latin typeface="Gill Sans MT" panose="020B0502020104020203" pitchFamily="34" charset="77"/>
                        </a:rPr>
                        <a:t>20%</a:t>
                      </a:r>
                    </a:p>
                  </a:txBody>
                  <a:tcPr/>
                </a:tc>
                <a:extLst>
                  <a:ext uri="{0D108BD9-81ED-4DB2-BD59-A6C34878D82A}">
                    <a16:rowId xmlns:a16="http://schemas.microsoft.com/office/drawing/2014/main" val="669072948"/>
                  </a:ext>
                </a:extLst>
              </a:tr>
              <a:tr h="882860">
                <a:tc>
                  <a:txBody>
                    <a:bodyPr/>
                    <a:lstStyle/>
                    <a:p>
                      <a:r>
                        <a:rPr lang="en-US" sz="2800" b="0" i="0" dirty="0" err="1">
                          <a:latin typeface="Gill Sans MT" panose="020B0502020104020203" pitchFamily="34" charset="77"/>
                        </a:rPr>
                        <a:t>CMC.ca</a:t>
                      </a:r>
                      <a:endParaRPr lang="en-US" sz="2800" dirty="0"/>
                    </a:p>
                  </a:txBody>
                  <a:tcPr/>
                </a:tc>
                <a:tc>
                  <a:txBody>
                    <a:bodyPr/>
                    <a:lstStyle/>
                    <a:p>
                      <a:pPr algn="ctr"/>
                      <a:r>
                        <a:rPr lang="en-US" sz="2800" b="0" i="0" dirty="0">
                          <a:latin typeface="Gill Sans MT" panose="020B0502020104020203" pitchFamily="34" charset="77"/>
                        </a:rPr>
                        <a:t>0.925</a:t>
                      </a:r>
                    </a:p>
                  </a:txBody>
                  <a:tcPr/>
                </a:tc>
                <a:tc>
                  <a:txBody>
                    <a:bodyPr/>
                    <a:lstStyle/>
                    <a:p>
                      <a:pPr algn="ctr"/>
                      <a:r>
                        <a:rPr lang="en-US" sz="2800" b="0" i="0" dirty="0">
                          <a:latin typeface="Gill Sans MT" panose="020B0502020104020203" pitchFamily="34" charset="77"/>
                        </a:rPr>
                        <a:t>-0.023</a:t>
                      </a:r>
                    </a:p>
                  </a:txBody>
                  <a:tcPr/>
                </a:tc>
                <a:tc>
                  <a:txBody>
                    <a:bodyPr/>
                    <a:lstStyle/>
                    <a:p>
                      <a:pPr algn="ctr"/>
                      <a:r>
                        <a:rPr lang="en-US" sz="2800" b="0" i="0" dirty="0">
                          <a:latin typeface="Gill Sans MT" panose="020B0502020104020203" pitchFamily="34" charset="77"/>
                        </a:rPr>
                        <a:t>20%</a:t>
                      </a:r>
                    </a:p>
                  </a:txBody>
                  <a:tcPr/>
                </a:tc>
                <a:extLst>
                  <a:ext uri="{0D108BD9-81ED-4DB2-BD59-A6C34878D82A}">
                    <a16:rowId xmlns:a16="http://schemas.microsoft.com/office/drawing/2014/main" val="2886332840"/>
                  </a:ext>
                </a:extLst>
              </a:tr>
              <a:tr h="882860">
                <a:tc>
                  <a:txBody>
                    <a:bodyPr/>
                    <a:lstStyle/>
                    <a:p>
                      <a:r>
                        <a:rPr lang="en-US" sz="2800" b="0" i="0" dirty="0" err="1">
                          <a:latin typeface="Gill Sans MT" panose="020B0502020104020203" pitchFamily="34" charset="77"/>
                        </a:rPr>
                        <a:t>NCEP.usnoaa</a:t>
                      </a:r>
                      <a:endParaRPr lang="en-US" sz="2800" dirty="0"/>
                    </a:p>
                  </a:txBody>
                  <a:tcPr/>
                </a:tc>
                <a:tc>
                  <a:txBody>
                    <a:bodyPr/>
                    <a:lstStyle/>
                    <a:p>
                      <a:pPr algn="ctr"/>
                      <a:r>
                        <a:rPr lang="en-US" sz="2800" b="0" i="0" dirty="0">
                          <a:latin typeface="Gill Sans MT" panose="020B0502020104020203" pitchFamily="34" charset="77"/>
                        </a:rPr>
                        <a:t>0.922</a:t>
                      </a:r>
                    </a:p>
                  </a:txBody>
                  <a:tcPr/>
                </a:tc>
                <a:tc>
                  <a:txBody>
                    <a:bodyPr/>
                    <a:lstStyle/>
                    <a:p>
                      <a:pPr algn="ctr"/>
                      <a:r>
                        <a:rPr lang="en-US" sz="2800" b="0" i="0" dirty="0">
                          <a:latin typeface="Gill Sans MT" panose="020B0502020104020203" pitchFamily="34" charset="77"/>
                        </a:rPr>
                        <a:t>-0.022</a:t>
                      </a:r>
                    </a:p>
                  </a:txBody>
                  <a:tcPr/>
                </a:tc>
                <a:tc>
                  <a:txBody>
                    <a:bodyPr/>
                    <a:lstStyle/>
                    <a:p>
                      <a:pPr algn="ctr"/>
                      <a:r>
                        <a:rPr lang="en-US" sz="2800" b="0" i="0" dirty="0">
                          <a:latin typeface="Gill Sans MT" panose="020B0502020104020203" pitchFamily="34" charset="77"/>
                        </a:rPr>
                        <a:t>50%</a:t>
                      </a:r>
                    </a:p>
                  </a:txBody>
                  <a:tcPr/>
                </a:tc>
                <a:extLst>
                  <a:ext uri="{0D108BD9-81ED-4DB2-BD59-A6C34878D82A}">
                    <a16:rowId xmlns:a16="http://schemas.microsoft.com/office/drawing/2014/main" val="3313685515"/>
                  </a:ext>
                </a:extLst>
              </a:tr>
              <a:tr h="882860">
                <a:tc>
                  <a:txBody>
                    <a:bodyPr/>
                    <a:lstStyle/>
                    <a:p>
                      <a:r>
                        <a:rPr lang="en-US" sz="2800" b="0" i="0" dirty="0" err="1">
                          <a:latin typeface="Gill Sans MT" panose="020B0502020104020203" pitchFamily="34" charset="77"/>
                        </a:rPr>
                        <a:t>FNMOC.usnavy</a:t>
                      </a:r>
                      <a:endParaRPr lang="en-US" sz="2800" dirty="0"/>
                    </a:p>
                  </a:txBody>
                  <a:tcPr/>
                </a:tc>
                <a:tc>
                  <a:txBody>
                    <a:bodyPr/>
                    <a:lstStyle/>
                    <a:p>
                      <a:pPr algn="ctr"/>
                      <a:r>
                        <a:rPr lang="en-US" sz="2800" b="0" i="0" dirty="0">
                          <a:latin typeface="Gill Sans MT" panose="020B0502020104020203" pitchFamily="34" charset="77"/>
                        </a:rPr>
                        <a:t>0.888</a:t>
                      </a:r>
                    </a:p>
                  </a:txBody>
                  <a:tcPr/>
                </a:tc>
                <a:tc>
                  <a:txBody>
                    <a:bodyPr/>
                    <a:lstStyle/>
                    <a:p>
                      <a:pPr algn="ctr"/>
                      <a:r>
                        <a:rPr lang="en-US" sz="2800" b="0" i="0" dirty="0">
                          <a:latin typeface="Gill Sans MT" panose="020B0502020104020203" pitchFamily="34" charset="77"/>
                        </a:rPr>
                        <a:t>-0.080</a:t>
                      </a:r>
                    </a:p>
                  </a:txBody>
                  <a:tcPr/>
                </a:tc>
                <a:tc>
                  <a:txBody>
                    <a:bodyPr/>
                    <a:lstStyle/>
                    <a:p>
                      <a:pPr algn="ctr"/>
                      <a:r>
                        <a:rPr lang="en-US" sz="2800" b="0" i="0" dirty="0">
                          <a:latin typeface="Gill Sans MT" panose="020B0502020104020203" pitchFamily="34" charset="77"/>
                        </a:rPr>
                        <a:t>70%</a:t>
                      </a:r>
                    </a:p>
                  </a:txBody>
                  <a:tcPr/>
                </a:tc>
                <a:extLst>
                  <a:ext uri="{0D108BD9-81ED-4DB2-BD59-A6C34878D82A}">
                    <a16:rowId xmlns:a16="http://schemas.microsoft.com/office/drawing/2014/main" val="1189988376"/>
                  </a:ext>
                </a:extLst>
              </a:tr>
            </a:tbl>
          </a:graphicData>
        </a:graphic>
      </p:graphicFrame>
    </p:spTree>
    <p:extLst>
      <p:ext uri="{BB962C8B-B14F-4D97-AF65-F5344CB8AC3E}">
        <p14:creationId xmlns:p14="http://schemas.microsoft.com/office/powerpoint/2010/main" val="11413957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dissolve">
                                      <p:cBhvr>
                                        <p:cTn id="7" dur="500"/>
                                        <p:tgtEl>
                                          <p:spTgt spid="22"/>
                                        </p:tgtEl>
                                      </p:cBhvr>
                                    </p:animEffect>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11253-DBD8-81DA-288C-8C2E1652640D}"/>
              </a:ext>
            </a:extLst>
          </p:cNvPr>
          <p:cNvSpPr>
            <a:spLocks noGrp="1"/>
          </p:cNvSpPr>
          <p:nvPr>
            <p:ph type="title"/>
          </p:nvPr>
        </p:nvSpPr>
        <p:spPr/>
        <p:txBody>
          <a:bodyPr/>
          <a:lstStyle/>
          <a:p>
            <a:r>
              <a:rPr lang="en-US" dirty="0"/>
              <a:t>summary for current NWP models</a:t>
            </a:r>
            <a:br>
              <a:rPr lang="en-US" sz="6600" dirty="0"/>
            </a:br>
            <a:r>
              <a:rPr lang="en-US" sz="2800" dirty="0"/>
              <a:t>500 </a:t>
            </a:r>
            <a:r>
              <a:rPr lang="en-US" sz="2800" dirty="0" err="1"/>
              <a:t>hPa</a:t>
            </a:r>
            <a:r>
              <a:rPr lang="en-US" sz="2800" dirty="0"/>
              <a:t> 5-d NHEM ACC – the NWP ‘magic’ #</a:t>
            </a:r>
            <a:endParaRPr lang="en-US" dirty="0"/>
          </a:p>
        </p:txBody>
      </p:sp>
      <p:sp>
        <p:nvSpPr>
          <p:cNvPr id="3" name="Content Placeholder 2">
            <a:extLst>
              <a:ext uri="{FF2B5EF4-FFF2-40B4-BE49-F238E27FC236}">
                <a16:creationId xmlns:a16="http://schemas.microsoft.com/office/drawing/2014/main" id="{73E0366F-B421-9BEC-D1CE-6DDEEE5043A2}"/>
              </a:ext>
            </a:extLst>
          </p:cNvPr>
          <p:cNvSpPr>
            <a:spLocks noGrp="1"/>
          </p:cNvSpPr>
          <p:nvPr>
            <p:ph idx="1"/>
          </p:nvPr>
        </p:nvSpPr>
        <p:spPr/>
        <p:txBody>
          <a:bodyPr/>
          <a:lstStyle/>
          <a:p>
            <a:r>
              <a:rPr lang="en-US" dirty="0"/>
              <a:t>0.90 is a very good forecast; 0.80 useful; 0.60 no skill</a:t>
            </a:r>
          </a:p>
          <a:p>
            <a:r>
              <a:rPr lang="en-US" sz="4000" dirty="0"/>
              <a:t>the pecking order 2002-2026 yearly ACC ≥ 0.90</a:t>
            </a:r>
          </a:p>
          <a:p>
            <a:pPr lvl="1"/>
            <a:r>
              <a:rPr lang="en-US" sz="3200" dirty="0"/>
              <a:t>2009 – </a:t>
            </a:r>
            <a:r>
              <a:rPr lang="en-US" sz="3200" dirty="0" err="1"/>
              <a:t>ECMWF.int</a:t>
            </a:r>
            <a:endParaRPr lang="en-US" sz="3200" dirty="0"/>
          </a:p>
          <a:p>
            <a:pPr lvl="1"/>
            <a:r>
              <a:rPr lang="en-US" sz="3200" dirty="0"/>
              <a:t>2016 – </a:t>
            </a:r>
            <a:r>
              <a:rPr lang="en-US" sz="3200" dirty="0" err="1"/>
              <a:t>UKMO.uk</a:t>
            </a:r>
            <a:endParaRPr lang="en-US" sz="3200" dirty="0"/>
          </a:p>
          <a:p>
            <a:pPr lvl="1"/>
            <a:r>
              <a:rPr lang="en-US" sz="3200" dirty="0"/>
              <a:t>2022 – </a:t>
            </a:r>
            <a:r>
              <a:rPr lang="en-US" sz="3200" dirty="0" err="1"/>
              <a:t>CMC.ca</a:t>
            </a:r>
            <a:endParaRPr lang="en-US" sz="3200" dirty="0"/>
          </a:p>
          <a:p>
            <a:pPr lvl="1"/>
            <a:r>
              <a:rPr lang="en-US" sz="3200" dirty="0"/>
              <a:t>2024 – </a:t>
            </a:r>
            <a:r>
              <a:rPr lang="en-US" sz="3200" dirty="0" err="1"/>
              <a:t>NCEP.usa</a:t>
            </a:r>
            <a:endParaRPr lang="en-US" sz="3200" dirty="0"/>
          </a:p>
          <a:p>
            <a:pPr lvl="1"/>
            <a:r>
              <a:rPr lang="en-US" sz="3200" dirty="0"/>
              <a:t>           </a:t>
            </a:r>
            <a:r>
              <a:rPr lang="en-US" sz="3200" dirty="0" err="1"/>
              <a:t>USN.usa.mil</a:t>
            </a:r>
            <a:endParaRPr lang="en-US" sz="3200" dirty="0"/>
          </a:p>
          <a:p>
            <a:r>
              <a:rPr lang="en-US" sz="4000" dirty="0"/>
              <a:t>the centers that spend the most cycles on LAM have the worse scores…</a:t>
            </a:r>
          </a:p>
          <a:p>
            <a:r>
              <a:rPr lang="en-US" sz="4000" dirty="0"/>
              <a:t>we will see ERA5 achieves this in 2003…</a:t>
            </a:r>
          </a:p>
          <a:p>
            <a:endParaRPr lang="en-US" dirty="0"/>
          </a:p>
        </p:txBody>
      </p:sp>
    </p:spTree>
    <p:extLst>
      <p:ext uri="{BB962C8B-B14F-4D97-AF65-F5344CB8AC3E}">
        <p14:creationId xmlns:p14="http://schemas.microsoft.com/office/powerpoint/2010/main" val="294360975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1B6584-2FDB-8460-1E3E-BBC90B6D8DCC}"/>
              </a:ext>
            </a:extLst>
          </p:cNvPr>
          <p:cNvPicPr>
            <a:picLocks noChangeAspect="1"/>
          </p:cNvPicPr>
          <p:nvPr/>
        </p:nvPicPr>
        <p:blipFill>
          <a:blip r:embed="rId2"/>
          <a:stretch>
            <a:fillRect/>
          </a:stretch>
        </p:blipFill>
        <p:spPr>
          <a:xfrm>
            <a:off x="1246101" y="1041400"/>
            <a:ext cx="10512598" cy="7492901"/>
          </a:xfrm>
          <a:prstGeom prst="rect">
            <a:avLst/>
          </a:prstGeom>
        </p:spPr>
      </p:pic>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DA489E45-F393-E5AA-7F3E-56E031E8925F}"/>
                  </a:ext>
                </a:extLst>
              </p:cNvPr>
              <p:cNvSpPr txBox="1"/>
              <p:nvPr/>
            </p:nvSpPr>
            <p:spPr>
              <a:xfrm>
                <a:off x="1246097" y="1041400"/>
                <a:ext cx="10512599" cy="5710666"/>
              </a:xfrm>
              <a:prstGeom prst="rect">
                <a:avLst/>
              </a:prstGeom>
              <a:solidFill>
                <a:srgbClr val="FAD40C"/>
              </a:solidFill>
            </p:spPr>
            <p:txBody>
              <a:bodyPr wrap="square">
                <a:spAutoFit/>
              </a:bodyPr>
              <a:lstStyle/>
              <a:p>
                <a:r>
                  <a:rPr lang="en-US" sz="6000" dirty="0">
                    <a:solidFill>
                      <a:srgbClr val="011893"/>
                    </a:solidFill>
                    <a:latin typeface="Gill Sans MT" panose="020B0502020104020203" pitchFamily="34" charset="77"/>
                  </a:rPr>
                  <a:t>TC forecast error (FE)</a:t>
                </a:r>
              </a:p>
              <a:p>
                <a:r>
                  <a:rPr lang="en-US" sz="4800" b="1" dirty="0">
                    <a:solidFill>
                      <a:srgbClr val="011893"/>
                    </a:solidFill>
                    <a:latin typeface="Gill Sans MT" panose="020B0502020104020203" pitchFamily="34" charset="77"/>
                  </a:rPr>
                  <a:t>PE</a:t>
                </a:r>
                <a:r>
                  <a:rPr lang="en-US" sz="4800" dirty="0">
                    <a:solidFill>
                      <a:srgbClr val="011893"/>
                    </a:solidFill>
                    <a:latin typeface="Gill Sans MT" panose="020B0502020104020203" pitchFamily="34" charset="77"/>
                  </a:rPr>
                  <a:t> = Position Error</a:t>
                </a:r>
              </a:p>
              <a:p>
                <a:r>
                  <a:rPr lang="en-US" sz="4800" b="1" dirty="0">
                    <a:solidFill>
                      <a:srgbClr val="011893"/>
                    </a:solidFill>
                    <a:latin typeface="Gill Sans MT" panose="020B0502020104020203" pitchFamily="34" charset="77"/>
                  </a:rPr>
                  <a:t>IE</a:t>
                </a:r>
                <a:r>
                  <a:rPr lang="en-US" sz="4800" dirty="0">
                    <a:solidFill>
                      <a:srgbClr val="011893"/>
                    </a:solidFill>
                    <a:latin typeface="Gill Sans MT" panose="020B0502020104020203" pitchFamily="34" charset="77"/>
                  </a:rPr>
                  <a:t> = Intensity Error (</a:t>
                </a:r>
                <a14:m>
                  <m:oMath xmlns:m="http://schemas.openxmlformats.org/officeDocument/2006/math">
                    <m:sSubSup>
                      <m:sSubSupPr>
                        <m:ctrlPr>
                          <a:rPr lang="en-US" sz="4400" i="1" smtClean="0">
                            <a:solidFill>
                              <a:srgbClr val="011893"/>
                            </a:solidFill>
                            <a:latin typeface="Cambria Math" panose="02040503050406030204" pitchFamily="18" charset="0"/>
                          </a:rPr>
                        </m:ctrlPr>
                      </m:sSubSupPr>
                      <m:e>
                        <m:r>
                          <a:rPr lang="en-US" sz="4400" b="0" i="1" smtClean="0">
                            <a:solidFill>
                              <a:srgbClr val="011893"/>
                            </a:solidFill>
                            <a:latin typeface="Cambria Math" panose="02040503050406030204" pitchFamily="18" charset="0"/>
                          </a:rPr>
                          <m:t>𝑉</m:t>
                        </m:r>
                      </m:e>
                      <m:sub>
                        <m:r>
                          <a:rPr lang="en-US" sz="4400" b="0" i="1" smtClean="0">
                            <a:solidFill>
                              <a:srgbClr val="011893"/>
                            </a:solidFill>
                            <a:latin typeface="Cambria Math" panose="02040503050406030204" pitchFamily="18" charset="0"/>
                          </a:rPr>
                          <m:t>𝑚𝑎𝑥</m:t>
                        </m:r>
                      </m:sub>
                      <m:sup>
                        <m:r>
                          <a:rPr lang="en-US" sz="4400" b="0" i="1" smtClean="0">
                            <a:solidFill>
                              <a:srgbClr val="011893"/>
                            </a:solidFill>
                            <a:latin typeface="Cambria Math" panose="02040503050406030204" pitchFamily="18" charset="0"/>
                          </a:rPr>
                          <m:t>𝑠𝑓𝑐</m:t>
                        </m:r>
                      </m:sup>
                    </m:sSubSup>
                  </m:oMath>
                </a14:m>
                <a:r>
                  <a:rPr lang="en-US" sz="4800" dirty="0">
                    <a:solidFill>
                      <a:srgbClr val="011893"/>
                    </a:solidFill>
                    <a:latin typeface="Gill Sans MT" panose="020B0502020104020203" pitchFamily="34" charset="77"/>
                  </a:rPr>
                  <a:t>)</a:t>
                </a:r>
              </a:p>
              <a:p>
                <a14:m>
                  <m:oMath xmlns:m="http://schemas.openxmlformats.org/officeDocument/2006/math">
                    <m:sSup>
                      <m:sSupPr>
                        <m:ctrlPr>
                          <a:rPr lang="en-US" sz="4800" i="1" smtClean="0">
                            <a:solidFill>
                              <a:srgbClr val="011893"/>
                            </a:solidFill>
                            <a:latin typeface="Cambria Math" panose="02040503050406030204" pitchFamily="18" charset="0"/>
                          </a:rPr>
                        </m:ctrlPr>
                      </m:sSupPr>
                      <m:e>
                        <m:r>
                          <a:rPr lang="en-US" sz="4800" b="0" i="1" smtClean="0">
                            <a:solidFill>
                              <a:srgbClr val="011893"/>
                            </a:solidFill>
                            <a:latin typeface="Cambria Math" panose="02040503050406030204" pitchFamily="18" charset="0"/>
                          </a:rPr>
                          <m:t>𝑉</m:t>
                        </m:r>
                      </m:e>
                      <m:sup>
                        <m:r>
                          <a:rPr lang="en-US" sz="4800" b="0" i="1" smtClean="0">
                            <a:solidFill>
                              <a:srgbClr val="011893"/>
                            </a:solidFill>
                            <a:latin typeface="Cambria Math" panose="02040503050406030204" pitchFamily="18" charset="0"/>
                          </a:rPr>
                          <m:t>𝑠𝑓𝑐</m:t>
                        </m:r>
                      </m:sup>
                    </m:sSup>
                    <m:r>
                      <a:rPr lang="en-US" sz="4800" b="0" i="1" smtClean="0">
                        <a:solidFill>
                          <a:srgbClr val="011893"/>
                        </a:solidFill>
                        <a:latin typeface="Cambria Math" panose="02040503050406030204" pitchFamily="18" charset="0"/>
                      </a:rPr>
                      <m:t>= </m:t>
                    </m:r>
                  </m:oMath>
                </a14:m>
                <a:r>
                  <a:rPr lang="en-US" sz="4800" dirty="0">
                    <a:solidFill>
                      <a:srgbClr val="011893"/>
                    </a:solidFill>
                    <a:latin typeface="Gill Sans MT" panose="020B0502020104020203" pitchFamily="34" charset="77"/>
                  </a:rPr>
                  <a:t>10-m, 1-min wind</a:t>
                </a:r>
              </a:p>
              <a:p>
                <a:r>
                  <a:rPr lang="en-US" sz="4800" b="0" i="1" dirty="0">
                    <a:solidFill>
                      <a:srgbClr val="011893"/>
                    </a:solidFill>
                    <a:latin typeface="Cambria Math" panose="02040503050406030204" pitchFamily="18" charset="0"/>
                  </a:rPr>
                  <a:t>FE=???</a:t>
                </a:r>
              </a:p>
              <a:p>
                <a:pPr/>
                <a14:m>
                  <m:oMathPara xmlns:m="http://schemas.openxmlformats.org/officeDocument/2006/math">
                    <m:oMathParaPr>
                      <m:jc m:val="centerGroup"/>
                    </m:oMathParaPr>
                    <m:oMath xmlns:m="http://schemas.openxmlformats.org/officeDocument/2006/math">
                      <m:r>
                        <a:rPr lang="en-US" sz="6000" b="0" i="1" smtClean="0">
                          <a:solidFill>
                            <a:srgbClr val="011893"/>
                          </a:solidFill>
                          <a:latin typeface="Cambria Math" panose="02040503050406030204" pitchFamily="18" charset="0"/>
                        </a:rPr>
                        <m:t>𝐹𝐸</m:t>
                      </m:r>
                      <m:r>
                        <a:rPr lang="en-US" sz="6000" b="0" i="1" smtClean="0">
                          <a:solidFill>
                            <a:srgbClr val="011893"/>
                          </a:solidFill>
                          <a:latin typeface="Cambria Math" panose="02040503050406030204" pitchFamily="18" charset="0"/>
                        </a:rPr>
                        <m:t>=</m:t>
                      </m:r>
                      <m:r>
                        <a:rPr lang="en-US" sz="6000" b="0" i="1" smtClean="0">
                          <a:solidFill>
                            <a:srgbClr val="011893"/>
                          </a:solidFill>
                          <a:latin typeface="Cambria Math" panose="02040503050406030204" pitchFamily="18" charset="0"/>
                        </a:rPr>
                        <m:t>𝑓</m:t>
                      </m:r>
                      <m:d>
                        <m:dPr>
                          <m:ctrlPr>
                            <a:rPr lang="en-US" sz="6000" b="0" i="1" smtClean="0">
                              <a:solidFill>
                                <a:srgbClr val="011893"/>
                              </a:solidFill>
                              <a:latin typeface="Cambria Math" panose="02040503050406030204" pitchFamily="18" charset="0"/>
                            </a:rPr>
                          </m:ctrlPr>
                        </m:dPr>
                        <m:e>
                          <m:r>
                            <a:rPr lang="en-US" sz="6000" b="0" i="1" smtClean="0">
                              <a:solidFill>
                                <a:srgbClr val="011893"/>
                              </a:solidFill>
                              <a:latin typeface="Cambria Math" panose="02040503050406030204" pitchFamily="18" charset="0"/>
                            </a:rPr>
                            <m:t>𝑃𝐸</m:t>
                          </m:r>
                          <m:r>
                            <a:rPr lang="en-US" sz="6000" b="0" i="1" smtClean="0">
                              <a:solidFill>
                                <a:srgbClr val="011893"/>
                              </a:solidFill>
                              <a:latin typeface="Cambria Math" panose="02040503050406030204" pitchFamily="18" charset="0"/>
                            </a:rPr>
                            <m:t>,</m:t>
                          </m:r>
                          <m:r>
                            <a:rPr lang="en-US" sz="6000" b="0" i="1" smtClean="0">
                              <a:solidFill>
                                <a:srgbClr val="011893"/>
                              </a:solidFill>
                              <a:latin typeface="Cambria Math" panose="02040503050406030204" pitchFamily="18" charset="0"/>
                            </a:rPr>
                            <m:t>𝐼𝐸</m:t>
                          </m:r>
                          <m:r>
                            <a:rPr lang="en-US" sz="6000" b="0" i="1" smtClean="0">
                              <a:solidFill>
                                <a:srgbClr val="011893"/>
                              </a:solidFill>
                              <a:latin typeface="Cambria Math" panose="02040503050406030204" pitchFamily="18" charset="0"/>
                            </a:rPr>
                            <m:t>,</m:t>
                          </m:r>
                          <m:sSub>
                            <m:sSubPr>
                              <m:ctrlPr>
                                <a:rPr lang="en-US" sz="6000" b="0" i="1" smtClean="0">
                                  <a:solidFill>
                                    <a:srgbClr val="011893"/>
                                  </a:solidFill>
                                  <a:latin typeface="Cambria Math" panose="02040503050406030204" pitchFamily="18" charset="0"/>
                                </a:rPr>
                              </m:ctrlPr>
                            </m:sSubPr>
                            <m:e>
                              <m:r>
                                <a:rPr lang="en-US" sz="6000" b="0" i="1" smtClean="0">
                                  <a:solidFill>
                                    <a:srgbClr val="011893"/>
                                  </a:solidFill>
                                  <a:latin typeface="Cambria Math" panose="02040503050406030204" pitchFamily="18" charset="0"/>
                                </a:rPr>
                                <m:t>𝑅</m:t>
                              </m:r>
                            </m:e>
                            <m:sub>
                              <m:r>
                                <a:rPr lang="en-US" sz="6000" b="0" i="1" smtClean="0">
                                  <a:solidFill>
                                    <a:srgbClr val="011893"/>
                                  </a:solidFill>
                                  <a:latin typeface="Cambria Math" panose="02040503050406030204" pitchFamily="18" charset="0"/>
                                </a:rPr>
                                <m:t>34</m:t>
                              </m:r>
                            </m:sub>
                          </m:sSub>
                        </m:e>
                      </m:d>
                    </m:oMath>
                  </m:oMathPara>
                </a14:m>
                <a:endParaRPr lang="en-US" sz="4800" b="0" dirty="0">
                  <a:solidFill>
                    <a:srgbClr val="011893"/>
                  </a:solidFill>
                  <a:latin typeface="Gill Sans MT" panose="020B0502020104020203" pitchFamily="34" charset="77"/>
                </a:endParaRPr>
              </a:p>
              <a:p>
                <a:endParaRPr lang="en-US" sz="4800" dirty="0">
                  <a:solidFill>
                    <a:srgbClr val="011893"/>
                  </a:solidFill>
                  <a:latin typeface="Gill Sans MT" panose="020B0502020104020203" pitchFamily="34" charset="77"/>
                </a:endParaRPr>
              </a:p>
            </p:txBody>
          </p:sp>
        </mc:Choice>
        <mc:Fallback>
          <p:sp>
            <p:nvSpPr>
              <p:cNvPr id="12" name="TextBox 11">
                <a:extLst>
                  <a:ext uri="{FF2B5EF4-FFF2-40B4-BE49-F238E27FC236}">
                    <a16:creationId xmlns:a16="http://schemas.microsoft.com/office/drawing/2014/main" id="{DA489E45-F393-E5AA-7F3E-56E031E8925F}"/>
                  </a:ext>
                </a:extLst>
              </p:cNvPr>
              <p:cNvSpPr txBox="1">
                <a:spLocks noRot="1" noChangeAspect="1" noMove="1" noResize="1" noEditPoints="1" noAdjustHandles="1" noChangeArrowheads="1" noChangeShapeType="1" noTextEdit="1"/>
              </p:cNvSpPr>
              <p:nvPr/>
            </p:nvSpPr>
            <p:spPr>
              <a:xfrm>
                <a:off x="1246097" y="1041400"/>
                <a:ext cx="10512599" cy="5710666"/>
              </a:xfrm>
              <a:prstGeom prst="rect">
                <a:avLst/>
              </a:prstGeom>
              <a:blipFill>
                <a:blip r:embed="rId3"/>
                <a:stretch>
                  <a:fillRect t="-3333"/>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6F13DD11-8426-05D8-99B7-6925BF7B4D8B}"/>
              </a:ext>
            </a:extLst>
          </p:cNvPr>
          <p:cNvSpPr txBox="1"/>
          <p:nvPr/>
        </p:nvSpPr>
        <p:spPr>
          <a:xfrm>
            <a:off x="1246099" y="1041400"/>
            <a:ext cx="10512598" cy="1446550"/>
          </a:xfrm>
          <a:prstGeom prst="rect">
            <a:avLst/>
          </a:prstGeom>
          <a:solidFill>
            <a:srgbClr val="FAD40C"/>
          </a:solidFill>
        </p:spPr>
        <p:txBody>
          <a:bodyPr wrap="square">
            <a:spAutoFit/>
          </a:bodyPr>
          <a:lstStyle/>
          <a:p>
            <a:r>
              <a:rPr lang="en-US" sz="4800" b="1" dirty="0">
                <a:solidFill>
                  <a:srgbClr val="011893"/>
                </a:solidFill>
                <a:latin typeface="Gill Sans MT" panose="020B0502020104020203" pitchFamily="34" charset="77"/>
              </a:rPr>
              <a:t>TC forecast = surface wind field</a:t>
            </a:r>
          </a:p>
          <a:p>
            <a:r>
              <a:rPr lang="en-US" sz="4000" dirty="0">
                <a:solidFill>
                  <a:srgbClr val="011893"/>
                </a:solidFill>
                <a:latin typeface="Gill Sans MT" panose="020B0502020104020203" pitchFamily="34" charset="77"/>
              </a:rPr>
              <a:t>10-m, 1-min wind</a:t>
            </a:r>
          </a:p>
        </p:txBody>
      </p:sp>
      <p:sp>
        <p:nvSpPr>
          <p:cNvPr id="2" name="Title 1">
            <a:extLst>
              <a:ext uri="{FF2B5EF4-FFF2-40B4-BE49-F238E27FC236}">
                <a16:creationId xmlns:a16="http://schemas.microsoft.com/office/drawing/2014/main" id="{91AC627B-EC67-4246-92B8-E1272D1673F0}"/>
              </a:ext>
            </a:extLst>
          </p:cNvPr>
          <p:cNvSpPr>
            <a:spLocks noGrp="1"/>
          </p:cNvSpPr>
          <p:nvPr>
            <p:ph type="title"/>
          </p:nvPr>
        </p:nvSpPr>
        <p:spPr/>
        <p:txBody>
          <a:bodyPr/>
          <a:lstStyle/>
          <a:p>
            <a:r>
              <a:rPr lang="en-US" sz="3200" dirty="0"/>
              <a:t>A TC forecast is…06W JANGMI 2026052818</a:t>
            </a:r>
            <a:br>
              <a:rPr lang="en-US" sz="4000" dirty="0"/>
            </a:br>
            <a:r>
              <a:rPr lang="en-US" sz="2800" dirty="0"/>
              <a:t>both JTWC/NHC warnings </a:t>
            </a:r>
            <a:r>
              <a:rPr lang="en-US" sz="2800" dirty="0">
                <a:sym typeface="Wingdings" panose="05000000000000000000" pitchFamily="2" charset="2"/>
              </a:rPr>
              <a:t> </a:t>
            </a:r>
            <a:r>
              <a:rPr lang="en-US" sz="2800" dirty="0"/>
              <a:t>onset/extent of 34 kt winds</a:t>
            </a:r>
            <a:endParaRPr lang="en-US" sz="4000" dirty="0"/>
          </a:p>
        </p:txBody>
      </p:sp>
      <p:sp>
        <p:nvSpPr>
          <p:cNvPr id="10" name="Speech Bubble: Rectangle with Corners Rounded 5">
            <a:extLst>
              <a:ext uri="{FF2B5EF4-FFF2-40B4-BE49-F238E27FC236}">
                <a16:creationId xmlns:a16="http://schemas.microsoft.com/office/drawing/2014/main" id="{151975A9-C1CC-D3E2-E706-5BD8C22C6A7E}"/>
              </a:ext>
            </a:extLst>
          </p:cNvPr>
          <p:cNvSpPr/>
          <p:nvPr/>
        </p:nvSpPr>
        <p:spPr bwMode="auto">
          <a:xfrm>
            <a:off x="8038152" y="4567699"/>
            <a:ext cx="4495800" cy="2417683"/>
          </a:xfrm>
          <a:prstGeom prst="wedgeRoundRectCallout">
            <a:avLst>
              <a:gd name="adj1" fmla="val -95917"/>
              <a:gd name="adj2" fmla="val -51327"/>
              <a:gd name="adj3" fmla="val 16667"/>
            </a:avLst>
          </a:prstGeom>
          <a:solidFill>
            <a:srgbClr val="000090">
              <a:alpha val="63560"/>
            </a:srgbClr>
          </a:solidFill>
          <a:ln w="25400" cap="flat" cmpd="sng" algn="ctr">
            <a:solidFill>
              <a:srgbClr val="000000"/>
            </a:solidFill>
            <a:prstDash val="solid"/>
            <a:round/>
            <a:headEnd type="none" w="med" len="med"/>
            <a:tailEnd type="none" w="med" len="med"/>
          </a:ln>
          <a:effectLst/>
        </p:spPr>
        <p:txBody>
          <a:bodyPr wrap="square" rtlCol="0" anchor="ctr">
            <a:spAutoFit/>
          </a:bodyPr>
          <a:lstStyle/>
          <a:p>
            <a:pPr lvl="3"/>
            <a:r>
              <a:rPr lang="en-US" sz="2800" b="1" dirty="0">
                <a:solidFill>
                  <a:srgbClr val="FAD40C"/>
                </a:solidFill>
                <a:latin typeface="Gill Sans MT" panose="020B0502020104020203" pitchFamily="34" charset="77"/>
              </a:rPr>
              <a:t>72 h</a:t>
            </a:r>
          </a:p>
          <a:p>
            <a:r>
              <a:rPr lang="en-US" sz="2400" dirty="0">
                <a:solidFill>
                  <a:srgbClr val="FAD40C"/>
                </a:solidFill>
                <a:latin typeface="Gill Sans MT" panose="020B0502020104020203" pitchFamily="34" charset="77"/>
              </a:rPr>
              <a:t>hatched blob:</a:t>
            </a:r>
          </a:p>
          <a:p>
            <a:r>
              <a:rPr lang="en-US" sz="2400" dirty="0">
                <a:solidFill>
                  <a:srgbClr val="FAD40C"/>
                </a:solidFill>
                <a:latin typeface="Gill Sans MT" panose="020B0502020104020203" pitchFamily="34" charset="77"/>
              </a:rPr>
              <a:t>R34 (145 </a:t>
            </a:r>
            <a:r>
              <a:rPr lang="en-US" sz="2400" dirty="0" err="1">
                <a:solidFill>
                  <a:srgbClr val="FAD40C"/>
                </a:solidFill>
                <a:latin typeface="Gill Sans MT" panose="020B0502020104020203" pitchFamily="34" charset="77"/>
              </a:rPr>
              <a:t>nmi</a:t>
            </a:r>
            <a:r>
              <a:rPr lang="en-US" sz="2400" dirty="0">
                <a:solidFill>
                  <a:srgbClr val="FAD40C"/>
                </a:solidFill>
                <a:latin typeface="Gill Sans MT" panose="020B0502020104020203" pitchFamily="34" charset="77"/>
              </a:rPr>
              <a:t>) + 72-h mean</a:t>
            </a:r>
          </a:p>
          <a:p>
            <a:r>
              <a:rPr lang="en-US" sz="2400" dirty="0">
                <a:solidFill>
                  <a:srgbClr val="FAD40C"/>
                </a:solidFill>
                <a:latin typeface="Gill Sans MT" panose="020B0502020104020203" pitchFamily="34" charset="77"/>
              </a:rPr>
              <a:t> JTWC PE (101 </a:t>
            </a:r>
            <a:r>
              <a:rPr lang="en-US" sz="2400" dirty="0" err="1">
                <a:solidFill>
                  <a:srgbClr val="FAD40C"/>
                </a:solidFill>
                <a:latin typeface="Gill Sans MT" panose="020B0502020104020203" pitchFamily="34" charset="77"/>
              </a:rPr>
              <a:t>nmi</a:t>
            </a:r>
            <a:r>
              <a:rPr lang="en-US" sz="2400" dirty="0">
                <a:solidFill>
                  <a:srgbClr val="FAD40C"/>
                </a:solidFill>
                <a:latin typeface="Gill Sans MT" panose="020B0502020104020203" pitchFamily="34" charset="77"/>
              </a:rPr>
              <a:t>) =</a:t>
            </a:r>
          </a:p>
          <a:p>
            <a:r>
              <a:rPr lang="en-US" sz="3600" dirty="0">
                <a:solidFill>
                  <a:srgbClr val="FAD40C"/>
                </a:solidFill>
                <a:latin typeface="Gill Sans MT" panose="020B0502020104020203" pitchFamily="34" charset="77"/>
              </a:rPr>
              <a:t>‘no sail zone’</a:t>
            </a:r>
            <a:endParaRPr lang="en-US" sz="3200" dirty="0">
              <a:solidFill>
                <a:srgbClr val="FAD40C"/>
              </a:solidFill>
              <a:latin typeface="Gill Sans MT" panose="020B0502020104020203" pitchFamily="34" charset="77"/>
            </a:endParaRPr>
          </a:p>
        </p:txBody>
      </p:sp>
      <p:pic>
        <p:nvPicPr>
          <p:cNvPr id="5" name="Picture 4">
            <a:extLst>
              <a:ext uri="{FF2B5EF4-FFF2-40B4-BE49-F238E27FC236}">
                <a16:creationId xmlns:a16="http://schemas.microsoft.com/office/drawing/2014/main" id="{270EB2A1-D7AF-E17E-55F0-AC5E0BEE1005}"/>
              </a:ext>
            </a:extLst>
          </p:cNvPr>
          <p:cNvPicPr>
            <a:picLocks noChangeAspect="1"/>
          </p:cNvPicPr>
          <p:nvPr/>
        </p:nvPicPr>
        <p:blipFill>
          <a:blip r:embed="rId4"/>
          <a:stretch>
            <a:fillRect/>
          </a:stretch>
        </p:blipFill>
        <p:spPr>
          <a:xfrm>
            <a:off x="15241" y="0"/>
            <a:ext cx="13133973" cy="9753600"/>
          </a:xfrm>
          <a:prstGeom prst="rect">
            <a:avLst/>
          </a:prstGeom>
        </p:spPr>
      </p:pic>
      <p:sp>
        <p:nvSpPr>
          <p:cNvPr id="13" name="Speech Bubble: Rectangle with Corners Rounded 5">
            <a:extLst>
              <a:ext uri="{FF2B5EF4-FFF2-40B4-BE49-F238E27FC236}">
                <a16:creationId xmlns:a16="http://schemas.microsoft.com/office/drawing/2014/main" id="{209FBEEA-FBA1-090E-35D8-FFDA3CE10B16}"/>
              </a:ext>
            </a:extLst>
          </p:cNvPr>
          <p:cNvSpPr/>
          <p:nvPr/>
        </p:nvSpPr>
        <p:spPr bwMode="auto">
          <a:xfrm>
            <a:off x="6582227" y="4366022"/>
            <a:ext cx="4495800" cy="510778"/>
          </a:xfrm>
          <a:prstGeom prst="wedgeRoundRectCallout">
            <a:avLst>
              <a:gd name="adj1" fmla="val -94591"/>
              <a:gd name="adj2" fmla="val 296268"/>
              <a:gd name="adj3" fmla="val 16667"/>
            </a:avLst>
          </a:prstGeom>
          <a:solidFill>
            <a:srgbClr val="000090">
              <a:alpha val="63560"/>
            </a:srgbClr>
          </a:solidFill>
          <a:ln w="25400" cap="flat" cmpd="sng" algn="ctr">
            <a:solidFill>
              <a:srgbClr val="000000"/>
            </a:solidFill>
            <a:prstDash val="solid"/>
            <a:round/>
            <a:headEnd type="none" w="med" len="med"/>
            <a:tailEnd type="none" w="med" len="med"/>
          </a:ln>
          <a:effectLst/>
        </p:spPr>
        <p:txBody>
          <a:bodyPr wrap="square" rtlCol="0" anchor="ctr">
            <a:spAutoFit/>
          </a:bodyPr>
          <a:lstStyle/>
          <a:p>
            <a:pPr algn="ctr"/>
            <a:r>
              <a:rPr lang="en-US" sz="2400" dirty="0">
                <a:solidFill>
                  <a:srgbClr val="FAD40C"/>
                </a:solidFill>
                <a:latin typeface="Gill Sans MT" panose="020B0502020104020203" pitchFamily="34" charset="77"/>
              </a:rPr>
              <a:t>72 h </a:t>
            </a:r>
            <a:r>
              <a:rPr lang="en-US" sz="2400" dirty="0" err="1">
                <a:solidFill>
                  <a:srgbClr val="FAD40C"/>
                </a:solidFill>
                <a:latin typeface="Gill Sans MT" panose="020B0502020104020203" pitchFamily="34" charset="77"/>
              </a:rPr>
              <a:t>verifiying</a:t>
            </a:r>
            <a:r>
              <a:rPr lang="en-US" sz="2400" dirty="0">
                <a:solidFill>
                  <a:srgbClr val="FAD40C"/>
                </a:solidFill>
                <a:latin typeface="Gill Sans MT" panose="020B0502020104020203" pitchFamily="34" charset="77"/>
              </a:rPr>
              <a:t> position</a:t>
            </a:r>
          </a:p>
        </p:txBody>
      </p:sp>
      <p:sp>
        <p:nvSpPr>
          <p:cNvPr id="14" name="Speech Bubble: Rectangle with Corners Rounded 5">
            <a:extLst>
              <a:ext uri="{FF2B5EF4-FFF2-40B4-BE49-F238E27FC236}">
                <a16:creationId xmlns:a16="http://schemas.microsoft.com/office/drawing/2014/main" id="{1BF5832F-4082-9B8C-7562-78DDD263DE61}"/>
              </a:ext>
            </a:extLst>
          </p:cNvPr>
          <p:cNvSpPr/>
          <p:nvPr/>
        </p:nvSpPr>
        <p:spPr bwMode="auto">
          <a:xfrm>
            <a:off x="1353617" y="7071661"/>
            <a:ext cx="4495800" cy="1328023"/>
          </a:xfrm>
          <a:prstGeom prst="wedgeRoundRectCallout">
            <a:avLst>
              <a:gd name="adj1" fmla="val 18600"/>
              <a:gd name="adj2" fmla="val -116690"/>
              <a:gd name="adj3" fmla="val 16667"/>
            </a:avLst>
          </a:prstGeom>
          <a:solidFill>
            <a:srgbClr val="000090">
              <a:alpha val="63560"/>
            </a:srgbClr>
          </a:solidFill>
          <a:ln w="25400" cap="flat" cmpd="sng" algn="ctr">
            <a:solidFill>
              <a:srgbClr val="000000"/>
            </a:solidFill>
            <a:prstDash val="solid"/>
            <a:round/>
            <a:headEnd type="none" w="med" len="med"/>
            <a:tailEnd type="none" w="med" len="med"/>
          </a:ln>
          <a:effectLst/>
        </p:spPr>
        <p:txBody>
          <a:bodyPr wrap="square" rtlCol="0" anchor="ctr">
            <a:spAutoFit/>
          </a:bodyPr>
          <a:lstStyle/>
          <a:p>
            <a:pPr algn="ctr"/>
            <a:r>
              <a:rPr lang="en-US" sz="2400" dirty="0">
                <a:solidFill>
                  <a:srgbClr val="FAD40C"/>
                </a:solidFill>
                <a:latin typeface="Gill Sans MT" panose="020B0502020104020203" pitchFamily="34" charset="77"/>
              </a:rPr>
              <a:t> GFS, ECMWF, JTWC</a:t>
            </a:r>
          </a:p>
          <a:p>
            <a:pPr algn="ctr"/>
            <a:r>
              <a:rPr lang="en-US" sz="2400" dirty="0">
                <a:solidFill>
                  <a:srgbClr val="FAD40C"/>
                </a:solidFill>
                <a:latin typeface="Gill Sans MT" panose="020B0502020104020203" pitchFamily="34" charset="77"/>
              </a:rPr>
              <a:t>all within 100 </a:t>
            </a:r>
            <a:r>
              <a:rPr lang="en-US" sz="2400" dirty="0" err="1">
                <a:solidFill>
                  <a:srgbClr val="FAD40C"/>
                </a:solidFill>
                <a:latin typeface="Gill Sans MT" panose="020B0502020104020203" pitchFamily="34" charset="77"/>
              </a:rPr>
              <a:t>nmi</a:t>
            </a:r>
            <a:endParaRPr lang="en-US" sz="2400" dirty="0">
              <a:solidFill>
                <a:srgbClr val="FAD40C"/>
              </a:solidFill>
              <a:latin typeface="Gill Sans MT" panose="020B0502020104020203" pitchFamily="34" charset="77"/>
            </a:endParaRPr>
          </a:p>
          <a:p>
            <a:pPr algn="ctr"/>
            <a:r>
              <a:rPr lang="en-US" sz="2400" dirty="0">
                <a:solidFill>
                  <a:srgbClr val="FAD40C"/>
                </a:solidFill>
                <a:latin typeface="Gill Sans MT" panose="020B0502020104020203" pitchFamily="34" charset="77"/>
              </a:rPr>
              <a:t>HWRF PE largest…</a:t>
            </a:r>
          </a:p>
        </p:txBody>
      </p:sp>
      <p:sp>
        <p:nvSpPr>
          <p:cNvPr id="15" name="Speech Bubble: Rectangle with Corners Rounded 5">
            <a:extLst>
              <a:ext uri="{FF2B5EF4-FFF2-40B4-BE49-F238E27FC236}">
                <a16:creationId xmlns:a16="http://schemas.microsoft.com/office/drawing/2014/main" id="{50F0911B-4012-7AEC-A85E-4E5341013357}"/>
              </a:ext>
            </a:extLst>
          </p:cNvPr>
          <p:cNvSpPr/>
          <p:nvPr/>
        </p:nvSpPr>
        <p:spPr bwMode="auto">
          <a:xfrm>
            <a:off x="2006600" y="1441639"/>
            <a:ext cx="4495800" cy="919401"/>
          </a:xfrm>
          <a:prstGeom prst="wedgeRoundRectCallout">
            <a:avLst>
              <a:gd name="adj1" fmla="val 123390"/>
              <a:gd name="adj2" fmla="val 32494"/>
              <a:gd name="adj3" fmla="val 16667"/>
            </a:avLst>
          </a:prstGeom>
          <a:solidFill>
            <a:srgbClr val="000090">
              <a:alpha val="63560"/>
            </a:srgbClr>
          </a:solidFill>
          <a:ln w="25400" cap="flat" cmpd="sng" algn="ctr">
            <a:solidFill>
              <a:srgbClr val="000000"/>
            </a:solidFill>
            <a:prstDash val="solid"/>
            <a:round/>
            <a:headEnd type="none" w="med" len="med"/>
            <a:tailEnd type="none" w="med" len="med"/>
          </a:ln>
          <a:effectLst/>
        </p:spPr>
        <p:txBody>
          <a:bodyPr wrap="square" rtlCol="0" anchor="ctr">
            <a:spAutoFit/>
          </a:bodyPr>
          <a:lstStyle/>
          <a:p>
            <a:pPr algn="ctr"/>
            <a:r>
              <a:rPr lang="en-US" sz="2400" dirty="0">
                <a:solidFill>
                  <a:srgbClr val="FAD40C"/>
                </a:solidFill>
                <a:latin typeface="Gill Sans MT" panose="020B0502020104020203" pitchFamily="34" charset="77"/>
              </a:rPr>
              <a:t>ECMWF</a:t>
            </a:r>
          </a:p>
          <a:p>
            <a:pPr algn="ctr"/>
            <a:r>
              <a:rPr lang="en-US" sz="2400" dirty="0">
                <a:solidFill>
                  <a:srgbClr val="FAD40C"/>
                </a:solidFill>
                <a:latin typeface="Gill Sans MT" panose="020B0502020104020203" pitchFamily="34" charset="77"/>
              </a:rPr>
              <a:t>closest to BT  Vmax</a:t>
            </a:r>
          </a:p>
        </p:txBody>
      </p:sp>
      <p:pic>
        <p:nvPicPr>
          <p:cNvPr id="7" name="Picture 6">
            <a:extLst>
              <a:ext uri="{FF2B5EF4-FFF2-40B4-BE49-F238E27FC236}">
                <a16:creationId xmlns:a16="http://schemas.microsoft.com/office/drawing/2014/main" id="{3F1AFEF5-4E5C-9BCF-5146-3E8B56B38861}"/>
              </a:ext>
            </a:extLst>
          </p:cNvPr>
          <p:cNvPicPr preferRelativeResize="0">
            <a:picLocks/>
          </p:cNvPicPr>
          <p:nvPr/>
        </p:nvPicPr>
        <p:blipFill>
          <a:blip r:embed="rId5"/>
          <a:stretch>
            <a:fillRect/>
          </a:stretch>
        </p:blipFill>
        <p:spPr>
          <a:xfrm>
            <a:off x="28399" y="-12700"/>
            <a:ext cx="13167360" cy="9692640"/>
          </a:xfrm>
          <a:prstGeom prst="rect">
            <a:avLst/>
          </a:prstGeom>
        </p:spPr>
      </p:pic>
      <p:sp>
        <p:nvSpPr>
          <p:cNvPr id="16" name="Speech Bubble: Rectangle with Corners Rounded 5">
            <a:extLst>
              <a:ext uri="{FF2B5EF4-FFF2-40B4-BE49-F238E27FC236}">
                <a16:creationId xmlns:a16="http://schemas.microsoft.com/office/drawing/2014/main" id="{5940511B-2FD4-FE04-BF72-C46666528C64}"/>
              </a:ext>
            </a:extLst>
          </p:cNvPr>
          <p:cNvSpPr/>
          <p:nvPr/>
        </p:nvSpPr>
        <p:spPr bwMode="auto">
          <a:xfrm>
            <a:off x="7879600" y="967740"/>
            <a:ext cx="4495800" cy="2349579"/>
          </a:xfrm>
          <a:prstGeom prst="wedgeRoundRectCallout">
            <a:avLst>
              <a:gd name="adj1" fmla="val 12852"/>
              <a:gd name="adj2" fmla="val 150563"/>
              <a:gd name="adj3" fmla="val 16667"/>
            </a:avLst>
          </a:prstGeom>
          <a:solidFill>
            <a:srgbClr val="000090">
              <a:alpha val="63560"/>
            </a:srgbClr>
          </a:solidFill>
          <a:ln w="25400" cap="flat" cmpd="sng" algn="ctr">
            <a:solidFill>
              <a:srgbClr val="000000"/>
            </a:solidFill>
            <a:prstDash val="solid"/>
            <a:round/>
            <a:headEnd type="none" w="med" len="med"/>
            <a:tailEnd type="none" w="med" len="med"/>
          </a:ln>
          <a:effectLst/>
        </p:spPr>
        <p:txBody>
          <a:bodyPr wrap="square" rtlCol="0" anchor="ctr">
            <a:spAutoFit/>
          </a:bodyPr>
          <a:lstStyle/>
          <a:p>
            <a:pPr algn="ctr"/>
            <a:r>
              <a:rPr lang="en-US" sz="3200" dirty="0">
                <a:solidFill>
                  <a:srgbClr val="FAD40C"/>
                </a:solidFill>
                <a:latin typeface="Gill Sans MT" panose="020B0502020104020203" pitchFamily="34" charset="77"/>
              </a:rPr>
              <a:t>Mean PE at 72 h</a:t>
            </a:r>
          </a:p>
          <a:p>
            <a:pPr algn="ctr"/>
            <a:r>
              <a:rPr lang="en-US" sz="2400" b="1" dirty="0">
                <a:solidFill>
                  <a:srgbClr val="FAD40C"/>
                </a:solidFill>
                <a:latin typeface="Gill Sans MT" panose="020B0502020104020203" pitchFamily="34" charset="77"/>
              </a:rPr>
              <a:t>JTWC~ECMWF ~ 63 </a:t>
            </a:r>
            <a:r>
              <a:rPr lang="en-US" sz="2400" b="1" dirty="0" err="1">
                <a:solidFill>
                  <a:srgbClr val="FAD40C"/>
                </a:solidFill>
                <a:latin typeface="Gill Sans MT" panose="020B0502020104020203" pitchFamily="34" charset="77"/>
              </a:rPr>
              <a:t>nmi</a:t>
            </a:r>
            <a:endParaRPr lang="en-US" sz="2400" b="1" dirty="0">
              <a:solidFill>
                <a:srgbClr val="FAD40C"/>
              </a:solidFill>
              <a:latin typeface="Gill Sans MT" panose="020B0502020104020203" pitchFamily="34" charset="77"/>
            </a:endParaRPr>
          </a:p>
          <a:p>
            <a:pPr algn="ctr"/>
            <a:r>
              <a:rPr lang="en-US" sz="2400" dirty="0">
                <a:solidFill>
                  <a:srgbClr val="FAD40C"/>
                </a:solidFill>
                <a:latin typeface="Gill Sans MT" panose="020B0502020104020203" pitchFamily="34" charset="77"/>
              </a:rPr>
              <a:t>HWRF &gt; GFS ~ 120 </a:t>
            </a:r>
            <a:r>
              <a:rPr lang="en-US" sz="2400" dirty="0" err="1">
                <a:solidFill>
                  <a:srgbClr val="FAD40C"/>
                </a:solidFill>
                <a:latin typeface="Gill Sans MT" panose="020B0502020104020203" pitchFamily="34" charset="77"/>
              </a:rPr>
              <a:t>nmi</a:t>
            </a:r>
            <a:endParaRPr lang="en-US" sz="2400" dirty="0">
              <a:solidFill>
                <a:srgbClr val="FAD40C"/>
              </a:solidFill>
              <a:latin typeface="Gill Sans MT" panose="020B0502020104020203" pitchFamily="34" charset="77"/>
            </a:endParaRPr>
          </a:p>
          <a:p>
            <a:pPr algn="ctr"/>
            <a:r>
              <a:rPr lang="en-US" sz="2400" dirty="0">
                <a:solidFill>
                  <a:srgbClr val="FAD40C"/>
                </a:solidFill>
                <a:latin typeface="Gill Sans MT" panose="020B0502020104020203" pitchFamily="34" charset="77"/>
              </a:rPr>
              <a:t>context:</a:t>
            </a:r>
          </a:p>
          <a:p>
            <a:pPr algn="ctr"/>
            <a:r>
              <a:rPr lang="en-US" sz="2800" b="1" dirty="0">
                <a:solidFill>
                  <a:srgbClr val="FAD40C"/>
                </a:solidFill>
                <a:latin typeface="Gill Sans MT" panose="020B0502020104020203" pitchFamily="34" charset="77"/>
              </a:rPr>
              <a:t>CLPR ~ 350 </a:t>
            </a:r>
            <a:r>
              <a:rPr lang="en-US" sz="2800" b="1" dirty="0" err="1">
                <a:solidFill>
                  <a:srgbClr val="FAD40C"/>
                </a:solidFill>
                <a:latin typeface="Gill Sans MT" panose="020B0502020104020203" pitchFamily="34" charset="77"/>
              </a:rPr>
              <a:t>nmi</a:t>
            </a:r>
            <a:endParaRPr lang="en-US" sz="2800" b="1" dirty="0">
              <a:solidFill>
                <a:srgbClr val="FAD40C"/>
              </a:solidFill>
              <a:latin typeface="Gill Sans MT" panose="020B0502020104020203" pitchFamily="34" charset="77"/>
            </a:endParaRPr>
          </a:p>
        </p:txBody>
      </p:sp>
      <p:pic>
        <p:nvPicPr>
          <p:cNvPr id="9" name="Picture 8">
            <a:extLst>
              <a:ext uri="{FF2B5EF4-FFF2-40B4-BE49-F238E27FC236}">
                <a16:creationId xmlns:a16="http://schemas.microsoft.com/office/drawing/2014/main" id="{5DB401D1-0E0B-56B5-0D6F-8FC1F2C82690}"/>
              </a:ext>
            </a:extLst>
          </p:cNvPr>
          <p:cNvPicPr preferRelativeResize="0">
            <a:picLocks/>
          </p:cNvPicPr>
          <p:nvPr/>
        </p:nvPicPr>
        <p:blipFill>
          <a:blip r:embed="rId6"/>
          <a:stretch>
            <a:fillRect/>
          </a:stretch>
        </p:blipFill>
        <p:spPr>
          <a:xfrm>
            <a:off x="41561" y="-15312"/>
            <a:ext cx="13167360" cy="9692640"/>
          </a:xfrm>
          <a:prstGeom prst="rect">
            <a:avLst/>
          </a:prstGeom>
        </p:spPr>
      </p:pic>
      <p:sp>
        <p:nvSpPr>
          <p:cNvPr id="17" name="Speech Bubble: Rectangle with Corners Rounded 5">
            <a:extLst>
              <a:ext uri="{FF2B5EF4-FFF2-40B4-BE49-F238E27FC236}">
                <a16:creationId xmlns:a16="http://schemas.microsoft.com/office/drawing/2014/main" id="{FEE4AD85-04A8-3B3E-6718-4F60FC902526}"/>
              </a:ext>
            </a:extLst>
          </p:cNvPr>
          <p:cNvSpPr/>
          <p:nvPr/>
        </p:nvSpPr>
        <p:spPr bwMode="auto">
          <a:xfrm>
            <a:off x="4254500" y="6092823"/>
            <a:ext cx="4495800" cy="1872853"/>
          </a:xfrm>
          <a:prstGeom prst="wedgeRoundRectCallout">
            <a:avLst>
              <a:gd name="adj1" fmla="val 91997"/>
              <a:gd name="adj2" fmla="val -84991"/>
              <a:gd name="adj3" fmla="val 16667"/>
            </a:avLst>
          </a:prstGeom>
          <a:solidFill>
            <a:srgbClr val="000090">
              <a:alpha val="63560"/>
            </a:srgbClr>
          </a:solidFill>
          <a:ln w="25400" cap="flat" cmpd="sng" algn="ctr">
            <a:solidFill>
              <a:srgbClr val="000000"/>
            </a:solidFill>
            <a:prstDash val="solid"/>
            <a:round/>
            <a:headEnd type="none" w="med" len="med"/>
            <a:tailEnd type="none" w="med" len="med"/>
          </a:ln>
          <a:effectLst/>
        </p:spPr>
        <p:txBody>
          <a:bodyPr wrap="square" rtlCol="0" anchor="ctr">
            <a:spAutoFit/>
          </a:bodyPr>
          <a:lstStyle/>
          <a:p>
            <a:pPr algn="ctr"/>
            <a:r>
              <a:rPr lang="en-US" sz="3200" dirty="0">
                <a:solidFill>
                  <a:srgbClr val="FAD40C"/>
                </a:solidFill>
                <a:latin typeface="Gill Sans MT" panose="020B0502020104020203" pitchFamily="34" charset="77"/>
              </a:rPr>
              <a:t>Mean IE at 72 h</a:t>
            </a:r>
          </a:p>
          <a:p>
            <a:pPr algn="ctr"/>
            <a:r>
              <a:rPr lang="en-US" sz="2400" b="1" dirty="0">
                <a:solidFill>
                  <a:srgbClr val="FAD40C"/>
                </a:solidFill>
                <a:latin typeface="Gill Sans MT" panose="020B0502020104020203" pitchFamily="34" charset="77"/>
              </a:rPr>
              <a:t>ECMWF ~ 0 bias! mean abs 8 kts is very low</a:t>
            </a:r>
          </a:p>
          <a:p>
            <a:pPr algn="ctr"/>
            <a:r>
              <a:rPr lang="en-US" sz="2400" b="1" dirty="0">
                <a:solidFill>
                  <a:srgbClr val="FAD40C"/>
                </a:solidFill>
                <a:latin typeface="Gill Sans MT" panose="020B0502020104020203" pitchFamily="34" charset="77"/>
              </a:rPr>
              <a:t>HWRF highest IE at 19 kts</a:t>
            </a:r>
          </a:p>
        </p:txBody>
      </p:sp>
    </p:spTree>
    <p:extLst>
      <p:ext uri="{BB962C8B-B14F-4D97-AF65-F5344CB8AC3E}">
        <p14:creationId xmlns:p14="http://schemas.microsoft.com/office/powerpoint/2010/main" val="21931080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dissolv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dissolv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dissolv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dissolv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dissolv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dissolve">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dissolve">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dissolve">
                                      <p:cBhvr>
                                        <p:cTn id="52" dur="500"/>
                                        <p:tgtEl>
                                          <p:spTgt spid="9"/>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dissolve">
                                      <p:cBhvr>
                                        <p:cTn id="57" dur="500"/>
                                        <p:tgtEl>
                                          <p:spTgt spid="17"/>
                                        </p:tgtEl>
                                      </p:cBhvr>
                                    </p:animEffec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animBg="1"/>
      <p:bldP spid="10" grpId="0" animBg="1"/>
      <p:bldP spid="13" grpId="0" animBg="1"/>
      <p:bldP spid="14" grpId="0" animBg="1"/>
      <p:bldP spid="15" grpId="0" animBg="1"/>
      <p:bldP spid="16" grpId="0" animBg="1"/>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itle 1">
                <a:extLst>
                  <a:ext uri="{FF2B5EF4-FFF2-40B4-BE49-F238E27FC236}">
                    <a16:creationId xmlns:a16="http://schemas.microsoft.com/office/drawing/2014/main" id="{CBBBE64A-EC79-6193-E06A-04A8328655AC}"/>
                  </a:ext>
                </a:extLst>
              </p:cNvPr>
              <p:cNvSpPr>
                <a:spLocks noGrp="1"/>
              </p:cNvSpPr>
              <p:nvPr>
                <p:ph type="title"/>
              </p:nvPr>
            </p:nvSpPr>
            <p:spPr>
              <a:xfrm>
                <a:off x="694267" y="0"/>
                <a:ext cx="11616266" cy="1054100"/>
              </a:xfrm>
            </p:spPr>
            <p:txBody>
              <a:bodyPr/>
              <a:lstStyle/>
              <a:p>
                <a:pPr/>
                <a14:m>
                  <m:oMathPara xmlns:m="http://schemas.openxmlformats.org/officeDocument/2006/math">
                    <m:oMathParaPr>
                      <m:jc m:val="center"/>
                    </m:oMathParaPr>
                    <m:oMath xmlns:m="http://schemas.openxmlformats.org/officeDocument/2006/math">
                      <m:r>
                        <a:rPr lang="en-US" sz="3200" b="0" i="1" smtClean="0">
                          <a:latin typeface="Cambria Math" panose="02040503050406030204" pitchFamily="18" charset="0"/>
                        </a:rPr>
                        <m:t>%</m:t>
                      </m:r>
                      <m:r>
                        <a:rPr lang="en-US" sz="3200" b="0" i="1" smtClean="0">
                          <a:latin typeface="Cambria Math" panose="02040503050406030204" pitchFamily="18" charset="0"/>
                        </a:rPr>
                        <m:t>𝑖𝑚𝑝𝑟𝑜𝑣𝑒</m:t>
                      </m:r>
                      <m:r>
                        <a:rPr lang="en-US" sz="3200" b="0" i="1" smtClean="0">
                          <a:latin typeface="Cambria Math" panose="02040503050406030204" pitchFamily="18" charset="0"/>
                        </a:rPr>
                        <m:t>=</m:t>
                      </m:r>
                      <m:d>
                        <m:dPr>
                          <m:ctrlPr>
                            <a:rPr lang="en-US" sz="3200" b="0" i="1" smtClean="0">
                              <a:latin typeface="Cambria Math" panose="02040503050406030204" pitchFamily="18" charset="0"/>
                            </a:rPr>
                          </m:ctrlPr>
                        </m:dPr>
                        <m:e>
                          <m:r>
                            <a:rPr lang="en-US" sz="3200" b="0" i="1" smtClean="0">
                              <a:latin typeface="Cambria Math" panose="02040503050406030204" pitchFamily="18" charset="0"/>
                            </a:rPr>
                            <m:t>(</m:t>
                          </m:r>
                          <m:f>
                            <m:fPr>
                              <m:type m:val="lin"/>
                              <m:ctrlPr>
                                <a:rPr lang="en-US" sz="3200" b="0" i="1" smtClean="0">
                                  <a:latin typeface="Cambria Math" panose="02040503050406030204" pitchFamily="18" charset="0"/>
                                </a:rPr>
                              </m:ctrlPr>
                            </m:fPr>
                            <m:num>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𝑃𝐸</m:t>
                                  </m:r>
                                </m:e>
                                <m:sub>
                                  <m:r>
                                    <a:rPr lang="en-US" sz="3200" b="0" i="1" smtClean="0">
                                      <a:latin typeface="Cambria Math" panose="02040503050406030204" pitchFamily="18" charset="0"/>
                                    </a:rPr>
                                    <m:t>𝐵𝐿</m:t>
                                  </m:r>
                                </m:sub>
                              </m:sSub>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𝑃𝐸</m:t>
                                  </m:r>
                                </m:e>
                                <m:sub>
                                  <m:r>
                                    <a:rPr lang="en-US" sz="3200" b="0" i="1" smtClean="0">
                                      <a:latin typeface="Cambria Math" panose="02040503050406030204" pitchFamily="18" charset="0"/>
                                    </a:rPr>
                                    <m:t>𝑚𝑜𝑑𝑒𝑙</m:t>
                                  </m:r>
                                </m:sub>
                              </m:sSub>
                              <m:r>
                                <a:rPr lang="en-US" sz="3200" b="0" i="1" smtClean="0">
                                  <a:latin typeface="Cambria Math" panose="02040503050406030204" pitchFamily="18" charset="0"/>
                                </a:rPr>
                                <m:t>)</m:t>
                              </m:r>
                            </m:num>
                            <m:den>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𝑃𝐸</m:t>
                                  </m:r>
                                </m:e>
                                <m:sub>
                                  <m:r>
                                    <a:rPr lang="en-US" sz="3200" b="0" i="1" smtClean="0">
                                      <a:latin typeface="Cambria Math" panose="02040503050406030204" pitchFamily="18" charset="0"/>
                                    </a:rPr>
                                    <m:t>𝐵𝐿</m:t>
                                  </m:r>
                                </m:sub>
                              </m:sSub>
                            </m:den>
                          </m:f>
                        </m:e>
                      </m:d>
                      <m:r>
                        <a:rPr lang="en-US" sz="3200" b="0" i="1" smtClean="0">
                          <a:latin typeface="Cambria Math" panose="02040503050406030204" pitchFamily="18" charset="0"/>
                        </a:rPr>
                        <m:t>∗100%</m:t>
                      </m:r>
                    </m:oMath>
                  </m:oMathPara>
                </a14:m>
                <a:br>
                  <a:rPr lang="en-US" sz="3600" dirty="0"/>
                </a:br>
                <a:r>
                  <a:rPr lang="en-US" sz="2800" b="1" dirty="0">
                    <a:solidFill>
                      <a:srgbClr val="008F00"/>
                    </a:solidFill>
                    <a:highlight>
                      <a:srgbClr val="C0C0C0"/>
                    </a:highlight>
                  </a:rPr>
                  <a:t>green</a:t>
                </a:r>
                <a:r>
                  <a:rPr lang="en-US" sz="2800" dirty="0"/>
                  <a:t> </a:t>
                </a:r>
                <a:r>
                  <a:rPr lang="en-US" sz="2800" dirty="0">
                    <a:sym typeface="Wingdings" pitchFamily="2" charset="2"/>
                  </a:rPr>
                  <a:t> </a:t>
                </a:r>
                <a:r>
                  <a:rPr lang="en-US" sz="2800" dirty="0"/>
                  <a:t>%improve &gt; 0 (‘good’); </a:t>
                </a:r>
                <a:r>
                  <a:rPr lang="en-US" sz="2800" b="1" dirty="0">
                    <a:solidFill>
                      <a:srgbClr val="FF0000"/>
                    </a:solidFill>
                    <a:highlight>
                      <a:srgbClr val="C0C0C0"/>
                    </a:highlight>
                  </a:rPr>
                  <a:t>red</a:t>
                </a:r>
                <a:r>
                  <a:rPr lang="en-US" sz="2800" dirty="0"/>
                  <a:t> </a:t>
                </a:r>
                <a:r>
                  <a:rPr lang="en-US" sz="2800" dirty="0">
                    <a:sym typeface="Wingdings" pitchFamily="2" charset="2"/>
                  </a:rPr>
                  <a:t>%improve &lt; 0 (‘bad’)</a:t>
                </a:r>
                <a:endParaRPr lang="en-US" sz="3600" dirty="0"/>
              </a:p>
            </p:txBody>
          </p:sp>
        </mc:Choice>
        <mc:Fallback>
          <p:sp>
            <p:nvSpPr>
              <p:cNvPr id="2" name="Title 1">
                <a:extLst>
                  <a:ext uri="{FF2B5EF4-FFF2-40B4-BE49-F238E27FC236}">
                    <a16:creationId xmlns:a16="http://schemas.microsoft.com/office/drawing/2014/main" id="{CBBBE64A-EC79-6193-E06A-04A8328655AC}"/>
                  </a:ext>
                </a:extLst>
              </p:cNvPr>
              <p:cNvSpPr>
                <a:spLocks noGrp="1" noRot="1" noChangeAspect="1" noMove="1" noResize="1" noEditPoints="1" noAdjustHandles="1" noChangeArrowheads="1" noChangeShapeType="1" noTextEdit="1"/>
              </p:cNvSpPr>
              <p:nvPr>
                <p:ph type="title"/>
              </p:nvPr>
            </p:nvSpPr>
            <p:spPr>
              <a:xfrm>
                <a:off x="694267" y="0"/>
                <a:ext cx="11616266" cy="1054100"/>
              </a:xfrm>
              <a:blipFill>
                <a:blip r:embed="rId2"/>
                <a:stretch>
                  <a:fillRect t="-71429" b="-72619"/>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E1E330D3-4AD9-486A-A57A-0CB6C93A21C9}"/>
              </a:ext>
            </a:extLst>
          </p:cNvPr>
          <p:cNvPicPr>
            <a:picLocks noChangeAspect="1"/>
          </p:cNvPicPr>
          <p:nvPr/>
        </p:nvPicPr>
        <p:blipFill>
          <a:blip r:embed="rId3"/>
          <a:stretch>
            <a:fillRect/>
          </a:stretch>
        </p:blipFill>
        <p:spPr>
          <a:xfrm>
            <a:off x="694267" y="1041400"/>
            <a:ext cx="11616266" cy="8712200"/>
          </a:xfrm>
          <a:prstGeom prst="rect">
            <a:avLst/>
          </a:prstGeom>
        </p:spPr>
      </p:pic>
      <p:pic>
        <p:nvPicPr>
          <p:cNvPr id="6" name="Picture 5">
            <a:extLst>
              <a:ext uri="{FF2B5EF4-FFF2-40B4-BE49-F238E27FC236}">
                <a16:creationId xmlns:a16="http://schemas.microsoft.com/office/drawing/2014/main" id="{8A1DE38D-9540-B0BB-AADF-C843F5F6E568}"/>
              </a:ext>
            </a:extLst>
          </p:cNvPr>
          <p:cNvPicPr>
            <a:picLocks noChangeAspect="1"/>
          </p:cNvPicPr>
          <p:nvPr/>
        </p:nvPicPr>
        <p:blipFill>
          <a:blip r:embed="rId4"/>
          <a:stretch>
            <a:fillRect/>
          </a:stretch>
        </p:blipFill>
        <p:spPr>
          <a:xfrm>
            <a:off x="694266" y="1041400"/>
            <a:ext cx="11616267" cy="8712200"/>
          </a:xfrm>
          <a:prstGeom prst="rect">
            <a:avLst/>
          </a:prstGeom>
        </p:spPr>
      </p:pic>
      <p:sp>
        <p:nvSpPr>
          <p:cNvPr id="8" name="TextBox 7">
            <a:extLst>
              <a:ext uri="{FF2B5EF4-FFF2-40B4-BE49-F238E27FC236}">
                <a16:creationId xmlns:a16="http://schemas.microsoft.com/office/drawing/2014/main" id="{C6094390-8CB9-2492-CCAF-7AE753701933}"/>
              </a:ext>
            </a:extLst>
          </p:cNvPr>
          <p:cNvSpPr txBox="1"/>
          <p:nvPr/>
        </p:nvSpPr>
        <p:spPr>
          <a:xfrm>
            <a:off x="919996" y="8467182"/>
            <a:ext cx="11164807" cy="1200329"/>
          </a:xfrm>
          <a:prstGeom prst="rect">
            <a:avLst/>
          </a:prstGeom>
          <a:solidFill>
            <a:srgbClr val="FAD40C"/>
          </a:solidFill>
        </p:spPr>
        <p:txBody>
          <a:bodyPr wrap="square">
            <a:spAutoFit/>
          </a:bodyPr>
          <a:lstStyle/>
          <a:p>
            <a:r>
              <a:rPr lang="en-US" sz="3600" dirty="0">
                <a:solidFill>
                  <a:srgbClr val="011893"/>
                </a:solidFill>
                <a:latin typeface="Gill Sans MT" panose="020B0502020104020203" pitchFamily="34" charset="77"/>
              </a:rPr>
              <a:t>HWRF-GFS best Initial Position Error</a:t>
            </a:r>
          </a:p>
          <a:p>
            <a:r>
              <a:rPr lang="en-US" sz="3600" dirty="0">
                <a:solidFill>
                  <a:srgbClr val="011893"/>
                </a:solidFill>
                <a:latin typeface="Gill Sans MT" panose="020B0502020104020203" pitchFamily="34" charset="77"/>
              </a:rPr>
              <a:t>but </a:t>
            </a:r>
            <a:r>
              <a:rPr lang="en-US" sz="3600" i="1" dirty="0">
                <a:solidFill>
                  <a:srgbClr val="011893"/>
                </a:solidFill>
                <a:latin typeface="Gill Sans MT" panose="020B0502020104020203" pitchFamily="34" charset="77"/>
              </a:rPr>
              <a:t>degrades</a:t>
            </a:r>
            <a:r>
              <a:rPr lang="en-US" sz="3600" dirty="0">
                <a:solidFill>
                  <a:srgbClr val="011893"/>
                </a:solidFill>
                <a:latin typeface="Gill Sans MT" panose="020B0502020104020203" pitchFamily="34" charset="77"/>
              </a:rPr>
              <a:t> the GFS track forecast</a:t>
            </a:r>
          </a:p>
        </p:txBody>
      </p:sp>
    </p:spTree>
    <p:extLst>
      <p:ext uri="{BB962C8B-B14F-4D97-AF65-F5344CB8AC3E}">
        <p14:creationId xmlns:p14="http://schemas.microsoft.com/office/powerpoint/2010/main" val="23477307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8|26.5|75.9"/>
</p:tagLst>
</file>

<file path=ppt/tags/tag2.xml><?xml version="1.0" encoding="utf-8"?>
<p:tagLst xmlns:a="http://schemas.openxmlformats.org/drawingml/2006/main" xmlns:r="http://schemas.openxmlformats.org/officeDocument/2006/relationships" xmlns:p="http://schemas.openxmlformats.org/presentationml/2006/main">
  <p:tag name="TIMING" val="|15.4|22.4|20.5"/>
</p:tagLst>
</file>

<file path=ppt/tags/tag3.xml><?xml version="1.0" encoding="utf-8"?>
<p:tagLst xmlns:a="http://schemas.openxmlformats.org/drawingml/2006/main" xmlns:r="http://schemas.openxmlformats.org/officeDocument/2006/relationships" xmlns:p="http://schemas.openxmlformats.org/presentationml/2006/main">
  <p:tag name="TIMING" val="|1.1|6.1|4.3|2.5|3.7|3.2|6.3"/>
</p:tagLst>
</file>

<file path=ppt/tags/tag4.xml><?xml version="1.0" encoding="utf-8"?>
<p:tagLst xmlns:a="http://schemas.openxmlformats.org/drawingml/2006/main" xmlns:r="http://schemas.openxmlformats.org/officeDocument/2006/relationships" xmlns:p="http://schemas.openxmlformats.org/presentationml/2006/main">
  <p:tag name="TIMING" val="|94.8|62.1|43.8"/>
</p:tagLst>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4_Title &amp; Bullets">
  <a:themeElements>
    <a:clrScheme name="Custom 4">
      <a:dk1>
        <a:srgbClr val="000000"/>
      </a:dk1>
      <a:lt1>
        <a:srgbClr val="FFFFFF"/>
      </a:lt1>
      <a:dk2>
        <a:srgbClr val="000000"/>
      </a:dk2>
      <a:lt2>
        <a:srgbClr val="808080"/>
      </a:lt2>
      <a:accent1>
        <a:srgbClr val="FF0000"/>
      </a:accent1>
      <a:accent2>
        <a:srgbClr val="333399"/>
      </a:accent2>
      <a:accent3>
        <a:srgbClr val="FFFFFF"/>
      </a:accent3>
      <a:accent4>
        <a:srgbClr val="000000"/>
      </a:accent4>
      <a:accent5>
        <a:srgbClr val="FFAAAA"/>
      </a:accent5>
      <a:accent6>
        <a:srgbClr val="2D2D8A"/>
      </a:accent6>
      <a:hlink>
        <a:srgbClr val="FF0000"/>
      </a:hlink>
      <a:folHlink>
        <a:srgbClr val="99CC00"/>
      </a:folHlink>
    </a:clrScheme>
    <a:fontScheme name="Title &amp; Bullet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000090"/>
        </a:solidFill>
        <a:ln w="25400" cap="flat" cmpd="sng" algn="ctr">
          <a:solidFill>
            <a:srgbClr val="000000"/>
          </a:solidFill>
          <a:prstDash val="solid"/>
          <a:round/>
          <a:headEnd type="none" w="med" len="med"/>
          <a:tailEnd type="none" w="med" len="med"/>
        </a:ln>
        <a:effectLst/>
      </a:spPr>
      <a:bodyPr rtlCol="0" anchor="ctr">
        <a:spAutoFit/>
      </a:bodyPr>
      <a:lstStyle>
        <a:defPPr algn="ctr">
          <a:defRPr sz="2400" dirty="0" smtClean="0">
            <a:solidFill>
              <a:srgbClr val="FAD40C"/>
            </a:solidFill>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0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Gill Sans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9705</TotalTime>
  <Words>1609</Words>
  <Application>Microsoft Macintosh PowerPoint</Application>
  <PresentationFormat>Custom</PresentationFormat>
  <Paragraphs>214</Paragraphs>
  <Slides>14</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Google Sans Text</vt:lpstr>
      <vt:lpstr>Arial</vt:lpstr>
      <vt:lpstr>Cambria Math</vt:lpstr>
      <vt:lpstr>Gill Sans</vt:lpstr>
      <vt:lpstr>Gill Sans MT</vt:lpstr>
      <vt:lpstr>Lucida Grande</vt:lpstr>
      <vt:lpstr>Wingdings</vt:lpstr>
      <vt:lpstr>4_Title &amp; Bullets</vt:lpstr>
      <vt:lpstr>     50-year History of TC NWP - Progress &amp; What's Next  Mike Fiorino Commander, United States Navy (retired) B.S. (’75 PSU), M.S. (’78 PSU), Ph.D. (’87 NPS) all in Meteorology mfiorino@gmu.edu  George Mason University VA AORI University of Tokyo, 柏のは University of Colorado Boulder CO   Earth System Research Laboratory, Boulder CO  National Hurricane Center, Miami FL Joint Typhoon Warning Center, Pearl Harbor HI Lawrence Livermore National Laboratory, Livermore CA European Centre for Medium-Range Weather Forecasts, Shinfield Park, Berskshire, UK Meteorological Research Institute – Japan Meteorological Agency, Tsukuba JAPAN Space and Naval Warfare Systems Command,  Arlington VA NASA Goddard Space Flight Center, Greenbelt MD National Centers for Environmental Prediction, Camp Springs MD Naval Postgraduate School, Monterey CA Fleet Numerical Meteorology and Oceanography Center, Monterey CA Naval Research Laboratory, Monterey CA Atlantic Oceanographic and Meteorological Laboratory, Miami FL Pennsylvania State University, University Park PA         </vt:lpstr>
      <vt:lpstr>…in case you were wondering…</vt:lpstr>
      <vt:lpstr>3 WoWs – Words of Wisdom</vt:lpstr>
      <vt:lpstr>State of TC NWP circa 2026 after 50 years doing TCs…</vt:lpstr>
      <vt:lpstr>A 50-Year personal TC NWP Timeline</vt:lpstr>
      <vt:lpstr>500 hPa 5-d NHEM ACC – the NWP ‘magic’ # 0.6no skill; 0.8good enough for … ; 0.9high accuracy (almost ‘perfect’)</vt:lpstr>
      <vt:lpstr>summary for current NWP models 500 hPa 5-d NHEM ACC – the NWP ‘magic’ #</vt:lpstr>
      <vt:lpstr>A TC forecast is…06W JANGMI 2026052818 both JTWC/NHC warnings  onset/extent of 34 kt winds</vt:lpstr>
      <vt:lpstr>%improve=((〖〖PE〗_BL-〖PE〗_model)〗∕〖PE〗_BL )∗100% green  %improve &gt; 0 (‘good’); red %improve &lt; 0 (‘bad’)</vt:lpstr>
      <vt:lpstr>500 hPa 5-d ACC – the NWP ‘magic’ # 1945-2024 (80 y) 0.6no skill; 0.8good enough for … ; 0.9high accuracy (‘perfect’)</vt:lpstr>
      <vt:lpstr>72-h mean PoD WPAC 1945-2024 ERA5 (global NWP) v CLIPER (~99%)</vt:lpstr>
      <vt:lpstr>72-h mean PE WPAC 1945-2024 ERA5 (global NWP) v CLIPER</vt:lpstr>
      <vt:lpstr>Summary of TC NWP 1945-2024</vt:lpstr>
      <vt:lpstr>Mahalo  どうも ありがとう ございました</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Tropical Cyclone Genesis in Global Models  tcgen V1.0   Mike Fiorino, CDR USN(ret) NOAA ESRL Boulder CO michael.fiorino@noaa.gov 1 March 2011</dc:title>
  <dc:subject/>
  <dc:creator>Mike Fiorino</dc:creator>
  <cp:keywords/>
  <dc:description/>
  <cp:lastModifiedBy>Mike Fiorino</cp:lastModifiedBy>
  <cp:revision>20</cp:revision>
  <cp:lastPrinted>2018-05-09T21:47:28Z</cp:lastPrinted>
  <dcterms:modified xsi:type="dcterms:W3CDTF">2026-08-06T07:38:16Z</dcterms:modified>
</cp:coreProperties>
</file>